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1"/>
  </p:notesMasterIdLst>
  <p:handoutMasterIdLst>
    <p:handoutMasterId r:id="rId82"/>
  </p:handoutMasterIdLst>
  <p:sldIdLst>
    <p:sldId id="352" r:id="rId2"/>
    <p:sldId id="257" r:id="rId3"/>
    <p:sldId id="353" r:id="rId4"/>
    <p:sldId id="437" r:id="rId5"/>
    <p:sldId id="438" r:id="rId6"/>
    <p:sldId id="439" r:id="rId7"/>
    <p:sldId id="440" r:id="rId8"/>
    <p:sldId id="441" r:id="rId9"/>
    <p:sldId id="442" r:id="rId10"/>
    <p:sldId id="361" r:id="rId11"/>
    <p:sldId id="443" r:id="rId12"/>
    <p:sldId id="444" r:id="rId13"/>
    <p:sldId id="445" r:id="rId14"/>
    <p:sldId id="446" r:id="rId15"/>
    <p:sldId id="365" r:id="rId16"/>
    <p:sldId id="447" r:id="rId17"/>
    <p:sldId id="448" r:id="rId18"/>
    <p:sldId id="449" r:id="rId19"/>
    <p:sldId id="450" r:id="rId20"/>
    <p:sldId id="451" r:id="rId21"/>
    <p:sldId id="452" r:id="rId22"/>
    <p:sldId id="453" r:id="rId23"/>
    <p:sldId id="454" r:id="rId24"/>
    <p:sldId id="455" r:id="rId25"/>
    <p:sldId id="381" r:id="rId26"/>
    <p:sldId id="456" r:id="rId27"/>
    <p:sldId id="382" r:id="rId28"/>
    <p:sldId id="459" r:id="rId29"/>
    <p:sldId id="457" r:id="rId30"/>
    <p:sldId id="458" r:id="rId31"/>
    <p:sldId id="385" r:id="rId32"/>
    <p:sldId id="460" r:id="rId33"/>
    <p:sldId id="461" r:id="rId34"/>
    <p:sldId id="462" r:id="rId35"/>
    <p:sldId id="463" r:id="rId36"/>
    <p:sldId id="464" r:id="rId37"/>
    <p:sldId id="465" r:id="rId38"/>
    <p:sldId id="466" r:id="rId39"/>
    <p:sldId id="467" r:id="rId40"/>
    <p:sldId id="468" r:id="rId41"/>
    <p:sldId id="469" r:id="rId42"/>
    <p:sldId id="396" r:id="rId43"/>
    <p:sldId id="470" r:id="rId44"/>
    <p:sldId id="471" r:id="rId45"/>
    <p:sldId id="472" r:id="rId46"/>
    <p:sldId id="473" r:id="rId47"/>
    <p:sldId id="474" r:id="rId48"/>
    <p:sldId id="401" r:id="rId49"/>
    <p:sldId id="475" r:id="rId50"/>
    <p:sldId id="476" r:id="rId51"/>
    <p:sldId id="404" r:id="rId52"/>
    <p:sldId id="477" r:id="rId53"/>
    <p:sldId id="478" r:id="rId54"/>
    <p:sldId id="479" r:id="rId55"/>
    <p:sldId id="407" r:id="rId56"/>
    <p:sldId id="480" r:id="rId57"/>
    <p:sldId id="481" r:id="rId58"/>
    <p:sldId id="482" r:id="rId59"/>
    <p:sldId id="483" r:id="rId60"/>
    <p:sldId id="484" r:id="rId61"/>
    <p:sldId id="485" r:id="rId62"/>
    <p:sldId id="486" r:id="rId63"/>
    <p:sldId id="487" r:id="rId64"/>
    <p:sldId id="488" r:id="rId65"/>
    <p:sldId id="489" r:id="rId66"/>
    <p:sldId id="490" r:id="rId67"/>
    <p:sldId id="491" r:id="rId68"/>
    <p:sldId id="492" r:id="rId69"/>
    <p:sldId id="493" r:id="rId70"/>
    <p:sldId id="494" r:id="rId71"/>
    <p:sldId id="495" r:id="rId72"/>
    <p:sldId id="496" r:id="rId73"/>
    <p:sldId id="497" r:id="rId74"/>
    <p:sldId id="498" r:id="rId75"/>
    <p:sldId id="499" r:id="rId76"/>
    <p:sldId id="500" r:id="rId77"/>
    <p:sldId id="501" r:id="rId78"/>
    <p:sldId id="502" r:id="rId79"/>
    <p:sldId id="308" r:id="rId80"/>
  </p:sldIdLst>
  <p:sldSz cx="9144000" cy="6858000" type="screen4x3"/>
  <p:notesSz cx="6648450" cy="9782175"/>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CC00"/>
    <a:srgbClr val="FF6600"/>
    <a:srgbClr val="0000CC"/>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942" autoAdjust="0"/>
    <p:restoredTop sz="90929"/>
  </p:normalViewPr>
  <p:slideViewPr>
    <p:cSldViewPr>
      <p:cViewPr varScale="1">
        <p:scale>
          <a:sx n="56" d="100"/>
          <a:sy n="56" d="100"/>
        </p:scale>
        <p:origin x="831" y="33"/>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3" Type="http://schemas.openxmlformats.org/officeDocument/2006/relationships/slide" Target="slides/slide22.xml"/><Relationship Id="rId18" Type="http://schemas.openxmlformats.org/officeDocument/2006/relationships/slide" Target="slides/slide27.xml"/><Relationship Id="rId26" Type="http://schemas.openxmlformats.org/officeDocument/2006/relationships/slide" Target="slides/slide35.xml"/><Relationship Id="rId21" Type="http://schemas.openxmlformats.org/officeDocument/2006/relationships/slide" Target="slides/slide30.xml"/><Relationship Id="rId34" Type="http://schemas.openxmlformats.org/officeDocument/2006/relationships/slide" Target="slides/slide46.xml"/><Relationship Id="rId7" Type="http://schemas.openxmlformats.org/officeDocument/2006/relationships/slide" Target="slides/slide15.xml"/><Relationship Id="rId12" Type="http://schemas.openxmlformats.org/officeDocument/2006/relationships/slide" Target="slides/slide21.xml"/><Relationship Id="rId17" Type="http://schemas.openxmlformats.org/officeDocument/2006/relationships/slide" Target="slides/slide26.xml"/><Relationship Id="rId25" Type="http://schemas.openxmlformats.org/officeDocument/2006/relationships/slide" Target="slides/slide34.xml"/><Relationship Id="rId33" Type="http://schemas.openxmlformats.org/officeDocument/2006/relationships/slide" Target="slides/slide45.xml"/><Relationship Id="rId38" Type="http://schemas.openxmlformats.org/officeDocument/2006/relationships/slide" Target="slides/slide51.xml"/><Relationship Id="rId2" Type="http://schemas.openxmlformats.org/officeDocument/2006/relationships/slide" Target="slides/slide9.xml"/><Relationship Id="rId16" Type="http://schemas.openxmlformats.org/officeDocument/2006/relationships/slide" Target="slides/slide25.xml"/><Relationship Id="rId20" Type="http://schemas.openxmlformats.org/officeDocument/2006/relationships/slide" Target="slides/slide29.xml"/><Relationship Id="rId29" Type="http://schemas.openxmlformats.org/officeDocument/2006/relationships/slide" Target="slides/slide41.xml"/><Relationship Id="rId1" Type="http://schemas.openxmlformats.org/officeDocument/2006/relationships/slide" Target="slides/slide2.xml"/><Relationship Id="rId6" Type="http://schemas.openxmlformats.org/officeDocument/2006/relationships/slide" Target="slides/slide14.xml"/><Relationship Id="rId11" Type="http://schemas.openxmlformats.org/officeDocument/2006/relationships/slide" Target="slides/slide20.xml"/><Relationship Id="rId24" Type="http://schemas.openxmlformats.org/officeDocument/2006/relationships/slide" Target="slides/slide33.xml"/><Relationship Id="rId32" Type="http://schemas.openxmlformats.org/officeDocument/2006/relationships/slide" Target="slides/slide44.xml"/><Relationship Id="rId37" Type="http://schemas.openxmlformats.org/officeDocument/2006/relationships/slide" Target="slides/slide49.xml"/><Relationship Id="rId5" Type="http://schemas.openxmlformats.org/officeDocument/2006/relationships/slide" Target="slides/slide13.xml"/><Relationship Id="rId15" Type="http://schemas.openxmlformats.org/officeDocument/2006/relationships/slide" Target="slides/slide24.xml"/><Relationship Id="rId23" Type="http://schemas.openxmlformats.org/officeDocument/2006/relationships/slide" Target="slides/slide32.xml"/><Relationship Id="rId28" Type="http://schemas.openxmlformats.org/officeDocument/2006/relationships/slide" Target="slides/slide40.xml"/><Relationship Id="rId36" Type="http://schemas.openxmlformats.org/officeDocument/2006/relationships/slide" Target="slides/slide48.xml"/><Relationship Id="rId10" Type="http://schemas.openxmlformats.org/officeDocument/2006/relationships/slide" Target="slides/slide19.xml"/><Relationship Id="rId19" Type="http://schemas.openxmlformats.org/officeDocument/2006/relationships/slide" Target="slides/slide28.xml"/><Relationship Id="rId31" Type="http://schemas.openxmlformats.org/officeDocument/2006/relationships/slide" Target="slides/slide43.xml"/><Relationship Id="rId4" Type="http://schemas.openxmlformats.org/officeDocument/2006/relationships/slide" Target="slides/slide12.xml"/><Relationship Id="rId9" Type="http://schemas.openxmlformats.org/officeDocument/2006/relationships/slide" Target="slides/slide18.xml"/><Relationship Id="rId14" Type="http://schemas.openxmlformats.org/officeDocument/2006/relationships/slide" Target="slides/slide23.xml"/><Relationship Id="rId22" Type="http://schemas.openxmlformats.org/officeDocument/2006/relationships/slide" Target="slides/slide31.xml"/><Relationship Id="rId27" Type="http://schemas.openxmlformats.org/officeDocument/2006/relationships/slide" Target="slides/slide36.xml"/><Relationship Id="rId30" Type="http://schemas.openxmlformats.org/officeDocument/2006/relationships/slide" Target="slides/slide42.xml"/><Relationship Id="rId35" Type="http://schemas.openxmlformats.org/officeDocument/2006/relationships/slide" Target="slides/slide47.xml"/><Relationship Id="rId8" Type="http://schemas.openxmlformats.org/officeDocument/2006/relationships/slide" Target="slides/slide16.xml"/><Relationship Id="rId3"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40963"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40964"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40965"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56FBD3D-93AB-47F5-98C2-140399EC8B1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defRPr>
            </a:lvl1pPr>
          </a:lstStyle>
          <a:p>
            <a:pPr>
              <a:defRPr/>
            </a:pPr>
            <a:endParaRPr lang="en-US" altLang="zh-CN"/>
          </a:p>
        </p:txBody>
      </p:sp>
      <p:sp>
        <p:nvSpPr>
          <p:cNvPr id="65539" name="Rectangle 3"/>
          <p:cNvSpPr>
            <a:spLocks noGrp="1" noChangeArrowheads="1"/>
          </p:cNvSpPr>
          <p:nvPr>
            <p:ph type="dt" idx="1"/>
          </p:nvPr>
        </p:nvSpPr>
        <p:spPr bwMode="auto">
          <a:xfrm>
            <a:off x="3765550" y="0"/>
            <a:ext cx="2881313"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defRPr>
            </a:lvl1pPr>
          </a:lstStyle>
          <a:p>
            <a:pPr>
              <a:defRPr/>
            </a:pPr>
            <a:endParaRPr lang="en-US" altLang="zh-CN"/>
          </a:p>
        </p:txBody>
      </p:sp>
      <p:sp>
        <p:nvSpPr>
          <p:cNvPr id="87044" name="Rectangle 4"/>
          <p:cNvSpPr>
            <a:spLocks noGrp="1" noRot="1" noChangeAspect="1" noChangeArrowheads="1" noTextEdit="1"/>
          </p:cNvSpPr>
          <p:nvPr>
            <p:ph type="sldImg" idx="2"/>
          </p:nvPr>
        </p:nvSpPr>
        <p:spPr bwMode="auto">
          <a:xfrm>
            <a:off x="879475" y="733425"/>
            <a:ext cx="4889500" cy="3668713"/>
          </a:xfrm>
          <a:prstGeom prst="rect">
            <a:avLst/>
          </a:prstGeom>
          <a:noFill/>
          <a:ln w="9525">
            <a:solidFill>
              <a:srgbClr val="000000"/>
            </a:solidFill>
            <a:miter lim="800000"/>
            <a:headEnd/>
            <a:tailEnd/>
          </a:ln>
        </p:spPr>
      </p:sp>
      <p:sp>
        <p:nvSpPr>
          <p:cNvPr id="65541" name="Rectangle 5"/>
          <p:cNvSpPr>
            <a:spLocks noGrp="1" noChangeArrowheads="1"/>
          </p:cNvSpPr>
          <p:nvPr>
            <p:ph type="body" sz="quarter" idx="3"/>
          </p:nvPr>
        </p:nvSpPr>
        <p:spPr bwMode="auto">
          <a:xfrm>
            <a:off x="665163" y="4646613"/>
            <a:ext cx="5318125" cy="4402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65542" name="Rectangle 6"/>
          <p:cNvSpPr>
            <a:spLocks noGrp="1" noChangeArrowheads="1"/>
          </p:cNvSpPr>
          <p:nvPr>
            <p:ph type="ftr" sz="quarter" idx="4"/>
          </p:nvPr>
        </p:nvSpPr>
        <p:spPr bwMode="auto">
          <a:xfrm>
            <a:off x="0" y="9291638"/>
            <a:ext cx="2881313"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defRPr>
            </a:lvl1pPr>
          </a:lstStyle>
          <a:p>
            <a:pPr>
              <a:defRPr/>
            </a:pPr>
            <a:endParaRPr lang="en-US" altLang="zh-CN"/>
          </a:p>
        </p:txBody>
      </p:sp>
      <p:sp>
        <p:nvSpPr>
          <p:cNvPr id="65543" name="Rectangle 7"/>
          <p:cNvSpPr>
            <a:spLocks noGrp="1" noChangeArrowheads="1"/>
          </p:cNvSpPr>
          <p:nvPr>
            <p:ph type="sldNum" sz="quarter" idx="5"/>
          </p:nvPr>
        </p:nvSpPr>
        <p:spPr bwMode="auto">
          <a:xfrm>
            <a:off x="3765550" y="9291638"/>
            <a:ext cx="2881313"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pitchFamily="18" charset="0"/>
              </a:defRPr>
            </a:lvl1pPr>
          </a:lstStyle>
          <a:p>
            <a:pPr>
              <a:defRPr/>
            </a:pPr>
            <a:fld id="{7F9D6DE6-5F28-4875-99A3-292BABF2169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BD0CF82C-D28D-419F-AF52-31E5EC343B68}" type="slidenum">
              <a:rPr lang="zh-CN" altLang="en-US" smtClean="0"/>
              <a:pPr>
                <a:defRPr/>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34</a:t>
            </a:fld>
            <a:endParaRPr lang="en-US" altLang="zh-CN"/>
          </a:p>
        </p:txBody>
      </p:sp>
    </p:spTree>
    <p:extLst>
      <p:ext uri="{BB962C8B-B14F-4D97-AF65-F5344CB8AC3E}">
        <p14:creationId xmlns:p14="http://schemas.microsoft.com/office/powerpoint/2010/main" val="185213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42</a:t>
            </a:fld>
            <a:endParaRPr lang="en-US" altLang="zh-CN"/>
          </a:p>
        </p:txBody>
      </p:sp>
    </p:spTree>
    <p:extLst>
      <p:ext uri="{BB962C8B-B14F-4D97-AF65-F5344CB8AC3E}">
        <p14:creationId xmlns:p14="http://schemas.microsoft.com/office/powerpoint/2010/main" val="1258192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48</a:t>
            </a:fld>
            <a:endParaRPr lang="en-US" altLang="zh-CN"/>
          </a:p>
        </p:txBody>
      </p:sp>
    </p:spTree>
    <p:extLst>
      <p:ext uri="{BB962C8B-B14F-4D97-AF65-F5344CB8AC3E}">
        <p14:creationId xmlns:p14="http://schemas.microsoft.com/office/powerpoint/2010/main" val="1622421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51</a:t>
            </a:fld>
            <a:endParaRPr lang="en-US" altLang="zh-CN"/>
          </a:p>
        </p:txBody>
      </p:sp>
    </p:spTree>
    <p:extLst>
      <p:ext uri="{BB962C8B-B14F-4D97-AF65-F5344CB8AC3E}">
        <p14:creationId xmlns:p14="http://schemas.microsoft.com/office/powerpoint/2010/main" val="417110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52</a:t>
            </a:fld>
            <a:endParaRPr lang="en-US" altLang="zh-CN"/>
          </a:p>
        </p:txBody>
      </p:sp>
    </p:spTree>
    <p:extLst>
      <p:ext uri="{BB962C8B-B14F-4D97-AF65-F5344CB8AC3E}">
        <p14:creationId xmlns:p14="http://schemas.microsoft.com/office/powerpoint/2010/main" val="1894979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DF5022A-C0E1-4989-B2BD-429868F83320}" type="slidenum">
              <a:rPr lang="zh-CN" altLang="en-US" smtClean="0"/>
              <a:pPr/>
              <a:t>78</a:t>
            </a:fld>
            <a:endParaRPr lang="en-US" altLang="zh-CN" smtClean="0"/>
          </a:p>
        </p:txBody>
      </p:sp>
      <p:sp>
        <p:nvSpPr>
          <p:cNvPr id="88067" name="Rectangle 2"/>
          <p:cNvSpPr>
            <a:spLocks noGrp="1" noRot="1" noChangeAspect="1" noChangeArrowheads="1" noTextEdit="1"/>
          </p:cNvSpPr>
          <p:nvPr>
            <p:ph type="sldImg"/>
          </p:nvPr>
        </p:nvSpPr>
        <p:spPr>
          <a:xfrm>
            <a:off x="836613" y="723900"/>
            <a:ext cx="4921250" cy="3690938"/>
          </a:xfrm>
          <a:ln w="12700"/>
        </p:spPr>
      </p:sp>
      <p:sp>
        <p:nvSpPr>
          <p:cNvPr id="88068" name="Rectangle 3"/>
          <p:cNvSpPr>
            <a:spLocks noGrp="1" noChangeArrowheads="1"/>
          </p:cNvSpPr>
          <p:nvPr>
            <p:ph type="body" idx="1"/>
          </p:nvPr>
        </p:nvSpPr>
        <p:spPr>
          <a:xfrm>
            <a:off x="869950" y="4656138"/>
            <a:ext cx="4926013" cy="4418012"/>
          </a:xfrm>
          <a:noFill/>
          <a:ln/>
        </p:spPr>
        <p:txBody>
          <a:bodyPr lIns="92112" tIns="46056" rIns="92112" bIns="46056"/>
          <a:lstStyle/>
          <a:p>
            <a:pPr defTabSz="762000"/>
            <a:endParaRPr lang="en-US" altLang="en-US" smtClean="0"/>
          </a:p>
        </p:txBody>
      </p:sp>
    </p:spTree>
    <p:extLst>
      <p:ext uri="{BB962C8B-B14F-4D97-AF65-F5344CB8AC3E}">
        <p14:creationId xmlns:p14="http://schemas.microsoft.com/office/powerpoint/2010/main" val="286226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13</a:t>
            </a:fld>
            <a:endParaRPr lang="en-US" altLang="zh-CN"/>
          </a:p>
        </p:txBody>
      </p:sp>
    </p:spTree>
    <p:extLst>
      <p:ext uri="{BB962C8B-B14F-4D97-AF65-F5344CB8AC3E}">
        <p14:creationId xmlns:p14="http://schemas.microsoft.com/office/powerpoint/2010/main" val="366707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23</a:t>
            </a:fld>
            <a:endParaRPr lang="en-US" altLang="zh-CN"/>
          </a:p>
        </p:txBody>
      </p:sp>
    </p:spTree>
    <p:extLst>
      <p:ext uri="{BB962C8B-B14F-4D97-AF65-F5344CB8AC3E}">
        <p14:creationId xmlns:p14="http://schemas.microsoft.com/office/powerpoint/2010/main" val="1842674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25</a:t>
            </a:fld>
            <a:endParaRPr lang="en-US" altLang="zh-CN"/>
          </a:p>
        </p:txBody>
      </p:sp>
    </p:spTree>
    <p:extLst>
      <p:ext uri="{BB962C8B-B14F-4D97-AF65-F5344CB8AC3E}">
        <p14:creationId xmlns:p14="http://schemas.microsoft.com/office/powerpoint/2010/main" val="161477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27</a:t>
            </a:fld>
            <a:endParaRPr lang="en-US" altLang="zh-CN"/>
          </a:p>
        </p:txBody>
      </p:sp>
    </p:spTree>
    <p:extLst>
      <p:ext uri="{BB962C8B-B14F-4D97-AF65-F5344CB8AC3E}">
        <p14:creationId xmlns:p14="http://schemas.microsoft.com/office/powerpoint/2010/main" val="1561330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28</a:t>
            </a:fld>
            <a:endParaRPr lang="en-US" altLang="zh-CN"/>
          </a:p>
        </p:txBody>
      </p:sp>
    </p:spTree>
    <p:extLst>
      <p:ext uri="{BB962C8B-B14F-4D97-AF65-F5344CB8AC3E}">
        <p14:creationId xmlns:p14="http://schemas.microsoft.com/office/powerpoint/2010/main" val="3893013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30</a:t>
            </a:fld>
            <a:endParaRPr lang="en-US" altLang="zh-CN"/>
          </a:p>
        </p:txBody>
      </p:sp>
    </p:spTree>
    <p:extLst>
      <p:ext uri="{BB962C8B-B14F-4D97-AF65-F5344CB8AC3E}">
        <p14:creationId xmlns:p14="http://schemas.microsoft.com/office/powerpoint/2010/main" val="63320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31</a:t>
            </a:fld>
            <a:endParaRPr lang="en-US" altLang="zh-CN"/>
          </a:p>
        </p:txBody>
      </p:sp>
    </p:spTree>
    <p:extLst>
      <p:ext uri="{BB962C8B-B14F-4D97-AF65-F5344CB8AC3E}">
        <p14:creationId xmlns:p14="http://schemas.microsoft.com/office/powerpoint/2010/main" val="2759174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BE28D6-6D87-4687-9E5B-CE5D30270E44}" type="slidenum">
              <a:rPr lang="zh-CN" altLang="en-US" smtClean="0"/>
              <a:pPr>
                <a:defRPr/>
              </a:pPr>
              <a:t>32</a:t>
            </a:fld>
            <a:endParaRPr lang="en-US" altLang="zh-CN"/>
          </a:p>
        </p:txBody>
      </p:sp>
    </p:spTree>
    <p:extLst>
      <p:ext uri="{BB962C8B-B14F-4D97-AF65-F5344CB8AC3E}">
        <p14:creationId xmlns:p14="http://schemas.microsoft.com/office/powerpoint/2010/main" val="2448504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ea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ltLang="zh-CN"/>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A1FCE2F2-166B-433A-8C9D-62A5AEC22994}"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888DBD55-4A31-4717-9271-9439CECCE880}"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10400" y="131763"/>
            <a:ext cx="1947863" cy="60007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65225" y="131763"/>
            <a:ext cx="5692775" cy="60007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F1020B2F-5649-4BAB-B9C5-6F5E97847930}"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73FDCC3A-718D-48F7-A244-1DAEBFB9D025}"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FB79FD84-0DCB-42C4-A1E4-56543FB8D45C}"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C3C4CC39-B954-42CB-A35E-D381AFD9E15D}"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vl1pPr>
          </a:lstStyle>
          <a:p>
            <a:pPr>
              <a:defRPr/>
            </a:pPr>
            <a:fld id="{87AD747F-34DB-4EE8-A509-8713CC51210C}"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vl1pPr>
          </a:lstStyle>
          <a:p>
            <a:pPr>
              <a:defRPr/>
            </a:pPr>
            <a:fld id="{96FC096A-F222-4ABE-83C5-671E0853AC06}"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vl1pPr>
          </a:lstStyle>
          <a:p>
            <a:pPr>
              <a:defRPr/>
            </a:pPr>
            <a:fld id="{3FC48A99-B6A7-4426-B23F-A46A227F9F51}"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7D98BD21-1879-44CB-8B84-2738449FE4EC}"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3B69AB92-4883-4AF0-A2CD-C252E823B6AA}"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31800" y="612775"/>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en-US">
              <a:ea typeface="宋体" pitchFamily="2" charset="-122"/>
            </a:endParaRPr>
          </a:p>
        </p:txBody>
      </p:sp>
      <p:sp>
        <p:nvSpPr>
          <p:cNvPr id="5123" name="Rectangle 3"/>
          <p:cNvSpPr>
            <a:spLocks noChangeArrowheads="1"/>
          </p:cNvSpPr>
          <p:nvPr/>
        </p:nvSpPr>
        <p:spPr bwMode="ltGray">
          <a:xfrm>
            <a:off x="814388" y="612775"/>
            <a:ext cx="328612"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en-US">
              <a:ea typeface="宋体" pitchFamily="2" charset="-122"/>
            </a:endParaRPr>
          </a:p>
        </p:txBody>
      </p:sp>
      <p:sp>
        <p:nvSpPr>
          <p:cNvPr id="5124" name="Rectangle 4"/>
          <p:cNvSpPr>
            <a:spLocks noChangeArrowheads="1"/>
          </p:cNvSpPr>
          <p:nvPr/>
        </p:nvSpPr>
        <p:spPr bwMode="ltGray">
          <a:xfrm>
            <a:off x="555625" y="1035050"/>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en-US">
              <a:ea typeface="宋体" pitchFamily="2" charset="-122"/>
            </a:endParaRPr>
          </a:p>
        </p:txBody>
      </p:sp>
      <p:sp>
        <p:nvSpPr>
          <p:cNvPr id="5125" name="Rectangle 5"/>
          <p:cNvSpPr>
            <a:spLocks noChangeArrowheads="1"/>
          </p:cNvSpPr>
          <p:nvPr/>
        </p:nvSpPr>
        <p:spPr bwMode="ltGray">
          <a:xfrm>
            <a:off x="925513" y="1035050"/>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en-US">
              <a:ea typeface="宋体" pitchFamily="2" charset="-122"/>
            </a:endParaRPr>
          </a:p>
        </p:txBody>
      </p:sp>
      <p:sp>
        <p:nvSpPr>
          <p:cNvPr id="5126" name="Rectangle 6"/>
          <p:cNvSpPr>
            <a:spLocks noChangeArrowheads="1"/>
          </p:cNvSpPr>
          <p:nvPr/>
        </p:nvSpPr>
        <p:spPr bwMode="ltGray">
          <a:xfrm>
            <a:off x="141288" y="962025"/>
            <a:ext cx="560387"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en-US">
              <a:ea typeface="宋体" pitchFamily="2" charset="-122"/>
            </a:endParaRPr>
          </a:p>
        </p:txBody>
      </p:sp>
      <p:sp>
        <p:nvSpPr>
          <p:cNvPr id="5127" name="Rectangle 7"/>
          <p:cNvSpPr>
            <a:spLocks noChangeArrowheads="1"/>
          </p:cNvSpPr>
          <p:nvPr/>
        </p:nvSpPr>
        <p:spPr bwMode="gray">
          <a:xfrm>
            <a:off x="776288" y="504825"/>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en-US">
              <a:ea typeface="宋体" pitchFamily="2" charset="-122"/>
            </a:endParaRPr>
          </a:p>
        </p:txBody>
      </p:sp>
      <p:sp>
        <p:nvSpPr>
          <p:cNvPr id="5128" name="Rectangle 8"/>
          <p:cNvSpPr>
            <a:spLocks noChangeArrowheads="1"/>
          </p:cNvSpPr>
          <p:nvPr/>
        </p:nvSpPr>
        <p:spPr bwMode="gray">
          <a:xfrm>
            <a:off x="457200" y="1295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en-US">
              <a:ea typeface="宋体" pitchFamily="2" charset="-122"/>
            </a:endParaRPr>
          </a:p>
        </p:txBody>
      </p:sp>
      <p:sp>
        <p:nvSpPr>
          <p:cNvPr id="2057" name="Rectangle 9"/>
          <p:cNvSpPr>
            <a:spLocks noGrp="1" noChangeArrowheads="1"/>
          </p:cNvSpPr>
          <p:nvPr>
            <p:ph type="title"/>
          </p:nvPr>
        </p:nvSpPr>
        <p:spPr bwMode="auto">
          <a:xfrm>
            <a:off x="1165225" y="131763"/>
            <a:ext cx="7793038"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205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13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ea typeface="宋体" pitchFamily="2" charset="-122"/>
              </a:defRPr>
            </a:lvl1pPr>
          </a:lstStyle>
          <a:p>
            <a:pPr>
              <a:defRPr/>
            </a:pPr>
            <a:endParaRPr lang="en-US" altLang="zh-CN"/>
          </a:p>
        </p:txBody>
      </p:sp>
      <p:sp>
        <p:nvSpPr>
          <p:cNvPr id="513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ea typeface="宋体" pitchFamily="2" charset="-122"/>
              </a:defRPr>
            </a:lvl1pPr>
          </a:lstStyle>
          <a:p>
            <a:pPr>
              <a:defRPr/>
            </a:pPr>
            <a:endParaRPr lang="en-US" altLang="zh-CN"/>
          </a:p>
        </p:txBody>
      </p:sp>
      <p:sp>
        <p:nvSpPr>
          <p:cNvPr id="513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ea typeface="宋体" pitchFamily="2" charset="-122"/>
              </a:defRPr>
            </a:lvl1pPr>
          </a:lstStyle>
          <a:p>
            <a:pPr>
              <a:defRPr/>
            </a:pPr>
            <a:fld id="{29A2E098-4C65-41D3-808C-188EEBCE941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gif"/><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7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任意多边形 34"/>
          <p:cNvSpPr/>
          <p:nvPr/>
        </p:nvSpPr>
        <p:spPr>
          <a:xfrm rot="2700000">
            <a:off x="6593742" y="-613322"/>
            <a:ext cx="3040123" cy="2013677"/>
          </a:xfrm>
          <a:custGeom>
            <a:avLst/>
            <a:gdLst>
              <a:gd name="connsiteX0" fmla="*/ 1 w 3177271"/>
              <a:gd name="connsiteY0" fmla="*/ 2050510 h 2104393"/>
              <a:gd name="connsiteX1" fmla="*/ 2050512 w 3177271"/>
              <a:gd name="connsiteY1" fmla="*/ 0 h 2104393"/>
              <a:gd name="connsiteX2" fmla="*/ 3177271 w 3177271"/>
              <a:gd name="connsiteY2" fmla="*/ 1126759 h 2104393"/>
              <a:gd name="connsiteX3" fmla="*/ 3177271 w 3177271"/>
              <a:gd name="connsiteY3" fmla="*/ 2104393 h 2104393"/>
              <a:gd name="connsiteX4" fmla="*/ 0 w 3177271"/>
              <a:gd name="connsiteY4" fmla="*/ 2104393 h 2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2104393">
                <a:moveTo>
                  <a:pt x="1" y="2050510"/>
                </a:moveTo>
                <a:lnTo>
                  <a:pt x="2050512" y="0"/>
                </a:lnTo>
                <a:lnTo>
                  <a:pt x="3177271" y="1126759"/>
                </a:lnTo>
                <a:lnTo>
                  <a:pt x="3177271" y="2104393"/>
                </a:lnTo>
                <a:lnTo>
                  <a:pt x="0" y="2104393"/>
                </a:lnTo>
                <a:close/>
              </a:path>
            </a:pathLst>
          </a:custGeom>
          <a:blipFill dpi="0" rotWithShape="1">
            <a:blip r:embed="rId3" cstate="print">
              <a:grayscl/>
            </a:blip>
            <a:srcRect/>
            <a:stretch>
              <a:fillRect l="-23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92" tIns="43746" rIns="87492" bIns="43746" numCol="1" spcCol="0" rtlCol="0" fromWordArt="0" anchor="ctr" anchorCtr="0" forceAA="0" compatLnSpc="1">
            <a:noAutofit/>
          </a:bodyPr>
          <a:lstStyle/>
          <a:p>
            <a:pPr algn="ctr"/>
            <a:endParaRPr lang="zh-CN" altLang="en-US" sz="1700" dirty="0"/>
          </a:p>
        </p:txBody>
      </p:sp>
      <p:sp>
        <p:nvSpPr>
          <p:cNvPr id="36" name="任意多边形 35"/>
          <p:cNvSpPr/>
          <p:nvPr/>
        </p:nvSpPr>
        <p:spPr>
          <a:xfrm rot="2700000">
            <a:off x="2491520" y="-1513479"/>
            <a:ext cx="3040123" cy="3040306"/>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92" tIns="43746" rIns="87492" bIns="43746" numCol="1" spcCol="0" rtlCol="0" fromWordArt="0" anchor="ctr" anchorCtr="0" forceAA="0" compatLnSpc="1">
            <a:noAutofit/>
          </a:bodyPr>
          <a:lstStyle/>
          <a:p>
            <a:pPr algn="ctr"/>
            <a:r>
              <a:rPr lang="en-US" altLang="zh-CN" sz="1700" dirty="0"/>
              <a:t> </a:t>
            </a:r>
          </a:p>
        </p:txBody>
      </p:sp>
      <p:sp>
        <p:nvSpPr>
          <p:cNvPr id="25" name="任意多边形 24"/>
          <p:cNvSpPr/>
          <p:nvPr/>
        </p:nvSpPr>
        <p:spPr>
          <a:xfrm rot="2700000">
            <a:off x="8814169" y="1657108"/>
            <a:ext cx="676273" cy="585751"/>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591" tIns="34796" rIns="69591" bIns="34796" numCol="1" spcCol="0" rtlCol="0" fromWordArt="0" anchor="ctr" anchorCtr="0" forceAA="0" compatLnSpc="1">
            <a:noAutofit/>
          </a:bodyPr>
          <a:lstStyle/>
          <a:p>
            <a:pPr algn="ctr"/>
            <a:endParaRPr lang="zh-CN" altLang="en-US" sz="1400" dirty="0"/>
          </a:p>
        </p:txBody>
      </p:sp>
      <p:cxnSp>
        <p:nvCxnSpPr>
          <p:cNvPr id="26" name="直接连接符 25"/>
          <p:cNvCxnSpPr/>
          <p:nvPr/>
        </p:nvCxnSpPr>
        <p:spPr>
          <a:xfrm>
            <a:off x="3578354" y="999252"/>
            <a:ext cx="903650" cy="1043299"/>
          </a:xfrm>
          <a:prstGeom prst="line">
            <a:avLst/>
          </a:prstGeom>
          <a:ln>
            <a:solidFill>
              <a:schemeClr val="accent6"/>
            </a:solidFill>
          </a:ln>
        </p:spPr>
        <p:style>
          <a:lnRef idx="2">
            <a:schemeClr val="accent6"/>
          </a:lnRef>
          <a:fillRef idx="0">
            <a:schemeClr val="accent6"/>
          </a:fillRef>
          <a:effectRef idx="1">
            <a:schemeClr val="accent6"/>
          </a:effectRef>
          <a:fontRef idx="minor">
            <a:schemeClr val="tx1"/>
          </a:fontRef>
        </p:style>
      </p:cxnSp>
      <p:cxnSp>
        <p:nvCxnSpPr>
          <p:cNvPr id="29" name="直接连接符 28"/>
          <p:cNvCxnSpPr/>
          <p:nvPr/>
        </p:nvCxnSpPr>
        <p:spPr>
          <a:xfrm>
            <a:off x="6127692" y="3810514"/>
            <a:ext cx="2162613" cy="2451934"/>
          </a:xfrm>
          <a:prstGeom prst="line">
            <a:avLst/>
          </a:prstGeom>
        </p:spPr>
        <p:style>
          <a:lnRef idx="2">
            <a:schemeClr val="accent6"/>
          </a:lnRef>
          <a:fillRef idx="0">
            <a:schemeClr val="accent6"/>
          </a:fillRef>
          <a:effectRef idx="1">
            <a:schemeClr val="accent6"/>
          </a:effectRef>
          <a:fontRef idx="minor">
            <a:schemeClr val="tx1"/>
          </a:fontRef>
        </p:style>
      </p:cxnSp>
      <p:sp>
        <p:nvSpPr>
          <p:cNvPr id="12" name="直角三角形 11"/>
          <p:cNvSpPr/>
          <p:nvPr/>
        </p:nvSpPr>
        <p:spPr>
          <a:xfrm>
            <a:off x="6823" y="5204335"/>
            <a:ext cx="1428310" cy="1649567"/>
          </a:xfrm>
          <a:prstGeom prst="rtTriangle">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rtlCol="0" anchor="ctr"/>
          <a:lstStyle/>
          <a:p>
            <a:pPr algn="ctr"/>
            <a:endParaRPr lang="zh-CN" altLang="en-US" sz="1400" dirty="0"/>
          </a:p>
        </p:txBody>
      </p:sp>
      <p:sp>
        <p:nvSpPr>
          <p:cNvPr id="14" name="直角三角形 13"/>
          <p:cNvSpPr/>
          <p:nvPr/>
        </p:nvSpPr>
        <p:spPr>
          <a:xfrm>
            <a:off x="6822" y="4805976"/>
            <a:ext cx="1773656" cy="2048283"/>
          </a:xfrm>
          <a:prstGeom prst="rtTriangle">
            <a:avLst/>
          </a:prstGeom>
          <a:solidFill>
            <a:srgbClr val="2ECC7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rtlCol="0" anchor="ctr"/>
          <a:lstStyle/>
          <a:p>
            <a:pPr algn="ctr"/>
            <a:endParaRPr lang="zh-CN" altLang="en-US" sz="1400" dirty="0"/>
          </a:p>
        </p:txBody>
      </p:sp>
      <p:sp>
        <p:nvSpPr>
          <p:cNvPr id="3" name="副标题 2"/>
          <p:cNvSpPr>
            <a:spLocks noGrp="1"/>
          </p:cNvSpPr>
          <p:nvPr>
            <p:ph type="subTitle" idx="1"/>
          </p:nvPr>
        </p:nvSpPr>
        <p:spPr>
          <a:xfrm>
            <a:off x="2952242" y="3983803"/>
            <a:ext cx="3615651" cy="504970"/>
          </a:xfrm>
          <a:noFill/>
          <a:ln>
            <a:noFill/>
          </a:ln>
        </p:spPr>
        <p:style>
          <a:lnRef idx="2">
            <a:schemeClr val="dk1"/>
          </a:lnRef>
          <a:fillRef idx="1">
            <a:schemeClr val="lt1"/>
          </a:fillRef>
          <a:effectRef idx="0">
            <a:schemeClr val="dk1"/>
          </a:effectRef>
          <a:fontRef idx="minor">
            <a:schemeClr val="dk1"/>
          </a:fontRef>
        </p:style>
        <p:txBody>
          <a:bodyPr>
            <a:normAutofit fontScale="92500" lnSpcReduction="20000"/>
          </a:bodyPr>
          <a:lstStyle/>
          <a:p>
            <a:pPr algn="ctr"/>
            <a:r>
              <a:rPr kumimoji="1" lang="zh-CN" altLang="en-US" sz="3400" dirty="0">
                <a:solidFill>
                  <a:schemeClr val="accent1">
                    <a:lumMod val="20000"/>
                    <a:lumOff val="80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mn-ea"/>
              </a:rPr>
              <a:t>邓志东</a:t>
            </a:r>
            <a:r>
              <a:rPr kumimoji="1" lang="zh-CN" altLang="en-US" sz="2500" dirty="0">
                <a:solidFill>
                  <a:schemeClr val="accent1">
                    <a:lumMod val="20000"/>
                    <a:lumOff val="80000"/>
                  </a:schemeClr>
                </a:solidFill>
                <a:latin typeface="微软雅黑" panose="020B0503020204020204" charset="-122"/>
                <a:ea typeface="微软雅黑" panose="020B0503020204020204" charset="-122"/>
                <a:cs typeface="微软雅黑" panose="020B0503020204020204" charset="-122"/>
                <a:sym typeface="+mn-ea"/>
              </a:rPr>
              <a:t>  </a:t>
            </a:r>
          </a:p>
        </p:txBody>
      </p:sp>
      <p:sp>
        <p:nvSpPr>
          <p:cNvPr id="4" name="文本框 3"/>
          <p:cNvSpPr txBox="1"/>
          <p:nvPr/>
        </p:nvSpPr>
        <p:spPr>
          <a:xfrm>
            <a:off x="2411760" y="4718070"/>
            <a:ext cx="4896543" cy="1458451"/>
          </a:xfrm>
          <a:prstGeom prst="rect">
            <a:avLst/>
          </a:prstGeom>
          <a:noFill/>
        </p:spPr>
        <p:txBody>
          <a:bodyPr wrap="square" lIns="72746" tIns="36373" rIns="72746" bIns="36373" rtlCol="0" anchor="t">
            <a:spAutoFit/>
          </a:bodyPr>
          <a:lstStyle/>
          <a:p>
            <a:pPr>
              <a:lnSpc>
                <a:spcPct val="150000"/>
              </a:lnSpc>
            </a:pPr>
            <a:r>
              <a:rPr lang="zh-CN" altLang="en-US" sz="2000" dirty="0">
                <a:solidFill>
                  <a:schemeClr val="accent1">
                    <a:lumMod val="20000"/>
                    <a:lumOff val="80000"/>
                  </a:schemeClr>
                </a:solidFill>
                <a:latin typeface="微软雅黑" panose="020B0503020204020204" charset="-122"/>
                <a:ea typeface="微软雅黑" panose="020B0503020204020204" charset="-122"/>
                <a:sym typeface="+mn-ea"/>
              </a:rPr>
              <a:t>清华大学智能技术与系统国家重点实验室</a:t>
            </a:r>
            <a:r>
              <a:rPr lang="en-US" altLang="zh-CN" sz="2000" dirty="0">
                <a:solidFill>
                  <a:schemeClr val="accent1">
                    <a:lumMod val="20000"/>
                    <a:lumOff val="80000"/>
                  </a:schemeClr>
                </a:solidFill>
                <a:latin typeface="微软雅黑" panose="020B0503020204020204" charset="-122"/>
                <a:ea typeface="微软雅黑" panose="020B0503020204020204" charset="-122"/>
                <a:sym typeface="+mn-ea"/>
              </a:rPr>
              <a:t/>
            </a:r>
            <a:br>
              <a:rPr lang="en-US" altLang="zh-CN" sz="2000" dirty="0">
                <a:solidFill>
                  <a:schemeClr val="accent1">
                    <a:lumMod val="20000"/>
                    <a:lumOff val="80000"/>
                  </a:schemeClr>
                </a:solidFill>
                <a:latin typeface="微软雅黑" panose="020B0503020204020204" charset="-122"/>
                <a:ea typeface="微软雅黑" panose="020B0503020204020204" charset="-122"/>
                <a:sym typeface="+mn-ea"/>
              </a:rPr>
            </a:br>
            <a:r>
              <a:rPr lang="zh-CN" altLang="en-US" sz="2000" dirty="0" smtClean="0">
                <a:solidFill>
                  <a:schemeClr val="accent1">
                    <a:lumMod val="20000"/>
                    <a:lumOff val="80000"/>
                  </a:schemeClr>
                </a:solidFill>
                <a:latin typeface="微软雅黑" panose="020B0503020204020204" charset="-122"/>
                <a:ea typeface="微软雅黑" panose="020B0503020204020204" charset="-122"/>
                <a:sym typeface="+mn-ea"/>
              </a:rPr>
              <a:t>清华大学</a:t>
            </a:r>
            <a:r>
              <a:rPr lang="zh-CN" altLang="en-US" sz="2000" dirty="0">
                <a:solidFill>
                  <a:schemeClr val="accent1">
                    <a:lumMod val="20000"/>
                    <a:lumOff val="80000"/>
                  </a:schemeClr>
                </a:solidFill>
                <a:latin typeface="微软雅黑" panose="020B0503020204020204" charset="-122"/>
                <a:ea typeface="微软雅黑" panose="020B0503020204020204" charset="-122"/>
                <a:sym typeface="+mn-ea"/>
              </a:rPr>
              <a:t>计算机科学与技术</a:t>
            </a:r>
            <a:r>
              <a:rPr lang="zh-CN" altLang="en-US" sz="2000" dirty="0" smtClean="0">
                <a:solidFill>
                  <a:schemeClr val="accent1">
                    <a:lumMod val="20000"/>
                    <a:lumOff val="80000"/>
                  </a:schemeClr>
                </a:solidFill>
                <a:latin typeface="微软雅黑" panose="020B0503020204020204" charset="-122"/>
                <a:ea typeface="微软雅黑" panose="020B0503020204020204" charset="-122"/>
                <a:sym typeface="+mn-ea"/>
              </a:rPr>
              <a:t>系</a:t>
            </a:r>
            <a:endParaRPr lang="en-US" altLang="zh-CN" sz="2000" dirty="0" smtClean="0">
              <a:solidFill>
                <a:schemeClr val="accent1">
                  <a:lumMod val="20000"/>
                  <a:lumOff val="80000"/>
                </a:schemeClr>
              </a:solidFill>
              <a:latin typeface="微软雅黑" panose="020B0503020204020204" charset="-122"/>
              <a:ea typeface="微软雅黑" panose="020B0503020204020204" charset="-122"/>
              <a:sym typeface="+mn-ea"/>
            </a:endParaRPr>
          </a:p>
          <a:p>
            <a:pPr>
              <a:lnSpc>
                <a:spcPct val="150000"/>
              </a:lnSpc>
            </a:pPr>
            <a:r>
              <a:rPr lang="zh-CN" altLang="en-US" sz="2000" dirty="0" smtClean="0">
                <a:solidFill>
                  <a:schemeClr val="accent1">
                    <a:lumMod val="20000"/>
                    <a:lumOff val="80000"/>
                  </a:schemeClr>
                </a:solidFill>
                <a:latin typeface="微软雅黑" panose="020B0503020204020204" charset="-122"/>
                <a:ea typeface="微软雅黑" panose="020B0503020204020204" charset="-122"/>
                <a:sym typeface="+mn-ea"/>
              </a:rPr>
              <a:t>清华大学人工智能研究院</a:t>
            </a:r>
            <a:endParaRPr lang="zh-CN" altLang="en-US" sz="2000" dirty="0">
              <a:solidFill>
                <a:schemeClr val="accent1">
                  <a:lumMod val="20000"/>
                  <a:lumOff val="80000"/>
                </a:schemeClr>
              </a:solidFill>
              <a:latin typeface="微软雅黑" panose="020B0503020204020204" charset="-122"/>
              <a:ea typeface="微软雅黑" panose="020B0503020204020204" charset="-122"/>
              <a:sym typeface="+mn-ea"/>
            </a:endParaRPr>
          </a:p>
        </p:txBody>
      </p:sp>
      <p:sp>
        <p:nvSpPr>
          <p:cNvPr id="6" name="文本框 5"/>
          <p:cNvSpPr txBox="1"/>
          <p:nvPr/>
        </p:nvSpPr>
        <p:spPr>
          <a:xfrm>
            <a:off x="5364088" y="6427282"/>
            <a:ext cx="2232631" cy="288900"/>
          </a:xfrm>
          <a:prstGeom prst="rect">
            <a:avLst/>
          </a:prstGeom>
          <a:noFill/>
        </p:spPr>
        <p:txBody>
          <a:bodyPr wrap="square" lIns="72746" tIns="36373" rIns="72746" bIns="36373" rtlCol="0" anchor="t">
            <a:spAutoFit/>
          </a:bodyPr>
          <a:lstStyle/>
          <a:p>
            <a:r>
              <a:rPr lang="en-US" altLang="zh-CN" sz="1400" b="1" dirty="0">
                <a:solidFill>
                  <a:schemeClr val="bg1">
                    <a:lumMod val="75000"/>
                  </a:schemeClr>
                </a:solidFill>
                <a:latin typeface="Times New Roman" panose="02020603050405020304" pitchFamily="18" charset="0"/>
                <a:cs typeface="Times New Roman" panose="02020603050405020304" pitchFamily="18" charset="0"/>
                <a:sym typeface="+mn-ea"/>
              </a:rPr>
              <a:t>michael@tsinghua.edu.cn</a:t>
            </a:r>
            <a:endParaRPr lang="zh-CN" altLang="en-US" sz="1400" b="1" dirty="0"/>
          </a:p>
        </p:txBody>
      </p:sp>
      <p:sp>
        <p:nvSpPr>
          <p:cNvPr id="22" name="任意多边形 21"/>
          <p:cNvSpPr/>
          <p:nvPr/>
        </p:nvSpPr>
        <p:spPr>
          <a:xfrm rot="2700000">
            <a:off x="7362302" y="2751290"/>
            <a:ext cx="2631930" cy="2279636"/>
          </a:xfrm>
          <a:custGeom>
            <a:avLst/>
            <a:gdLst>
              <a:gd name="connsiteX0" fmla="*/ 0 w 3177271"/>
              <a:gd name="connsiteY0" fmla="*/ 0 h 3177271"/>
              <a:gd name="connsiteX1" fmla="*/ 935918 w 3177271"/>
              <a:gd name="connsiteY1" fmla="*/ 0 h 3177271"/>
              <a:gd name="connsiteX2" fmla="*/ 3177271 w 3177271"/>
              <a:gd name="connsiteY2" fmla="*/ 2241353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0"/>
                </a:moveTo>
                <a:lnTo>
                  <a:pt x="935918" y="0"/>
                </a:lnTo>
                <a:lnTo>
                  <a:pt x="3177271" y="2241353"/>
                </a:lnTo>
                <a:lnTo>
                  <a:pt x="3177271" y="3177271"/>
                </a:lnTo>
                <a:lnTo>
                  <a:pt x="0" y="3177271"/>
                </a:lnTo>
                <a:close/>
              </a:path>
            </a:pathLst>
          </a:custGeom>
          <a:blipFill dpi="0" rotWithShape="1">
            <a:blip r:embed="rId4" cstate="print">
              <a:alphaModFix amt="90000"/>
              <a:grayscl/>
            </a:blip>
            <a:srcRect/>
            <a:stretch>
              <a:fillRect l="-49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591" tIns="34796" rIns="69591" bIns="34796" numCol="1" spcCol="0" rtlCol="0" fromWordArt="0" anchor="ctr" anchorCtr="0" forceAA="0" compatLnSpc="1">
            <a:noAutofit/>
          </a:bodyPr>
          <a:lstStyle/>
          <a:p>
            <a:pPr algn="ctr"/>
            <a:endParaRPr lang="zh-CN" altLang="en-US" sz="1400" dirty="0"/>
          </a:p>
        </p:txBody>
      </p:sp>
      <p:sp>
        <p:nvSpPr>
          <p:cNvPr id="23" name="任意多边形 22"/>
          <p:cNvSpPr/>
          <p:nvPr/>
        </p:nvSpPr>
        <p:spPr>
          <a:xfrm rot="2700000">
            <a:off x="8814169" y="5595681"/>
            <a:ext cx="676273" cy="585751"/>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591" tIns="34796" rIns="69591" bIns="34796" numCol="1" spcCol="0" rtlCol="0" fromWordArt="0" anchor="ctr" anchorCtr="0" forceAA="0" compatLnSpc="1">
            <a:noAutofit/>
          </a:bodyPr>
          <a:lstStyle/>
          <a:p>
            <a:pPr algn="ctr"/>
            <a:endParaRPr lang="zh-CN" altLang="en-US" sz="1400" dirty="0"/>
          </a:p>
        </p:txBody>
      </p:sp>
      <p:sp>
        <p:nvSpPr>
          <p:cNvPr id="31" name="矩形 30"/>
          <p:cNvSpPr>
            <a:spLocks noChangeAspect="1"/>
          </p:cNvSpPr>
          <p:nvPr/>
        </p:nvSpPr>
        <p:spPr>
          <a:xfrm rot="2700000">
            <a:off x="5569971" y="810008"/>
            <a:ext cx="2631930" cy="2279636"/>
          </a:xfrm>
          <a:prstGeom prst="rect">
            <a:avLst/>
          </a:prstGeom>
          <a:blipFill dpi="0" rotWithShape="1">
            <a:blip r:embed="rId5" cstate="print">
              <a:grayscl/>
            </a:blip>
            <a:srcRect/>
            <a:tile tx="317500" ty="120650"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591" tIns="34796" rIns="69591" bIns="34796" numCol="1" spcCol="0" rtlCol="0" fromWordArt="0" anchor="ctr" anchorCtr="0" forceAA="0" compatLnSpc="1">
            <a:noAutofit/>
          </a:bodyPr>
          <a:lstStyle/>
          <a:p>
            <a:pPr algn="ctr"/>
            <a:r>
              <a:rPr lang="en-US" altLang="zh-CN" sz="1400" dirty="0"/>
              <a:t>                                   </a:t>
            </a:r>
          </a:p>
        </p:txBody>
      </p:sp>
      <p:sp>
        <p:nvSpPr>
          <p:cNvPr id="21" name="矩形 20"/>
          <p:cNvSpPr/>
          <p:nvPr/>
        </p:nvSpPr>
        <p:spPr>
          <a:xfrm>
            <a:off x="2034379" y="2505183"/>
            <a:ext cx="5348785" cy="1059773"/>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rtlCol="0" anchor="ctr"/>
          <a:lstStyle/>
          <a:p>
            <a:pPr algn="ctr"/>
            <a:endParaRPr lang="zh-CN" altLang="en-US" sz="1400" dirty="0"/>
          </a:p>
        </p:txBody>
      </p:sp>
      <p:sp>
        <p:nvSpPr>
          <p:cNvPr id="24" name="标题 1"/>
          <p:cNvSpPr txBox="1">
            <a:spLocks/>
          </p:cNvSpPr>
          <p:nvPr/>
        </p:nvSpPr>
        <p:spPr bwMode="auto">
          <a:xfrm>
            <a:off x="2253930" y="2351281"/>
            <a:ext cx="4965033" cy="1389417"/>
          </a:xfrm>
          <a:prstGeom prst="rect">
            <a:avLst/>
          </a:prstGeom>
          <a:noFill/>
          <a:ln w="9525">
            <a:noFill/>
            <a:miter lim="800000"/>
          </a:ln>
          <a:effectLst/>
        </p:spPr>
        <p:txBody>
          <a:bodyPr vert="horz" wrap="square" lIns="86376" tIns="43188" rIns="86376" bIns="43188" numCol="1" anchor="ctr" anchorCtr="0" compatLnSpc="1">
            <a:normAutofit fontScale="97500"/>
          </a:bodyPr>
          <a:lstStyle/>
          <a:p>
            <a:pPr algn="ctr" defTabSz="727314">
              <a:defRPr/>
            </a:pPr>
            <a:r>
              <a:rPr lang="zh-CN" altLang="en-US" sz="5300" b="1" kern="0" dirty="0" smtClean="0">
                <a:solidFill>
                  <a:schemeClr val="bg1"/>
                </a:solidFill>
                <a:effectLst>
                  <a:outerShdw blurRad="38100" dist="38100" dir="2700000" algn="tl">
                    <a:srgbClr val="C0C0C0"/>
                  </a:outerShdw>
                </a:effectLst>
                <a:latin typeface="微软雅黑" pitchFamily="34" charset="-122"/>
                <a:ea typeface="微软雅黑" pitchFamily="34" charset="-122"/>
                <a:cs typeface="+mj-cs"/>
              </a:rPr>
              <a:t>深度强化学习</a:t>
            </a:r>
            <a:endParaRPr lang="zh-CN" altLang="zh-CN" sz="5300" b="1" kern="0" dirty="0">
              <a:solidFill>
                <a:schemeClr val="bg1"/>
              </a:solidFill>
              <a:effectLst>
                <a:outerShdw blurRad="38100" dist="38100" dir="2700000" algn="tl">
                  <a:srgbClr val="C0C0C0"/>
                </a:outerShdw>
              </a:effectLst>
              <a:latin typeface="微软雅黑" pitchFamily="34" charset="-122"/>
              <a:ea typeface="微软雅黑" pitchFamily="34" charset="-122"/>
              <a:cs typeface="+mj-cs"/>
            </a:endParaRPr>
          </a:p>
        </p:txBody>
      </p:sp>
      <p:sp>
        <p:nvSpPr>
          <p:cNvPr id="27" name="矩形 26"/>
          <p:cNvSpPr/>
          <p:nvPr/>
        </p:nvSpPr>
        <p:spPr>
          <a:xfrm>
            <a:off x="446149" y="6296621"/>
            <a:ext cx="2538563" cy="365830"/>
          </a:xfrm>
          <a:prstGeom prst="rect">
            <a:avLst/>
          </a:prstGeom>
        </p:spPr>
        <p:txBody>
          <a:bodyPr wrap="none" lIns="72731" tIns="36366" rIns="72731" bIns="36366">
            <a:spAutoFit/>
          </a:bodyPr>
          <a:lstStyle/>
          <a:p>
            <a:r>
              <a:rPr lang="zh-CN" altLang="en-US" sz="1900" b="1" dirty="0">
                <a:solidFill>
                  <a:schemeClr val="bg1"/>
                </a:solidFill>
                <a:latin typeface="Comic Sans MS" pitchFamily="66" charset="0"/>
                <a:ea typeface="仿宋_GB2312" pitchFamily="49" charset="-122"/>
              </a:rPr>
              <a:t>清华大学</a:t>
            </a:r>
            <a:r>
              <a:rPr lang="zh-CN" altLang="en-US" sz="1900" b="1" dirty="0">
                <a:solidFill>
                  <a:schemeClr val="bg1"/>
                </a:solidFill>
                <a:latin typeface="Comic Sans MS" pitchFamily="66" charset="0"/>
                <a:ea typeface="黑体" pitchFamily="2" charset="-122"/>
              </a:rPr>
              <a:t> </a:t>
            </a:r>
            <a:r>
              <a:rPr lang="zh-CN" altLang="en-US" sz="1900" b="1" dirty="0">
                <a:solidFill>
                  <a:schemeClr val="bg1"/>
                </a:solidFill>
                <a:latin typeface="Comic Sans MS" pitchFamily="66" charset="0"/>
                <a:ea typeface="黑体" pitchFamily="2" charset="-122"/>
                <a:sym typeface="Symbol" pitchFamily="18" charset="2"/>
              </a:rPr>
              <a:t> </a:t>
            </a:r>
            <a:r>
              <a:rPr lang="en-US" altLang="zh-CN" sz="1900" b="1" dirty="0" smtClean="0">
                <a:solidFill>
                  <a:schemeClr val="bg1"/>
                </a:solidFill>
                <a:latin typeface="Comic Sans MS" pitchFamily="66" charset="0"/>
                <a:ea typeface="黑体" pitchFamily="2" charset="-122"/>
                <a:sym typeface="Symbol" pitchFamily="18" charset="2"/>
              </a:rPr>
              <a:t>2018</a:t>
            </a:r>
            <a:r>
              <a:rPr lang="zh-CN" altLang="en-US" sz="1900" b="1" dirty="0" smtClean="0">
                <a:solidFill>
                  <a:schemeClr val="bg1"/>
                </a:solidFill>
                <a:latin typeface="Comic Sans MS" pitchFamily="66" charset="0"/>
                <a:ea typeface="黑体" pitchFamily="2" charset="-122"/>
                <a:sym typeface="Symbol" pitchFamily="18" charset="2"/>
              </a:rPr>
              <a:t>秋季</a:t>
            </a:r>
            <a:endParaRPr lang="zh-CN" altLang="en-US" sz="1900" dirty="0">
              <a:solidFill>
                <a:schemeClr val="bg1"/>
              </a:solidFill>
            </a:endParaRPr>
          </a:p>
        </p:txBody>
      </p:sp>
      <p:sp>
        <p:nvSpPr>
          <p:cNvPr id="28" name="矩形 27"/>
          <p:cNvSpPr/>
          <p:nvPr/>
        </p:nvSpPr>
        <p:spPr>
          <a:xfrm>
            <a:off x="360628" y="499039"/>
            <a:ext cx="5147476" cy="442774"/>
          </a:xfrm>
          <a:prstGeom prst="rect">
            <a:avLst/>
          </a:prstGeom>
        </p:spPr>
        <p:txBody>
          <a:bodyPr wrap="square" lIns="72731" tIns="36366" rIns="72731" bIns="36366">
            <a:spAutoFit/>
          </a:bodyPr>
          <a:lstStyle/>
          <a:p>
            <a:r>
              <a:rPr lang="zh-CN" altLang="en-US" b="1" dirty="0">
                <a:solidFill>
                  <a:srgbClr val="FFFF00"/>
                </a:solidFill>
                <a:latin typeface="微软雅黑" pitchFamily="34" charset="-122"/>
                <a:ea typeface="微软雅黑" pitchFamily="34" charset="-122"/>
              </a:rPr>
              <a:t>人工智能及其</a:t>
            </a:r>
            <a:r>
              <a:rPr lang="zh-CN" altLang="en-US" b="1" dirty="0" smtClean="0">
                <a:solidFill>
                  <a:srgbClr val="FFFF00"/>
                </a:solidFill>
                <a:latin typeface="微软雅黑" pitchFamily="34" charset="-122"/>
                <a:ea typeface="微软雅黑" pitchFamily="34" charset="-122"/>
              </a:rPr>
              <a:t>在计算生物学中</a:t>
            </a:r>
            <a:r>
              <a:rPr lang="zh-CN" altLang="en-US" b="1" dirty="0">
                <a:solidFill>
                  <a:srgbClr val="FFFF00"/>
                </a:solidFill>
                <a:latin typeface="微软雅黑" pitchFamily="34" charset="-122"/>
                <a:ea typeface="微软雅黑" pitchFamily="34" charset="-122"/>
              </a:rPr>
              <a:t>的应用</a:t>
            </a:r>
          </a:p>
        </p:txBody>
      </p:sp>
      <p:pic>
        <p:nvPicPr>
          <p:cNvPr id="23554" name="Picture 2" descr="http://www.tsinghua.edu.cn/publish/newthuen/images/logo.png"/>
          <p:cNvPicPr>
            <a:picLocks noChangeAspect="1" noChangeArrowheads="1"/>
          </p:cNvPicPr>
          <p:nvPr/>
        </p:nvPicPr>
        <p:blipFill>
          <a:blip r:embed="rId6" cstate="print"/>
          <a:srcRect/>
          <a:stretch>
            <a:fillRect/>
          </a:stretch>
        </p:blipFill>
        <p:spPr bwMode="auto">
          <a:xfrm>
            <a:off x="7649541" y="6296621"/>
            <a:ext cx="1364101" cy="494766"/>
          </a:xfrm>
          <a:prstGeom prst="rect">
            <a:avLst/>
          </a:prstGeom>
          <a:noFill/>
        </p:spPr>
      </p:pic>
      <p:pic>
        <p:nvPicPr>
          <p:cNvPr id="30" name="Picture 8"/>
          <p:cNvPicPr>
            <a:picLocks noChangeAspect="1" noChangeArrowheads="1"/>
          </p:cNvPicPr>
          <p:nvPr/>
        </p:nvPicPr>
        <p:blipFill>
          <a:blip r:embed="rId7" cstate="print"/>
          <a:srcRect/>
          <a:stretch>
            <a:fillRect/>
          </a:stretch>
        </p:blipFill>
        <p:spPr bwMode="auto">
          <a:xfrm>
            <a:off x="0" y="2492896"/>
            <a:ext cx="1493696" cy="115212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3850" y="276225"/>
            <a:ext cx="50403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7" name="标题 1"/>
          <p:cNvSpPr txBox="1">
            <a:spLocks/>
          </p:cNvSpPr>
          <p:nvPr/>
        </p:nvSpPr>
        <p:spPr>
          <a:xfrm>
            <a:off x="431800" y="333375"/>
            <a:ext cx="4932363"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一、什么是强化学习？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8" name="Rectangle 3"/>
          <p:cNvSpPr txBox="1">
            <a:spLocks noChangeArrowheads="1"/>
          </p:cNvSpPr>
          <p:nvPr/>
        </p:nvSpPr>
        <p:spPr bwMode="auto">
          <a:xfrm>
            <a:off x="467544" y="1844824"/>
            <a:ext cx="7776864"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130000"/>
              </a:lnSpc>
              <a:buClr>
                <a:srgbClr val="FF0000"/>
              </a:buClr>
            </a:pPr>
            <a:r>
              <a:rPr lang="zh-CN" altLang="en-US" sz="2400" kern="0" dirty="0" smtClean="0">
                <a:solidFill>
                  <a:srgbClr val="FFFF00"/>
                </a:solidFill>
                <a:latin typeface="Adobe 仿宋 Std R" pitchFamily="18" charset="-122"/>
                <a:ea typeface="Adobe 仿宋 Std R" pitchFamily="18" charset="-122"/>
              </a:rPr>
              <a:t>延迟奖励 </a:t>
            </a:r>
            <a:r>
              <a:rPr lang="en-US" altLang="zh-CN" sz="2400" kern="0" dirty="0" smtClean="0">
                <a:solidFill>
                  <a:srgbClr val="FFFF00"/>
                </a:solidFill>
                <a:latin typeface="Adobe 仿宋 Std R" pitchFamily="18" charset="-122"/>
                <a:ea typeface="Adobe 仿宋 Std R" pitchFamily="18" charset="-122"/>
              </a:rPr>
              <a:t>(delayed reward)</a:t>
            </a:r>
            <a:r>
              <a:rPr lang="zh-CN" altLang="en-US" sz="2400" kern="0" dirty="0" smtClean="0">
                <a:solidFill>
                  <a:srgbClr val="FFFF00"/>
                </a:solidFill>
                <a:latin typeface="Adobe 仿宋 Std R" pitchFamily="18" charset="-122"/>
                <a:ea typeface="Adobe 仿宋 Std R" pitchFamily="18" charset="-122"/>
              </a:rPr>
              <a:t>；</a:t>
            </a:r>
            <a:endParaRPr lang="en-US" altLang="zh-CN" sz="2400" kern="0" dirty="0" smtClean="0">
              <a:solidFill>
                <a:srgbClr val="FFFF00"/>
              </a:solidFill>
              <a:latin typeface="Adobe 仿宋 Std R" pitchFamily="18" charset="-122"/>
              <a:ea typeface="Adobe 仿宋 Std R" pitchFamily="18" charset="-122"/>
            </a:endParaRPr>
          </a:p>
          <a:p>
            <a:pPr eaLnBrk="1" hangingPunct="1">
              <a:lnSpc>
                <a:spcPct val="130000"/>
              </a:lnSpc>
              <a:buClr>
                <a:srgbClr val="FF0000"/>
              </a:buClr>
            </a:pPr>
            <a:r>
              <a:rPr lang="zh-CN" altLang="en-US" sz="2400" kern="0" dirty="0" smtClean="0">
                <a:solidFill>
                  <a:schemeClr val="accent1"/>
                </a:solidFill>
                <a:latin typeface="Adobe 仿宋 Std R" pitchFamily="18" charset="-122"/>
                <a:ea typeface="Adobe 仿宋 Std R" pitchFamily="18" charset="-122"/>
              </a:rPr>
              <a:t>对每个时间步，无示教动作好坏的直接评分反馈（或误差信号</a:t>
            </a:r>
            <a:r>
              <a:rPr lang="en-US" altLang="zh-CN" sz="2400" kern="0" dirty="0" smtClean="0">
                <a:solidFill>
                  <a:schemeClr val="accent1"/>
                </a:solidFill>
                <a:latin typeface="Adobe 仿宋 Std R" pitchFamily="18" charset="-122"/>
                <a:ea typeface="Adobe 仿宋 Std R" pitchFamily="18" charset="-122"/>
              </a:rPr>
              <a:t>/</a:t>
            </a:r>
            <a:r>
              <a:rPr lang="zh-CN" altLang="en-US" sz="2400" kern="0" dirty="0" smtClean="0">
                <a:solidFill>
                  <a:schemeClr val="accent1"/>
                </a:solidFill>
                <a:latin typeface="Adobe 仿宋 Std R" pitchFamily="18" charset="-122"/>
                <a:ea typeface="Adobe 仿宋 Std R" pitchFamily="18" charset="-122"/>
              </a:rPr>
              <a:t>区别于监督学习），需要试错学习；</a:t>
            </a:r>
            <a:endParaRPr lang="en-US" altLang="zh-CN" sz="2400" kern="0" dirty="0" smtClean="0">
              <a:solidFill>
                <a:schemeClr val="accent1"/>
              </a:solidFill>
              <a:latin typeface="Adobe 仿宋 Std R" pitchFamily="18" charset="-122"/>
              <a:ea typeface="Adobe 仿宋 Std R" pitchFamily="18" charset="-122"/>
            </a:endParaRPr>
          </a:p>
          <a:p>
            <a:pPr eaLnBrk="1" hangingPunct="1">
              <a:lnSpc>
                <a:spcPct val="130000"/>
              </a:lnSpc>
              <a:buClr>
                <a:srgbClr val="FF0000"/>
              </a:buClr>
            </a:pPr>
            <a:r>
              <a:rPr lang="zh-CN" altLang="en-US" sz="2400" kern="0" dirty="0" smtClean="0">
                <a:solidFill>
                  <a:schemeClr val="accent1"/>
                </a:solidFill>
                <a:latin typeface="Adobe 仿宋 Std R" pitchFamily="18" charset="-122"/>
                <a:ea typeface="Adobe 仿宋 Std R" pitchFamily="18" charset="-122"/>
              </a:rPr>
              <a:t>强化学习初期</a:t>
            </a:r>
            <a:r>
              <a:rPr lang="zh-CN" altLang="en-US" sz="2400" kern="0" dirty="0">
                <a:solidFill>
                  <a:schemeClr val="accent1"/>
                </a:solidFill>
                <a:latin typeface="Adobe 仿宋 Std R" pitchFamily="18" charset="-122"/>
                <a:ea typeface="Adobe 仿宋 Std R" pitchFamily="18" charset="-122"/>
              </a:rPr>
              <a:t>，</a:t>
            </a:r>
            <a:r>
              <a:rPr lang="zh-CN" altLang="en-US" sz="2400" kern="0" dirty="0" smtClean="0">
                <a:solidFill>
                  <a:schemeClr val="accent1"/>
                </a:solidFill>
                <a:latin typeface="Adobe 仿宋 Std R" pitchFamily="18" charset="-122"/>
                <a:ea typeface="Adobe 仿宋 Std R" pitchFamily="18" charset="-122"/>
              </a:rPr>
              <a:t>提供了主动与均一的探索机会（无贪婪）；</a:t>
            </a:r>
            <a:endParaRPr lang="en-US" altLang="zh-CN" sz="2400" kern="0" dirty="0" smtClean="0">
              <a:solidFill>
                <a:schemeClr val="accent1"/>
              </a:solidFill>
              <a:latin typeface="Adobe 仿宋 Std R" pitchFamily="18" charset="-122"/>
              <a:ea typeface="Adobe 仿宋 Std R" pitchFamily="18" charset="-122"/>
            </a:endParaRPr>
          </a:p>
          <a:p>
            <a:pPr eaLnBrk="1" hangingPunct="1">
              <a:lnSpc>
                <a:spcPct val="130000"/>
              </a:lnSpc>
              <a:buClr>
                <a:srgbClr val="FF0000"/>
              </a:buClr>
            </a:pPr>
            <a:r>
              <a:rPr lang="zh-CN" altLang="en-US" sz="2400" kern="0" dirty="0" smtClean="0">
                <a:solidFill>
                  <a:srgbClr val="00FF00"/>
                </a:solidFill>
                <a:latin typeface="Adobe 仿宋 Std R" pitchFamily="18" charset="-122"/>
                <a:ea typeface="Adobe 仿宋 Std R" pitchFamily="18" charset="-122"/>
              </a:rPr>
              <a:t>必须考虑探索（</a:t>
            </a:r>
            <a:r>
              <a:rPr lang="en-US" altLang="zh-CN" sz="2400" kern="0" dirty="0" smtClean="0">
                <a:solidFill>
                  <a:srgbClr val="00FF00"/>
                </a:solidFill>
                <a:latin typeface="Adobe 仿宋 Std R" pitchFamily="18" charset="-122"/>
                <a:ea typeface="Adobe 仿宋 Std R" pitchFamily="18" charset="-122"/>
              </a:rPr>
              <a:t>exploration</a:t>
            </a:r>
            <a:r>
              <a:rPr lang="zh-CN" altLang="en-US" sz="2400" kern="0" dirty="0" smtClean="0">
                <a:solidFill>
                  <a:srgbClr val="00FF00"/>
                </a:solidFill>
                <a:latin typeface="Adobe 仿宋 Std R" pitchFamily="18" charset="-122"/>
                <a:ea typeface="Adobe 仿宋 Std R" pitchFamily="18" charset="-122"/>
              </a:rPr>
              <a:t>）与利用（</a:t>
            </a:r>
            <a:r>
              <a:rPr lang="en-US" altLang="zh-CN" sz="2400" kern="0" dirty="0" smtClean="0">
                <a:solidFill>
                  <a:srgbClr val="00FF00"/>
                </a:solidFill>
                <a:latin typeface="Adobe 仿宋 Std R" pitchFamily="18" charset="-122"/>
                <a:ea typeface="Adobe 仿宋 Std R" pitchFamily="18" charset="-122"/>
              </a:rPr>
              <a:t>exploitation</a:t>
            </a:r>
            <a:r>
              <a:rPr lang="zh-CN" altLang="en-US" sz="2400" kern="0" dirty="0" smtClean="0">
                <a:solidFill>
                  <a:srgbClr val="00FF00"/>
                </a:solidFill>
                <a:latin typeface="Adobe 仿宋 Std R" pitchFamily="18" charset="-122"/>
                <a:ea typeface="Adobe 仿宋 Std R" pitchFamily="18" charset="-122"/>
              </a:rPr>
              <a:t>）之间的平衡；</a:t>
            </a:r>
            <a:endParaRPr lang="en-US" altLang="zh-CN" sz="2400" kern="0" dirty="0" smtClean="0">
              <a:solidFill>
                <a:srgbClr val="00FF00"/>
              </a:solidFill>
              <a:latin typeface="Adobe 仿宋 Std R" pitchFamily="18" charset="-122"/>
              <a:ea typeface="Adobe 仿宋 Std R" pitchFamily="18" charset="-122"/>
            </a:endParaRPr>
          </a:p>
          <a:p>
            <a:pPr eaLnBrk="1" hangingPunct="1">
              <a:lnSpc>
                <a:spcPct val="130000"/>
              </a:lnSpc>
              <a:buClr>
                <a:srgbClr val="FF0000"/>
              </a:buClr>
            </a:pPr>
            <a:r>
              <a:rPr lang="zh-CN" altLang="en-US" sz="2400" kern="0" dirty="0" smtClean="0">
                <a:solidFill>
                  <a:schemeClr val="accent1"/>
                </a:solidFill>
                <a:latin typeface="Adobe 仿宋 Std R" pitchFamily="18" charset="-122"/>
                <a:ea typeface="Adobe 仿宋 Std R" pitchFamily="18" charset="-122"/>
              </a:rPr>
              <a:t>状态可以是部分可观测的</a:t>
            </a:r>
            <a:endParaRPr lang="en-US" altLang="zh-CN" sz="2400" kern="0" dirty="0" smtClean="0">
              <a:solidFill>
                <a:schemeClr val="accent1"/>
              </a:solidFill>
              <a:latin typeface="Adobe 仿宋 Std R" pitchFamily="18" charset="-122"/>
              <a:ea typeface="Adobe 仿宋 Std R" pitchFamily="18" charset="-122"/>
            </a:endParaRPr>
          </a:p>
        </p:txBody>
      </p:sp>
    </p:spTree>
    <p:extLst>
      <p:ext uri="{BB962C8B-B14F-4D97-AF65-F5344CB8AC3E}">
        <p14:creationId xmlns:p14="http://schemas.microsoft.com/office/powerpoint/2010/main" val="323164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436225" y="2204865"/>
            <a:ext cx="8456255" cy="4320480"/>
          </a:xfrm>
        </p:spPr>
        <p:txBody>
          <a:bodyPr/>
          <a:lstStyle/>
          <a:p>
            <a:pPr eaLnBrk="1" hangingPunct="1">
              <a:lnSpc>
                <a:spcPct val="130000"/>
              </a:lnSpc>
              <a:buClr>
                <a:srgbClr val="FF0000"/>
              </a:buClr>
              <a:defRPr/>
            </a:pPr>
            <a:r>
              <a:rPr lang="zh-CN" altLang="en-US" sz="2400" dirty="0" smtClean="0">
                <a:solidFill>
                  <a:srgbClr val="54DFA2"/>
                </a:solidFill>
                <a:latin typeface="微软雅黑" panose="020B0503020204020204" pitchFamily="34" charset="-122"/>
                <a:ea typeface="微软雅黑" panose="020B0503020204020204" pitchFamily="34" charset="-122"/>
              </a:rPr>
              <a:t>离散时间</a:t>
            </a:r>
            <a:r>
              <a:rPr lang="zh-CN" altLang="en-US" sz="2400" dirty="0">
                <a:solidFill>
                  <a:srgbClr val="54DFA2"/>
                </a:solidFill>
                <a:latin typeface="微软雅黑" panose="020B0503020204020204" pitchFamily="34" charset="-122"/>
                <a:ea typeface="微软雅黑" panose="020B0503020204020204" pitchFamily="34" charset="-122"/>
              </a:rPr>
              <a:t>步</a:t>
            </a:r>
            <a:r>
              <a:rPr lang="zh-CN" altLang="en-US" sz="2400" dirty="0" smtClean="0">
                <a:solidFill>
                  <a:srgbClr val="54DFA2"/>
                </a:solidFill>
                <a:latin typeface="微软雅黑" panose="020B0503020204020204" pitchFamily="34" charset="-122"/>
                <a:ea typeface="微软雅黑" panose="020B0503020204020204" pitchFamily="34" charset="-122"/>
              </a:rPr>
              <a:t> </a:t>
            </a:r>
            <a:r>
              <a:rPr lang="en-US" altLang="zh-CN" sz="2400" dirty="0" smtClean="0">
                <a:solidFill>
                  <a:srgbClr val="54DFA2"/>
                </a:solidFill>
                <a:latin typeface="微软雅黑" panose="020B0503020204020204" pitchFamily="34" charset="-122"/>
                <a:ea typeface="微软雅黑" panose="020B0503020204020204" pitchFamily="34" charset="-122"/>
              </a:rPr>
              <a:t>t</a:t>
            </a:r>
            <a:r>
              <a:rPr lang="zh-CN" altLang="en-US" sz="2400" dirty="0" smtClean="0">
                <a:solidFill>
                  <a:srgbClr val="54DFA2"/>
                </a:solidFill>
                <a:latin typeface="微软雅黑" panose="020B0503020204020204" pitchFamily="34" charset="-122"/>
                <a:ea typeface="微软雅黑" panose="020B0503020204020204" pitchFamily="34" charset="-122"/>
              </a:rPr>
              <a:t>、有限状态集 </a:t>
            </a:r>
            <a:r>
              <a:rPr lang="en-US" altLang="zh-CN" sz="2400" dirty="0" smtClean="0">
                <a:solidFill>
                  <a:srgbClr val="54DFA2"/>
                </a:solidFill>
                <a:latin typeface="微软雅黑" panose="020B0503020204020204" pitchFamily="34" charset="-122"/>
                <a:ea typeface="微软雅黑" panose="020B0503020204020204" pitchFamily="34" charset="-122"/>
              </a:rPr>
              <a:t>S</a:t>
            </a:r>
            <a:r>
              <a:rPr lang="zh-CN" altLang="en-US" sz="2400" dirty="0" smtClean="0">
                <a:solidFill>
                  <a:srgbClr val="54DFA2"/>
                </a:solidFill>
                <a:latin typeface="微软雅黑" panose="020B0503020204020204" pitchFamily="34" charset="-122"/>
                <a:ea typeface="微软雅黑" panose="020B0503020204020204" pitchFamily="34" charset="-122"/>
              </a:rPr>
              <a:t>、有限动作集</a:t>
            </a:r>
            <a:r>
              <a:rPr lang="en-US" altLang="zh-CN" sz="2400" dirty="0" smtClean="0">
                <a:solidFill>
                  <a:srgbClr val="54DFA2"/>
                </a:solidFill>
                <a:latin typeface="微软雅黑" panose="020B0503020204020204" pitchFamily="34" charset="-122"/>
                <a:ea typeface="微软雅黑" panose="020B0503020204020204" pitchFamily="34" charset="-122"/>
              </a:rPr>
              <a:t> A</a:t>
            </a:r>
            <a:r>
              <a:rPr lang="zh-CN" altLang="en-US" sz="2400" dirty="0" smtClean="0">
                <a:solidFill>
                  <a:srgbClr val="54DFA2"/>
                </a:solidFill>
                <a:latin typeface="微软雅黑" panose="020B0503020204020204" pitchFamily="34" charset="-122"/>
                <a:ea typeface="微软雅黑" panose="020B0503020204020204" pitchFamily="34" charset="-122"/>
              </a:rPr>
              <a:t>；</a:t>
            </a:r>
            <a:endParaRPr lang="en-US" altLang="zh-CN" sz="2400" dirty="0" smtClean="0">
              <a:solidFill>
                <a:srgbClr val="54DFA2"/>
              </a:solidFill>
              <a:latin typeface="微软雅黑" panose="020B0503020204020204" pitchFamily="34" charset="-122"/>
              <a:ea typeface="微软雅黑" panose="020B0503020204020204" pitchFamily="34" charset="-122"/>
            </a:endParaRPr>
          </a:p>
          <a:p>
            <a:pPr eaLnBrk="1" hangingPunct="1">
              <a:lnSpc>
                <a:spcPct val="130000"/>
              </a:lnSpc>
              <a:buClr>
                <a:srgbClr val="FF0000"/>
              </a:buClr>
              <a:defRPr/>
            </a:pPr>
            <a:r>
              <a:rPr lang="zh-CN" altLang="en-US" sz="2400" dirty="0" smtClean="0">
                <a:solidFill>
                  <a:srgbClr val="54DFA2"/>
                </a:solidFill>
                <a:latin typeface="微软雅黑" pitchFamily="34" charset="-122"/>
                <a:ea typeface="微软雅黑" pitchFamily="34" charset="-122"/>
              </a:rPr>
              <a:t>在每个时间步，智能体观察状态</a:t>
            </a:r>
            <a:r>
              <a:rPr lang="en-US" altLang="zh-CN" sz="2400" dirty="0" err="1" smtClean="0">
                <a:solidFill>
                  <a:srgbClr val="54DFA2"/>
                </a:solidFill>
                <a:ea typeface="宋体" pitchFamily="2" charset="-122"/>
              </a:rPr>
              <a:t>s</a:t>
            </a:r>
            <a:r>
              <a:rPr lang="en-US" altLang="zh-CN" sz="2400" baseline="-25000" dirty="0" err="1" smtClean="0">
                <a:solidFill>
                  <a:srgbClr val="54DFA2"/>
                </a:solidFill>
                <a:ea typeface="宋体" pitchFamily="2" charset="-122"/>
              </a:rPr>
              <a:t>t</a:t>
            </a:r>
            <a:r>
              <a:rPr lang="en-US" altLang="zh-CN" sz="2400" dirty="0" err="1" smtClean="0">
                <a:solidFill>
                  <a:srgbClr val="54DFA2"/>
                </a:solidFill>
                <a:ea typeface="宋体" pitchFamily="2" charset="-122"/>
                <a:sym typeface="Symbol" pitchFamily="18" charset="2"/>
              </a:rPr>
              <a:t></a:t>
            </a:r>
            <a:r>
              <a:rPr lang="en-US" altLang="zh-CN" sz="2400" dirty="0" err="1" smtClean="0">
                <a:solidFill>
                  <a:srgbClr val="54DFA2"/>
                </a:solidFill>
                <a:ea typeface="宋体" pitchFamily="2" charset="-122"/>
              </a:rPr>
              <a:t>S</a:t>
            </a:r>
            <a:r>
              <a:rPr lang="zh-CN" altLang="en-US" sz="2400" dirty="0" smtClean="0">
                <a:solidFill>
                  <a:srgbClr val="54DFA2"/>
                </a:solidFill>
                <a:latin typeface="微软雅黑" pitchFamily="34" charset="-122"/>
                <a:ea typeface="微软雅黑" pitchFamily="34" charset="-122"/>
              </a:rPr>
              <a:t>，并选择动作</a:t>
            </a:r>
            <a:r>
              <a:rPr lang="en-US" altLang="zh-CN" sz="2400" dirty="0" err="1" smtClean="0">
                <a:solidFill>
                  <a:srgbClr val="54DFA2"/>
                </a:solidFill>
                <a:ea typeface="宋体" pitchFamily="2" charset="-122"/>
              </a:rPr>
              <a:t>a</a:t>
            </a:r>
            <a:r>
              <a:rPr lang="en-US" altLang="zh-CN" sz="2400" baseline="-25000" dirty="0" err="1" smtClean="0">
                <a:solidFill>
                  <a:srgbClr val="54DFA2"/>
                </a:solidFill>
                <a:ea typeface="宋体" pitchFamily="2" charset="-122"/>
              </a:rPr>
              <a:t>t</a:t>
            </a:r>
            <a:r>
              <a:rPr lang="en-US" altLang="zh-CN" sz="2400" dirty="0" err="1" smtClean="0">
                <a:solidFill>
                  <a:srgbClr val="54DFA2"/>
                </a:solidFill>
                <a:ea typeface="宋体" pitchFamily="2" charset="-122"/>
                <a:sym typeface="Symbol" pitchFamily="18" charset="2"/>
              </a:rPr>
              <a:t></a:t>
            </a:r>
            <a:r>
              <a:rPr lang="en-US" altLang="zh-CN" sz="2400" dirty="0" err="1" smtClean="0">
                <a:solidFill>
                  <a:srgbClr val="54DFA2"/>
                </a:solidFill>
                <a:ea typeface="宋体" pitchFamily="2" charset="-122"/>
              </a:rPr>
              <a:t>A</a:t>
            </a:r>
            <a:r>
              <a:rPr lang="en-US" altLang="zh-CN" sz="2400" dirty="0" smtClean="0">
                <a:solidFill>
                  <a:srgbClr val="54DFA2"/>
                </a:solidFill>
                <a:ea typeface="宋体" pitchFamily="2" charset="-122"/>
              </a:rPr>
              <a:t>(</a:t>
            </a:r>
            <a:r>
              <a:rPr lang="en-US" altLang="zh-CN" sz="2400" dirty="0" err="1" smtClean="0">
                <a:solidFill>
                  <a:srgbClr val="54DFA2"/>
                </a:solidFill>
                <a:ea typeface="宋体" pitchFamily="2" charset="-122"/>
              </a:rPr>
              <a:t>s</a:t>
            </a:r>
            <a:r>
              <a:rPr lang="en-US" altLang="zh-CN" sz="2400" baseline="-25000" dirty="0" err="1" smtClean="0">
                <a:solidFill>
                  <a:srgbClr val="54DFA2"/>
                </a:solidFill>
                <a:ea typeface="宋体" pitchFamily="2" charset="-122"/>
              </a:rPr>
              <a:t>t</a:t>
            </a:r>
            <a:r>
              <a:rPr lang="en-US" altLang="zh-CN" sz="2400" dirty="0" smtClean="0">
                <a:solidFill>
                  <a:srgbClr val="54DFA2"/>
                </a:solidFill>
                <a:ea typeface="宋体" pitchFamily="2" charset="-122"/>
              </a:rPr>
              <a:t>)</a:t>
            </a:r>
            <a:r>
              <a:rPr lang="zh-CN" altLang="en-US" sz="2400" dirty="0" smtClean="0">
                <a:solidFill>
                  <a:srgbClr val="54DFA2"/>
                </a:solidFill>
                <a:ea typeface="宋体" pitchFamily="2" charset="-122"/>
              </a:rPr>
              <a:t>，</a:t>
            </a:r>
            <a:r>
              <a:rPr lang="zh-CN" altLang="en-US" sz="2400" dirty="0" smtClean="0">
                <a:solidFill>
                  <a:srgbClr val="54DFA2"/>
                </a:solidFill>
                <a:latin typeface="微软雅黑" pitchFamily="34" charset="-122"/>
                <a:ea typeface="微软雅黑" pitchFamily="34" charset="-122"/>
              </a:rPr>
              <a:t>然后得到奖励函数</a:t>
            </a:r>
            <a:r>
              <a:rPr lang="en-US" altLang="zh-CN" sz="2400" dirty="0" smtClean="0">
                <a:solidFill>
                  <a:srgbClr val="54DFA2"/>
                </a:solidFill>
                <a:ea typeface="宋体" pitchFamily="2" charset="-122"/>
              </a:rPr>
              <a:t>r</a:t>
            </a:r>
            <a:r>
              <a:rPr lang="zh-CN" altLang="en-US" sz="2400" dirty="0" smtClean="0">
                <a:solidFill>
                  <a:srgbClr val="54DFA2"/>
                </a:solidFill>
                <a:latin typeface="微软雅黑" pitchFamily="34" charset="-122"/>
                <a:ea typeface="微软雅黑" pitchFamily="34" charset="-122"/>
              </a:rPr>
              <a:t>，同时根据状态转移函数</a:t>
            </a:r>
            <a:r>
              <a:rPr lang="en-US" altLang="zh-CN" sz="2400" dirty="0" smtClean="0">
                <a:solidFill>
                  <a:srgbClr val="54DFA2"/>
                </a:solidFill>
                <a:latin typeface="Symbol" pitchFamily="18" charset="2"/>
                <a:ea typeface="宋体" pitchFamily="2" charset="-122"/>
              </a:rPr>
              <a:t>d</a:t>
            </a:r>
            <a:r>
              <a:rPr lang="zh-CN" altLang="en-US" sz="2400" dirty="0" smtClean="0">
                <a:solidFill>
                  <a:srgbClr val="54DFA2"/>
                </a:solidFill>
                <a:latin typeface="微软雅黑" pitchFamily="34" charset="-122"/>
                <a:ea typeface="微软雅黑" pitchFamily="34" charset="-122"/>
              </a:rPr>
              <a:t>将状态</a:t>
            </a:r>
            <a:r>
              <a:rPr lang="en-US" altLang="zh-CN" sz="2400" dirty="0" err="1">
                <a:solidFill>
                  <a:srgbClr val="54DFA2"/>
                </a:solidFill>
                <a:ea typeface="宋体" pitchFamily="2" charset="-122"/>
              </a:rPr>
              <a:t>s</a:t>
            </a:r>
            <a:r>
              <a:rPr lang="en-US" altLang="zh-CN" sz="2400" baseline="-25000" dirty="0" err="1">
                <a:solidFill>
                  <a:srgbClr val="54DFA2"/>
                </a:solidFill>
                <a:ea typeface="宋体" pitchFamily="2" charset="-122"/>
              </a:rPr>
              <a:t>t</a:t>
            </a:r>
            <a:r>
              <a:rPr lang="zh-CN" altLang="en-US" sz="2400" dirty="0" smtClean="0">
                <a:solidFill>
                  <a:srgbClr val="54DFA2"/>
                </a:solidFill>
                <a:latin typeface="微软雅黑" pitchFamily="34" charset="-122"/>
                <a:ea typeface="微软雅黑" pitchFamily="34" charset="-122"/>
              </a:rPr>
              <a:t>转移到</a:t>
            </a:r>
            <a:r>
              <a:rPr lang="en-US" altLang="zh-CN" sz="2400" dirty="0" smtClean="0">
                <a:solidFill>
                  <a:srgbClr val="54DFA2"/>
                </a:solidFill>
                <a:ea typeface="宋体" pitchFamily="2" charset="-122"/>
              </a:rPr>
              <a:t>s</a:t>
            </a:r>
            <a:r>
              <a:rPr lang="en-US" altLang="zh-CN" sz="2400" baseline="-25000" dirty="0" smtClean="0">
                <a:solidFill>
                  <a:srgbClr val="54DFA2"/>
                </a:solidFill>
                <a:ea typeface="宋体" pitchFamily="2" charset="-122"/>
              </a:rPr>
              <a:t>t+1</a:t>
            </a:r>
            <a:r>
              <a:rPr lang="zh-CN" altLang="en-US" sz="2400" dirty="0" smtClean="0">
                <a:solidFill>
                  <a:srgbClr val="54DFA2"/>
                </a:solidFill>
                <a:latin typeface="微软雅黑" pitchFamily="34" charset="-122"/>
                <a:ea typeface="微软雅黑" pitchFamily="34" charset="-122"/>
              </a:rPr>
              <a:t>；</a:t>
            </a:r>
            <a:endParaRPr lang="en-US" altLang="zh-CN" sz="2400" baseline="-25000" dirty="0" smtClean="0">
              <a:solidFill>
                <a:srgbClr val="54DFA2"/>
              </a:solidFill>
              <a:ea typeface="宋体" pitchFamily="2" charset="-122"/>
            </a:endParaRPr>
          </a:p>
          <a:p>
            <a:pPr eaLnBrk="1" hangingPunct="1">
              <a:lnSpc>
                <a:spcPct val="130000"/>
              </a:lnSpc>
              <a:buClr>
                <a:srgbClr val="FF0000"/>
              </a:buClr>
              <a:defRPr/>
            </a:pPr>
            <a:r>
              <a:rPr lang="zh-CN" altLang="en-US" sz="2400" dirty="0" smtClean="0">
                <a:solidFill>
                  <a:srgbClr val="00CC00"/>
                </a:solidFill>
                <a:latin typeface="微软雅黑" pitchFamily="34" charset="-122"/>
                <a:ea typeface="微软雅黑" pitchFamily="34" charset="-122"/>
              </a:rPr>
              <a:t>马尔科夫（马氏）假设</a:t>
            </a:r>
            <a:r>
              <a:rPr lang="en-US" altLang="zh-CN" sz="2400" dirty="0" smtClean="0">
                <a:solidFill>
                  <a:srgbClr val="00CC00"/>
                </a:solidFill>
                <a:ea typeface="宋体" pitchFamily="2" charset="-122"/>
              </a:rPr>
              <a:t>:  </a:t>
            </a:r>
            <a:r>
              <a:rPr lang="en-US" altLang="zh-CN" sz="2400" dirty="0" smtClean="0">
                <a:solidFill>
                  <a:srgbClr val="FFFF00"/>
                </a:solidFill>
                <a:ea typeface="宋体" pitchFamily="2" charset="-122"/>
              </a:rPr>
              <a:t>s</a:t>
            </a:r>
            <a:r>
              <a:rPr lang="en-US" altLang="zh-CN" sz="2400" baseline="-25000" dirty="0" smtClean="0">
                <a:solidFill>
                  <a:srgbClr val="FFFF00"/>
                </a:solidFill>
                <a:ea typeface="宋体" pitchFamily="2" charset="-122"/>
              </a:rPr>
              <a:t>t+1</a:t>
            </a:r>
            <a:r>
              <a:rPr lang="en-US" altLang="zh-CN" sz="2400" dirty="0" smtClean="0">
                <a:solidFill>
                  <a:srgbClr val="FFFF00"/>
                </a:solidFill>
                <a:ea typeface="宋体" pitchFamily="2" charset="-122"/>
              </a:rPr>
              <a:t>=</a:t>
            </a:r>
            <a:r>
              <a:rPr lang="en-US" altLang="zh-CN" sz="2400" dirty="0" smtClean="0">
                <a:solidFill>
                  <a:srgbClr val="FFFF00"/>
                </a:solidFill>
                <a:latin typeface="Symbol" pitchFamily="18" charset="2"/>
                <a:ea typeface="宋体" pitchFamily="2" charset="-122"/>
              </a:rPr>
              <a:t>d</a:t>
            </a:r>
            <a:r>
              <a:rPr lang="en-US" altLang="zh-CN" sz="2400" dirty="0" smtClean="0">
                <a:solidFill>
                  <a:srgbClr val="FFFF00"/>
                </a:solidFill>
                <a:ea typeface="宋体" pitchFamily="2" charset="-122"/>
              </a:rPr>
              <a:t>(</a:t>
            </a:r>
            <a:r>
              <a:rPr lang="en-US" altLang="zh-CN" sz="2400" dirty="0" err="1" smtClean="0">
                <a:solidFill>
                  <a:srgbClr val="FFFF00"/>
                </a:solidFill>
                <a:ea typeface="宋体" pitchFamily="2" charset="-122"/>
              </a:rPr>
              <a:t>s</a:t>
            </a:r>
            <a:r>
              <a:rPr lang="en-US" altLang="zh-CN" sz="2400" baseline="-25000" dirty="0" err="1" smtClean="0">
                <a:solidFill>
                  <a:srgbClr val="FFFF00"/>
                </a:solidFill>
                <a:ea typeface="宋体" pitchFamily="2" charset="-122"/>
              </a:rPr>
              <a:t>t</a:t>
            </a:r>
            <a:r>
              <a:rPr lang="en-US" altLang="zh-CN" sz="2400" dirty="0" smtClean="0">
                <a:solidFill>
                  <a:srgbClr val="FFFF00"/>
                </a:solidFill>
                <a:ea typeface="宋体" pitchFamily="2" charset="-122"/>
              </a:rPr>
              <a:t>, a</a:t>
            </a:r>
            <a:r>
              <a:rPr lang="en-US" altLang="zh-CN" sz="2400" baseline="-25000" dirty="0" smtClean="0">
                <a:solidFill>
                  <a:srgbClr val="FFFF00"/>
                </a:solidFill>
                <a:ea typeface="宋体" pitchFamily="2" charset="-122"/>
              </a:rPr>
              <a:t>t</a:t>
            </a:r>
            <a:r>
              <a:rPr lang="en-US" altLang="zh-CN" sz="2400" dirty="0" smtClean="0">
                <a:solidFill>
                  <a:srgbClr val="FFFF00"/>
                </a:solidFill>
                <a:ea typeface="宋体" pitchFamily="2" charset="-122"/>
              </a:rPr>
              <a:t>) </a:t>
            </a:r>
            <a:r>
              <a:rPr lang="zh-CN" altLang="en-US" sz="2400" dirty="0" smtClean="0">
                <a:solidFill>
                  <a:srgbClr val="FFFF00"/>
                </a:solidFill>
                <a:ea typeface="宋体" pitchFamily="2" charset="-122"/>
              </a:rPr>
              <a:t>，</a:t>
            </a:r>
            <a:r>
              <a:rPr lang="en-US" altLang="zh-CN" sz="2400" dirty="0" err="1" smtClean="0">
                <a:solidFill>
                  <a:srgbClr val="FFFF00"/>
                </a:solidFill>
                <a:ea typeface="宋体" pitchFamily="2" charset="-122"/>
              </a:rPr>
              <a:t>r</a:t>
            </a:r>
            <a:r>
              <a:rPr lang="en-US" altLang="zh-CN" sz="2400" baseline="-25000" dirty="0" err="1" smtClean="0">
                <a:solidFill>
                  <a:srgbClr val="FFFF00"/>
                </a:solidFill>
                <a:ea typeface="宋体" pitchFamily="2" charset="-122"/>
              </a:rPr>
              <a:t>t</a:t>
            </a:r>
            <a:r>
              <a:rPr lang="en-US" altLang="zh-CN" sz="2400" dirty="0" smtClean="0">
                <a:solidFill>
                  <a:srgbClr val="FFFF00"/>
                </a:solidFill>
                <a:ea typeface="宋体" pitchFamily="2" charset="-122"/>
              </a:rPr>
              <a:t>=r(</a:t>
            </a:r>
            <a:r>
              <a:rPr lang="en-US" altLang="zh-CN" sz="2400" dirty="0" err="1" smtClean="0">
                <a:solidFill>
                  <a:srgbClr val="FFFF00"/>
                </a:solidFill>
                <a:ea typeface="宋体" pitchFamily="2" charset="-122"/>
              </a:rPr>
              <a:t>s</a:t>
            </a:r>
            <a:r>
              <a:rPr lang="en-US" altLang="zh-CN" sz="2400" baseline="-25000" dirty="0" err="1" smtClean="0">
                <a:solidFill>
                  <a:srgbClr val="FFFF00"/>
                </a:solidFill>
                <a:ea typeface="宋体" pitchFamily="2" charset="-122"/>
              </a:rPr>
              <a:t>t</a:t>
            </a:r>
            <a:r>
              <a:rPr lang="en-US" altLang="zh-CN" sz="2400" dirty="0" smtClean="0">
                <a:solidFill>
                  <a:srgbClr val="FFFF00"/>
                </a:solidFill>
                <a:ea typeface="宋体" pitchFamily="2" charset="-122"/>
              </a:rPr>
              <a:t>, a</a:t>
            </a:r>
            <a:r>
              <a:rPr lang="en-US" altLang="zh-CN" sz="2400" baseline="-25000" dirty="0" smtClean="0">
                <a:solidFill>
                  <a:srgbClr val="FFFF00"/>
                </a:solidFill>
                <a:ea typeface="宋体" pitchFamily="2" charset="-122"/>
              </a:rPr>
              <a:t>t</a:t>
            </a:r>
            <a:r>
              <a:rPr lang="en-US" altLang="zh-CN" sz="2400" dirty="0" smtClean="0">
                <a:solidFill>
                  <a:srgbClr val="FFFF00"/>
                </a:solidFill>
                <a:ea typeface="宋体" pitchFamily="2" charset="-122"/>
              </a:rPr>
              <a:t>)</a:t>
            </a:r>
          </a:p>
          <a:p>
            <a:pPr marL="623888" lvl="1" eaLnBrk="1" hangingPunct="1">
              <a:lnSpc>
                <a:spcPct val="130000"/>
              </a:lnSpc>
              <a:buClr>
                <a:srgbClr val="FF0000"/>
              </a:buClr>
              <a:buFont typeface="Wingdings" panose="05000000000000000000" pitchFamily="2" charset="2"/>
              <a:buChar char="Ø"/>
              <a:defRPr/>
            </a:pPr>
            <a:r>
              <a:rPr lang="zh-CN" altLang="en-US" sz="2400" dirty="0" smtClean="0">
                <a:solidFill>
                  <a:srgbClr val="54DFA2"/>
                </a:solidFill>
                <a:latin typeface="微软雅黑" pitchFamily="34" charset="-122"/>
                <a:ea typeface="微软雅黑" pitchFamily="34" charset="-122"/>
              </a:rPr>
              <a:t>下一步的状态与奖励仅依赖于</a:t>
            </a:r>
            <a:r>
              <a:rPr lang="zh-CN" altLang="en-US" sz="2400" i="1" dirty="0" smtClean="0">
                <a:solidFill>
                  <a:srgbClr val="54DFA2"/>
                </a:solidFill>
                <a:latin typeface="微软雅黑" pitchFamily="34" charset="-122"/>
                <a:ea typeface="微软雅黑" pitchFamily="34" charset="-122"/>
              </a:rPr>
              <a:t>目前</a:t>
            </a:r>
            <a:r>
              <a:rPr lang="zh-CN" altLang="en-US" sz="2400" dirty="0" smtClean="0">
                <a:solidFill>
                  <a:srgbClr val="54DFA2"/>
                </a:solidFill>
                <a:latin typeface="微软雅黑" pitchFamily="34" charset="-122"/>
                <a:ea typeface="微软雅黑" pitchFamily="34" charset="-122"/>
              </a:rPr>
              <a:t>的状态</a:t>
            </a:r>
            <a:r>
              <a:rPr lang="en-US" altLang="zh-CN" sz="2400" dirty="0" err="1" smtClean="0">
                <a:solidFill>
                  <a:srgbClr val="54DFA2"/>
                </a:solidFill>
                <a:latin typeface="微软雅黑" pitchFamily="34" charset="-122"/>
                <a:ea typeface="微软雅黑" pitchFamily="34" charset="-122"/>
              </a:rPr>
              <a:t>s</a:t>
            </a:r>
            <a:r>
              <a:rPr lang="en-US" altLang="zh-CN" sz="2400" baseline="-25000" dirty="0" err="1" smtClean="0">
                <a:solidFill>
                  <a:srgbClr val="54DFA2"/>
                </a:solidFill>
                <a:ea typeface="宋体" pitchFamily="2" charset="-122"/>
              </a:rPr>
              <a:t>t</a:t>
            </a:r>
            <a:r>
              <a:rPr lang="zh-CN" altLang="en-US" sz="2400" dirty="0" smtClean="0">
                <a:solidFill>
                  <a:srgbClr val="54DFA2"/>
                </a:solidFill>
                <a:latin typeface="微软雅黑" pitchFamily="34" charset="-122"/>
                <a:ea typeface="微软雅黑" pitchFamily="34" charset="-122"/>
              </a:rPr>
              <a:t>和动作</a:t>
            </a:r>
            <a:r>
              <a:rPr lang="en-US" altLang="zh-CN" sz="2400" dirty="0" smtClean="0">
                <a:solidFill>
                  <a:srgbClr val="54DFA2"/>
                </a:solidFill>
                <a:ea typeface="宋体" pitchFamily="2" charset="-122"/>
              </a:rPr>
              <a:t>a</a:t>
            </a:r>
            <a:r>
              <a:rPr lang="en-US" altLang="zh-CN" sz="2400" baseline="-25000" dirty="0" smtClean="0">
                <a:solidFill>
                  <a:srgbClr val="54DFA2"/>
                </a:solidFill>
                <a:ea typeface="宋体" pitchFamily="2" charset="-122"/>
              </a:rPr>
              <a:t>t</a:t>
            </a:r>
            <a:r>
              <a:rPr lang="zh-CN" altLang="en-US" sz="2400" dirty="0" smtClean="0">
                <a:solidFill>
                  <a:srgbClr val="54DFA2"/>
                </a:solidFill>
                <a:latin typeface="微软雅黑" pitchFamily="34" charset="-122"/>
                <a:ea typeface="微软雅黑" pitchFamily="34" charset="-122"/>
              </a:rPr>
              <a:t>；</a:t>
            </a:r>
            <a:endParaRPr lang="en-US" altLang="zh-CN" sz="2400" baseline="-25000" dirty="0" smtClean="0">
              <a:solidFill>
                <a:srgbClr val="54DFA2"/>
              </a:solidFill>
              <a:ea typeface="宋体" pitchFamily="2" charset="-122"/>
            </a:endParaRPr>
          </a:p>
          <a:p>
            <a:pPr marL="623888" lvl="1" eaLnBrk="1" hangingPunct="1">
              <a:lnSpc>
                <a:spcPct val="130000"/>
              </a:lnSpc>
              <a:buClr>
                <a:srgbClr val="FF0000"/>
              </a:buClr>
              <a:buFont typeface="Wingdings" panose="05000000000000000000" pitchFamily="2" charset="2"/>
              <a:buChar char="Ø"/>
              <a:defRPr/>
            </a:pPr>
            <a:r>
              <a:rPr lang="zh-CN" altLang="en-US" sz="2400" dirty="0" smtClean="0">
                <a:solidFill>
                  <a:srgbClr val="54DFA2"/>
                </a:solidFill>
                <a:latin typeface="微软雅黑" pitchFamily="34" charset="-122"/>
                <a:ea typeface="微软雅黑" pitchFamily="34" charset="-122"/>
              </a:rPr>
              <a:t>函数</a:t>
            </a:r>
            <a:r>
              <a:rPr lang="en-US" altLang="zh-CN" sz="2400" dirty="0" smtClean="0">
                <a:solidFill>
                  <a:srgbClr val="54DFA2"/>
                </a:solidFill>
                <a:ea typeface="宋体" pitchFamily="2" charset="-122"/>
              </a:rPr>
              <a:t> </a:t>
            </a:r>
            <a:r>
              <a:rPr lang="en-US" altLang="zh-CN" sz="2400" dirty="0" smtClean="0">
                <a:solidFill>
                  <a:srgbClr val="54DFA2"/>
                </a:solidFill>
                <a:latin typeface="Symbol" pitchFamily="18" charset="2"/>
                <a:ea typeface="宋体" pitchFamily="2" charset="-122"/>
              </a:rPr>
              <a:t>d</a:t>
            </a:r>
            <a:r>
              <a:rPr lang="en-US" altLang="zh-CN" sz="2400" dirty="0" smtClean="0">
                <a:solidFill>
                  <a:srgbClr val="54DFA2"/>
                </a:solidFill>
                <a:ea typeface="宋体" pitchFamily="2" charset="-122"/>
              </a:rPr>
              <a:t>(</a:t>
            </a:r>
            <a:r>
              <a:rPr lang="en-US" altLang="zh-CN" sz="2400" dirty="0" err="1" smtClean="0">
                <a:solidFill>
                  <a:srgbClr val="54DFA2"/>
                </a:solidFill>
                <a:ea typeface="宋体" pitchFamily="2" charset="-122"/>
              </a:rPr>
              <a:t>s</a:t>
            </a:r>
            <a:r>
              <a:rPr lang="en-US" altLang="zh-CN" sz="2400" baseline="-25000" dirty="0" err="1" smtClean="0">
                <a:solidFill>
                  <a:srgbClr val="54DFA2"/>
                </a:solidFill>
                <a:ea typeface="宋体" pitchFamily="2" charset="-122"/>
              </a:rPr>
              <a:t>t</a:t>
            </a:r>
            <a:r>
              <a:rPr lang="en-US" altLang="zh-CN" sz="2400" dirty="0" smtClean="0">
                <a:solidFill>
                  <a:srgbClr val="54DFA2"/>
                </a:solidFill>
                <a:ea typeface="宋体" pitchFamily="2" charset="-122"/>
              </a:rPr>
              <a:t>, a</a:t>
            </a:r>
            <a:r>
              <a:rPr lang="en-US" altLang="zh-CN" sz="2400" baseline="-25000" dirty="0" smtClean="0">
                <a:solidFill>
                  <a:srgbClr val="54DFA2"/>
                </a:solidFill>
                <a:ea typeface="宋体" pitchFamily="2" charset="-122"/>
              </a:rPr>
              <a:t>t</a:t>
            </a:r>
            <a:r>
              <a:rPr lang="en-US" altLang="zh-CN" sz="2400" dirty="0" smtClean="0">
                <a:solidFill>
                  <a:srgbClr val="54DFA2"/>
                </a:solidFill>
                <a:ea typeface="宋体" pitchFamily="2" charset="-122"/>
              </a:rPr>
              <a:t>) </a:t>
            </a:r>
            <a:r>
              <a:rPr lang="zh-CN" altLang="en-US" sz="2400" dirty="0" smtClean="0">
                <a:solidFill>
                  <a:srgbClr val="54DFA2"/>
                </a:solidFill>
                <a:latin typeface="微软雅黑" pitchFamily="34" charset="-122"/>
                <a:ea typeface="微软雅黑" pitchFamily="34" charset="-122"/>
              </a:rPr>
              <a:t>和</a:t>
            </a:r>
            <a:r>
              <a:rPr lang="en-US" altLang="zh-CN" sz="2400" dirty="0" smtClean="0">
                <a:solidFill>
                  <a:srgbClr val="54DFA2"/>
                </a:solidFill>
                <a:ea typeface="宋体" pitchFamily="2" charset="-122"/>
              </a:rPr>
              <a:t> r(</a:t>
            </a:r>
            <a:r>
              <a:rPr lang="en-US" altLang="zh-CN" sz="2400" dirty="0" err="1" smtClean="0">
                <a:solidFill>
                  <a:srgbClr val="54DFA2"/>
                </a:solidFill>
                <a:ea typeface="宋体" pitchFamily="2" charset="-122"/>
              </a:rPr>
              <a:t>s</a:t>
            </a:r>
            <a:r>
              <a:rPr lang="en-US" altLang="zh-CN" sz="2400" baseline="-25000" dirty="0" err="1" smtClean="0">
                <a:solidFill>
                  <a:srgbClr val="54DFA2"/>
                </a:solidFill>
                <a:ea typeface="宋体" pitchFamily="2" charset="-122"/>
              </a:rPr>
              <a:t>t</a:t>
            </a:r>
            <a:r>
              <a:rPr lang="en-US" altLang="zh-CN" sz="2400" dirty="0" smtClean="0">
                <a:solidFill>
                  <a:srgbClr val="54DFA2"/>
                </a:solidFill>
                <a:ea typeface="宋体" pitchFamily="2" charset="-122"/>
              </a:rPr>
              <a:t>, a</a:t>
            </a:r>
            <a:r>
              <a:rPr lang="en-US" altLang="zh-CN" sz="2400" baseline="-25000" dirty="0" smtClean="0">
                <a:solidFill>
                  <a:srgbClr val="54DFA2"/>
                </a:solidFill>
                <a:ea typeface="宋体" pitchFamily="2" charset="-122"/>
              </a:rPr>
              <a:t>t</a:t>
            </a:r>
            <a:r>
              <a:rPr lang="en-US" altLang="zh-CN" sz="2400" dirty="0" smtClean="0">
                <a:solidFill>
                  <a:srgbClr val="54DFA2"/>
                </a:solidFill>
                <a:ea typeface="宋体" pitchFamily="2" charset="-122"/>
              </a:rPr>
              <a:t>) </a:t>
            </a:r>
            <a:r>
              <a:rPr lang="zh-CN" altLang="en-US" sz="2400" dirty="0" smtClean="0">
                <a:solidFill>
                  <a:srgbClr val="54DFA2"/>
                </a:solidFill>
                <a:latin typeface="微软雅黑" pitchFamily="34" charset="-122"/>
                <a:ea typeface="微软雅黑" pitchFamily="34" charset="-122"/>
              </a:rPr>
              <a:t>可以是非确定性或随机的；</a:t>
            </a:r>
            <a:endParaRPr lang="en-US" altLang="zh-CN" sz="2400" dirty="0" smtClean="0">
              <a:solidFill>
                <a:srgbClr val="54DFA2"/>
              </a:solidFill>
              <a:latin typeface="微软雅黑" pitchFamily="34" charset="-122"/>
              <a:ea typeface="微软雅黑" pitchFamily="34" charset="-122"/>
            </a:endParaRPr>
          </a:p>
          <a:p>
            <a:pPr marL="623888" lvl="1" eaLnBrk="1" hangingPunct="1">
              <a:lnSpc>
                <a:spcPct val="130000"/>
              </a:lnSpc>
              <a:buClr>
                <a:srgbClr val="FF0000"/>
              </a:buClr>
              <a:buFont typeface="Wingdings" panose="05000000000000000000" pitchFamily="2" charset="2"/>
              <a:buChar char="Ø"/>
              <a:defRPr/>
            </a:pPr>
            <a:r>
              <a:rPr lang="zh-CN" altLang="en-US" sz="2400" dirty="0" smtClean="0">
                <a:solidFill>
                  <a:srgbClr val="54DFA2"/>
                </a:solidFill>
                <a:latin typeface="微软雅黑" pitchFamily="34" charset="-122"/>
                <a:ea typeface="微软雅黑" pitchFamily="34" charset="-122"/>
              </a:rPr>
              <a:t>函数 </a:t>
            </a:r>
            <a:r>
              <a:rPr lang="en-US" altLang="zh-CN" sz="2400" dirty="0" smtClean="0">
                <a:solidFill>
                  <a:srgbClr val="54DFA2"/>
                </a:solidFill>
                <a:latin typeface="Symbol" pitchFamily="18" charset="2"/>
                <a:ea typeface="宋体" pitchFamily="2" charset="-122"/>
              </a:rPr>
              <a:t>d</a:t>
            </a:r>
            <a:r>
              <a:rPr lang="en-US" altLang="zh-CN" sz="2400" dirty="0" smtClean="0">
                <a:solidFill>
                  <a:srgbClr val="54DFA2"/>
                </a:solidFill>
                <a:ea typeface="宋体" pitchFamily="2" charset="-122"/>
              </a:rPr>
              <a:t>(</a:t>
            </a:r>
            <a:r>
              <a:rPr lang="en-US" altLang="zh-CN" sz="2400" dirty="0" err="1" smtClean="0">
                <a:solidFill>
                  <a:srgbClr val="54DFA2"/>
                </a:solidFill>
                <a:ea typeface="宋体" pitchFamily="2" charset="-122"/>
              </a:rPr>
              <a:t>s</a:t>
            </a:r>
            <a:r>
              <a:rPr lang="en-US" altLang="zh-CN" sz="2400" baseline="-25000" dirty="0" err="1" smtClean="0">
                <a:solidFill>
                  <a:srgbClr val="54DFA2"/>
                </a:solidFill>
                <a:ea typeface="宋体" pitchFamily="2" charset="-122"/>
              </a:rPr>
              <a:t>t</a:t>
            </a:r>
            <a:r>
              <a:rPr lang="en-US" altLang="zh-CN" sz="2400" dirty="0" smtClean="0">
                <a:solidFill>
                  <a:srgbClr val="54DFA2"/>
                </a:solidFill>
                <a:ea typeface="宋体" pitchFamily="2" charset="-122"/>
              </a:rPr>
              <a:t>, a</a:t>
            </a:r>
            <a:r>
              <a:rPr lang="en-US" altLang="zh-CN" sz="2400" baseline="-25000" dirty="0" smtClean="0">
                <a:solidFill>
                  <a:srgbClr val="54DFA2"/>
                </a:solidFill>
                <a:ea typeface="宋体" pitchFamily="2" charset="-122"/>
              </a:rPr>
              <a:t>t</a:t>
            </a:r>
            <a:r>
              <a:rPr lang="en-US" altLang="zh-CN" sz="2400" dirty="0" smtClean="0">
                <a:solidFill>
                  <a:srgbClr val="54DFA2"/>
                </a:solidFill>
                <a:ea typeface="宋体" pitchFamily="2" charset="-122"/>
              </a:rPr>
              <a:t>)</a:t>
            </a:r>
            <a:r>
              <a:rPr lang="zh-CN" altLang="en-US" sz="2400" dirty="0" smtClean="0">
                <a:solidFill>
                  <a:srgbClr val="54DFA2"/>
                </a:solidFill>
                <a:latin typeface="微软雅黑" pitchFamily="34" charset="-122"/>
                <a:ea typeface="微软雅黑" pitchFamily="34" charset="-122"/>
              </a:rPr>
              <a:t>和 </a:t>
            </a:r>
            <a:r>
              <a:rPr lang="en-US" altLang="zh-CN" sz="2400" dirty="0" smtClean="0">
                <a:solidFill>
                  <a:srgbClr val="54DFA2"/>
                </a:solidFill>
                <a:ea typeface="宋体" pitchFamily="2" charset="-122"/>
              </a:rPr>
              <a:t>r(</a:t>
            </a:r>
            <a:r>
              <a:rPr lang="en-US" altLang="zh-CN" sz="2400" dirty="0" err="1" smtClean="0">
                <a:solidFill>
                  <a:srgbClr val="54DFA2"/>
                </a:solidFill>
                <a:ea typeface="宋体" pitchFamily="2" charset="-122"/>
              </a:rPr>
              <a:t>s</a:t>
            </a:r>
            <a:r>
              <a:rPr lang="en-US" altLang="zh-CN" sz="2400" baseline="-25000" dirty="0" err="1" smtClean="0">
                <a:solidFill>
                  <a:srgbClr val="54DFA2"/>
                </a:solidFill>
                <a:ea typeface="宋体" pitchFamily="2" charset="-122"/>
              </a:rPr>
              <a:t>t</a:t>
            </a:r>
            <a:r>
              <a:rPr lang="en-US" altLang="zh-CN" sz="2400" dirty="0" smtClean="0">
                <a:solidFill>
                  <a:srgbClr val="54DFA2"/>
                </a:solidFill>
                <a:ea typeface="宋体" pitchFamily="2" charset="-122"/>
              </a:rPr>
              <a:t>, a</a:t>
            </a:r>
            <a:r>
              <a:rPr lang="en-US" altLang="zh-CN" sz="2400" baseline="-25000" dirty="0" smtClean="0">
                <a:solidFill>
                  <a:srgbClr val="54DFA2"/>
                </a:solidFill>
                <a:ea typeface="宋体" pitchFamily="2" charset="-122"/>
              </a:rPr>
              <a:t>t</a:t>
            </a:r>
            <a:r>
              <a:rPr lang="en-US" altLang="zh-CN" sz="2400" dirty="0" smtClean="0">
                <a:solidFill>
                  <a:srgbClr val="54DFA2"/>
                </a:solidFill>
                <a:ea typeface="宋体" pitchFamily="2" charset="-122"/>
              </a:rPr>
              <a:t>) </a:t>
            </a:r>
            <a:r>
              <a:rPr lang="zh-CN" altLang="en-US" sz="2400" dirty="0" smtClean="0">
                <a:solidFill>
                  <a:srgbClr val="54DFA2"/>
                </a:solidFill>
                <a:latin typeface="微软雅黑" pitchFamily="34" charset="-122"/>
                <a:ea typeface="微软雅黑" pitchFamily="34" charset="-122"/>
              </a:rPr>
              <a:t>对智能体不一定要已知</a:t>
            </a:r>
            <a:endParaRPr lang="zh-CN" altLang="en-US" sz="2400" dirty="0" smtClean="0">
              <a:solidFill>
                <a:srgbClr val="54DFA2"/>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标题 1"/>
          <p:cNvSpPr txBox="1">
            <a:spLocks/>
          </p:cNvSpPr>
          <p:nvPr/>
        </p:nvSpPr>
        <p:spPr>
          <a:xfrm>
            <a:off x="575357" y="1412776"/>
            <a:ext cx="6840760" cy="622300"/>
          </a:xfrm>
          <a:prstGeom prst="rect">
            <a:avLst/>
          </a:prstGeom>
          <a:noFill/>
        </p:spPr>
        <p:txBody>
          <a:bodyPr lIns="72731" tIns="36366" rIns="72731" bIns="36366" anchor="ctr"/>
          <a:lstStyle/>
          <a:p>
            <a:pPr defTabSz="727314">
              <a:defRPr/>
            </a:pPr>
            <a:r>
              <a:rPr lang="en-US" altLang="zh-CN" sz="2800" b="1" kern="0" dirty="0" smtClean="0">
                <a:solidFill>
                  <a:srgbClr val="FFFF00"/>
                </a:solidFill>
                <a:latin typeface="微软雅黑" panose="020B0503020204020204" charset="-122"/>
                <a:ea typeface="微软雅黑" panose="020B0503020204020204" charset="-122"/>
                <a:cs typeface="+mj-cs"/>
              </a:rPr>
              <a:t> </a:t>
            </a:r>
            <a:r>
              <a:rPr lang="en-US" altLang="zh-CN" sz="2800" b="1" kern="0" dirty="0">
                <a:solidFill>
                  <a:srgbClr val="FFFF00"/>
                </a:solidFill>
                <a:latin typeface="微软雅黑" panose="020B0503020204020204" charset="-122"/>
                <a:ea typeface="微软雅黑" panose="020B0503020204020204" charset="-122"/>
                <a:cs typeface="+mj-cs"/>
              </a:rPr>
              <a:t> </a:t>
            </a:r>
            <a:r>
              <a:rPr lang="zh-CN" altLang="en-US" sz="2800" b="1" kern="0" dirty="0" smtClean="0">
                <a:solidFill>
                  <a:srgbClr val="FFFF00"/>
                </a:solidFill>
                <a:latin typeface="微软雅黑" panose="020B0503020204020204" charset="-122"/>
                <a:ea typeface="微软雅黑" panose="020B0503020204020204" charset="-122"/>
                <a:cs typeface="+mj-cs"/>
              </a:rPr>
              <a:t>理论基础：马氏决策过程与随机动态规划</a:t>
            </a:r>
            <a:endParaRPr lang="zh-CN" altLang="zh-CN" sz="2800" b="1" kern="0" dirty="0">
              <a:solidFill>
                <a:srgbClr val="FFFF00"/>
              </a:solidFill>
              <a:latin typeface="微软雅黑" panose="020B0503020204020204" charset="-122"/>
              <a:ea typeface="微软雅黑" panose="020B0503020204020204" charset="-122"/>
              <a:cs typeface="+mj-cs"/>
            </a:endParaRPr>
          </a:p>
        </p:txBody>
      </p:sp>
      <p:sp>
        <p:nvSpPr>
          <p:cNvPr id="7" name="矩形 6"/>
          <p:cNvSpPr/>
          <p:nvPr/>
        </p:nvSpPr>
        <p:spPr>
          <a:xfrm>
            <a:off x="323850" y="276225"/>
            <a:ext cx="7343775"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8" name="标题 1"/>
          <p:cNvSpPr txBox="1">
            <a:spLocks/>
          </p:cNvSpPr>
          <p:nvPr/>
        </p:nvSpPr>
        <p:spPr>
          <a:xfrm>
            <a:off x="454496" y="349250"/>
            <a:ext cx="7164388"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二、马氏决策过程与随机动态规划</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569708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827584" y="1700808"/>
            <a:ext cx="7128792" cy="4752380"/>
          </a:xfrm>
        </p:spPr>
        <p:txBody>
          <a:bodyPr/>
          <a:lstStyle/>
          <a:p>
            <a:pPr eaLnBrk="1" hangingPunct="1">
              <a:lnSpc>
                <a:spcPct val="130000"/>
              </a:lnSpc>
              <a:buClr>
                <a:srgbClr val="FF0000"/>
              </a:buClr>
              <a:buFont typeface="Wingdings" pitchFamily="2" charset="2"/>
              <a:buNone/>
              <a:defRPr/>
            </a:pPr>
            <a:r>
              <a:rPr lang="zh-CN" altLang="en-US" b="1" dirty="0" smtClean="0">
                <a:solidFill>
                  <a:srgbClr val="00CC00"/>
                </a:solidFill>
                <a:latin typeface="微软雅黑" panose="020B0503020204020204" pitchFamily="34" charset="-122"/>
                <a:ea typeface="微软雅黑" panose="020B0503020204020204" pitchFamily="34" charset="-122"/>
              </a:rPr>
              <a:t>预测问题：</a:t>
            </a:r>
            <a:endParaRPr lang="en-US" altLang="zh-CN" b="1" dirty="0" smtClean="0">
              <a:solidFill>
                <a:srgbClr val="00CC00"/>
              </a:solidFill>
              <a:latin typeface="微软雅黑" panose="020B0503020204020204" pitchFamily="34" charset="-122"/>
              <a:ea typeface="微软雅黑" panose="020B0503020204020204" pitchFamily="34" charset="-122"/>
            </a:endParaRPr>
          </a:p>
          <a:p>
            <a:pPr eaLnBrk="1" hangingPunct="1">
              <a:lnSpc>
                <a:spcPct val="130000"/>
              </a:lnSpc>
              <a:buClr>
                <a:srgbClr val="FF0000"/>
              </a:buClr>
              <a:defRPr/>
            </a:pPr>
            <a:r>
              <a:rPr lang="zh-CN" altLang="en-US" sz="2600" b="1" dirty="0" smtClean="0">
                <a:solidFill>
                  <a:srgbClr val="54DFA2"/>
                </a:solidFill>
                <a:latin typeface="微软雅黑" panose="020B0503020204020204" pitchFamily="34" charset="-122"/>
                <a:ea typeface="微软雅黑" panose="020B0503020204020204" pitchFamily="34" charset="-122"/>
              </a:rPr>
              <a:t>输入：</a:t>
            </a:r>
            <a:r>
              <a:rPr lang="zh-CN" altLang="en-US" sz="2400" dirty="0" smtClean="0">
                <a:solidFill>
                  <a:srgbClr val="54DFA2"/>
                </a:solidFill>
                <a:latin typeface="微软雅黑" panose="020B0503020204020204" pitchFamily="34" charset="-122"/>
                <a:ea typeface="微软雅黑" panose="020B0503020204020204" pitchFamily="34" charset="-122"/>
              </a:rPr>
              <a:t>已知</a:t>
            </a:r>
            <a:r>
              <a:rPr lang="en-US" altLang="zh-CN" sz="2400" dirty="0" smtClean="0">
                <a:solidFill>
                  <a:srgbClr val="54DFA2"/>
                </a:solidFill>
                <a:latin typeface="微软雅黑" panose="020B0503020204020204" pitchFamily="34" charset="-122"/>
                <a:ea typeface="微软雅黑" panose="020B0503020204020204" pitchFamily="34" charset="-122"/>
              </a:rPr>
              <a:t>MDP</a:t>
            </a:r>
            <a:r>
              <a:rPr lang="zh-CN" altLang="en-US" sz="2400" dirty="0" smtClean="0">
                <a:solidFill>
                  <a:srgbClr val="54DFA2"/>
                </a:solidFill>
                <a:latin typeface="微软雅黑" panose="020B0503020204020204" pitchFamily="34" charset="-122"/>
                <a:ea typeface="微软雅黑" panose="020B0503020204020204" pitchFamily="34" charset="-122"/>
              </a:rPr>
              <a:t>问题</a:t>
            </a:r>
            <a:r>
              <a:rPr lang="en-US" altLang="zh-CN" sz="2400" dirty="0" smtClean="0">
                <a:solidFill>
                  <a:srgbClr val="54DFA2"/>
                </a:solidFill>
                <a:ea typeface="宋体" pitchFamily="2" charset="-122"/>
              </a:rPr>
              <a:t>&lt;S, A, </a:t>
            </a:r>
            <a:r>
              <a:rPr lang="en-US" altLang="zh-CN" sz="2400" dirty="0" smtClean="0">
                <a:solidFill>
                  <a:srgbClr val="54DFA2"/>
                </a:solidFill>
                <a:latin typeface="Symbol" pitchFamily="18" charset="2"/>
                <a:ea typeface="宋体" pitchFamily="2" charset="-122"/>
              </a:rPr>
              <a:t>d</a:t>
            </a:r>
            <a:r>
              <a:rPr lang="en-US" altLang="zh-CN" sz="2400" dirty="0" smtClean="0">
                <a:solidFill>
                  <a:srgbClr val="54DFA2"/>
                </a:solidFill>
                <a:ea typeface="宋体" pitchFamily="2" charset="-122"/>
              </a:rPr>
              <a:t>, r, </a:t>
            </a:r>
            <a:r>
              <a:rPr lang="en-US" altLang="zh-CN" sz="2400" b="1" dirty="0" smtClean="0">
                <a:solidFill>
                  <a:srgbClr val="54DFA2"/>
                </a:solidFill>
                <a:latin typeface="微软雅黑" panose="020B0503020204020204" pitchFamily="34" charset="-122"/>
                <a:ea typeface="微软雅黑" panose="020B0503020204020204" pitchFamily="34" charset="-122"/>
                <a:sym typeface="Symbol" pitchFamily="18" charset="2"/>
              </a:rPr>
              <a:t></a:t>
            </a:r>
            <a:r>
              <a:rPr lang="en-US" altLang="zh-CN" sz="2400" dirty="0" smtClean="0">
                <a:solidFill>
                  <a:srgbClr val="54DFA2"/>
                </a:solidFill>
                <a:ea typeface="宋体" pitchFamily="2" charset="-122"/>
              </a:rPr>
              <a:t>&gt;</a:t>
            </a:r>
            <a:r>
              <a:rPr lang="zh-CN" altLang="en-US" sz="2400" dirty="0" smtClean="0">
                <a:solidFill>
                  <a:srgbClr val="54DFA2"/>
                </a:solidFill>
                <a:latin typeface="微软雅黑" panose="020B0503020204020204" pitchFamily="34" charset="-122"/>
                <a:ea typeface="微软雅黑" panose="020B0503020204020204" pitchFamily="34" charset="-122"/>
              </a:rPr>
              <a:t>（</a:t>
            </a:r>
            <a:r>
              <a:rPr lang="zh-CN" altLang="en-US" sz="2400" dirty="0">
                <a:solidFill>
                  <a:srgbClr val="54DFA2"/>
                </a:solidFill>
                <a:latin typeface="微软雅黑" panose="020B0503020204020204" pitchFamily="34" charset="-122"/>
                <a:ea typeface="微软雅黑" panose="020B0503020204020204" pitchFamily="34" charset="-122"/>
              </a:rPr>
              <a:t>五</a:t>
            </a:r>
            <a:r>
              <a:rPr lang="zh-CN" altLang="en-US" sz="2400" dirty="0" smtClean="0">
                <a:solidFill>
                  <a:srgbClr val="54DFA2"/>
                </a:solidFill>
                <a:latin typeface="微软雅黑" panose="020B0503020204020204" pitchFamily="34" charset="-122"/>
                <a:ea typeface="微软雅黑" panose="020B0503020204020204" pitchFamily="34" charset="-122"/>
              </a:rPr>
              <a:t>元组）</a:t>
            </a:r>
            <a:endParaRPr lang="en-US" altLang="zh-CN" sz="2000" dirty="0" smtClean="0">
              <a:solidFill>
                <a:srgbClr val="54DFA2"/>
              </a:solidFill>
              <a:latin typeface="微软雅黑" panose="020B0503020204020204" pitchFamily="34" charset="-122"/>
              <a:ea typeface="微软雅黑" panose="020B0503020204020204" pitchFamily="34" charset="-122"/>
              <a:sym typeface="Symbol" pitchFamily="18" charset="2"/>
            </a:endParaRPr>
          </a:p>
          <a:p>
            <a:pPr eaLnBrk="1" hangingPunct="1">
              <a:lnSpc>
                <a:spcPct val="130000"/>
              </a:lnSpc>
              <a:buClr>
                <a:srgbClr val="FF0000"/>
              </a:buClr>
              <a:defRPr/>
            </a:pPr>
            <a:r>
              <a:rPr lang="zh-CN" altLang="en-US" sz="2600" b="1" dirty="0" smtClean="0">
                <a:solidFill>
                  <a:srgbClr val="54DFA2"/>
                </a:solidFill>
                <a:latin typeface="微软雅黑" panose="020B0503020204020204" pitchFamily="34" charset="-122"/>
                <a:ea typeface="微软雅黑" panose="020B0503020204020204" pitchFamily="34" charset="-122"/>
                <a:sym typeface="Symbol" pitchFamily="18" charset="2"/>
              </a:rPr>
              <a:t>输出：</a:t>
            </a:r>
            <a:r>
              <a:rPr lang="zh-CN" altLang="en-US" sz="2400" dirty="0">
                <a:solidFill>
                  <a:srgbClr val="54DFA2"/>
                </a:solidFill>
                <a:latin typeface="微软雅黑" panose="020B0503020204020204" pitchFamily="34" charset="-122"/>
                <a:ea typeface="微软雅黑" panose="020B0503020204020204" pitchFamily="34" charset="-122"/>
                <a:sym typeface="Symbol" pitchFamily="18" charset="2"/>
              </a:rPr>
              <a:t>最优</a:t>
            </a:r>
            <a:r>
              <a:rPr lang="zh-CN" altLang="en-US" sz="2400" dirty="0" smtClean="0">
                <a:solidFill>
                  <a:srgbClr val="54DFA2"/>
                </a:solidFill>
                <a:latin typeface="微软雅黑" panose="020B0503020204020204" pitchFamily="34" charset="-122"/>
                <a:ea typeface="微软雅黑" panose="020B0503020204020204" pitchFamily="34" charset="-122"/>
                <a:sym typeface="Symbol" pitchFamily="18" charset="2"/>
              </a:rPr>
              <a:t>状态</a:t>
            </a:r>
            <a:r>
              <a:rPr lang="zh-CN" altLang="en-US" sz="2400" dirty="0">
                <a:solidFill>
                  <a:srgbClr val="54DFA2"/>
                </a:solidFill>
                <a:latin typeface="微软雅黑" panose="020B0503020204020204" pitchFamily="34" charset="-122"/>
                <a:ea typeface="微软雅黑" panose="020B0503020204020204" pitchFamily="34" charset="-122"/>
                <a:sym typeface="Symbol" pitchFamily="18" charset="2"/>
              </a:rPr>
              <a:t>价</a:t>
            </a:r>
            <a:r>
              <a:rPr lang="zh-CN" altLang="en-US" sz="2400" dirty="0" smtClean="0">
                <a:solidFill>
                  <a:srgbClr val="54DFA2"/>
                </a:solidFill>
                <a:latin typeface="微软雅黑" panose="020B0503020204020204" pitchFamily="34" charset="-122"/>
                <a:ea typeface="微软雅黑" panose="020B0503020204020204" pitchFamily="34" charset="-122"/>
                <a:sym typeface="Symbol" pitchFamily="18" charset="2"/>
              </a:rPr>
              <a:t>值函数</a:t>
            </a:r>
            <a:r>
              <a:rPr lang="sv-SE" altLang="zh-CN" sz="2400" dirty="0" smtClean="0">
                <a:solidFill>
                  <a:srgbClr val="54DFA2"/>
                </a:solidFill>
                <a:ea typeface="宋体" pitchFamily="2" charset="-122"/>
                <a:sym typeface="Symbol" pitchFamily="18" charset="2"/>
              </a:rPr>
              <a:t>V</a:t>
            </a:r>
            <a:r>
              <a:rPr lang="sv-SE" altLang="zh-CN" sz="3200" baseline="30000" dirty="0" smtClean="0">
                <a:solidFill>
                  <a:srgbClr val="54DFA2"/>
                </a:solidFill>
                <a:latin typeface="Symbol" pitchFamily="18" charset="2"/>
                <a:ea typeface="宋体" pitchFamily="2" charset="-122"/>
                <a:sym typeface="Symbol" pitchFamily="18" charset="2"/>
              </a:rPr>
              <a:t>p</a:t>
            </a:r>
            <a:r>
              <a:rPr lang="zh-CN" altLang="en-US" sz="2400" baseline="30000" dirty="0">
                <a:solidFill>
                  <a:srgbClr val="54DFA2"/>
                </a:solidFill>
                <a:ea typeface="宋体" pitchFamily="2" charset="-122"/>
              </a:rPr>
              <a:t>* </a:t>
            </a:r>
            <a:r>
              <a:rPr lang="sv-SE" altLang="zh-CN" sz="2400" dirty="0" smtClean="0">
                <a:solidFill>
                  <a:srgbClr val="54DFA2"/>
                </a:solidFill>
                <a:ea typeface="宋体" pitchFamily="2" charset="-122"/>
                <a:sym typeface="Symbol" pitchFamily="18" charset="2"/>
              </a:rPr>
              <a:t>(s)</a:t>
            </a:r>
            <a:r>
              <a:rPr lang="zh-CN" altLang="en-US" sz="2400" dirty="0" smtClean="0">
                <a:solidFill>
                  <a:srgbClr val="54DFA2"/>
                </a:solidFill>
                <a:latin typeface="微软雅黑" panose="020B0503020204020204" pitchFamily="34" charset="-122"/>
                <a:ea typeface="微软雅黑" panose="020B0503020204020204" pitchFamily="34" charset="-122"/>
                <a:sym typeface="Symbol" pitchFamily="18" charset="2"/>
              </a:rPr>
              <a:t>或</a:t>
            </a:r>
            <a:endParaRPr lang="en-US" altLang="zh-CN" sz="2400" dirty="0" smtClean="0">
              <a:solidFill>
                <a:srgbClr val="54DFA2"/>
              </a:solidFill>
              <a:latin typeface="微软雅黑" panose="020B0503020204020204" pitchFamily="34" charset="-122"/>
              <a:ea typeface="微软雅黑" panose="020B0503020204020204" pitchFamily="34" charset="-122"/>
              <a:sym typeface="Symbol" pitchFamily="18" charset="2"/>
            </a:endParaRPr>
          </a:p>
          <a:p>
            <a:pPr marL="0" indent="0" eaLnBrk="1" hangingPunct="1">
              <a:lnSpc>
                <a:spcPct val="130000"/>
              </a:lnSpc>
              <a:buClr>
                <a:srgbClr val="FF0000"/>
              </a:buClr>
              <a:buNone/>
              <a:defRPr/>
            </a:pPr>
            <a:r>
              <a:rPr lang="zh-CN" altLang="en-US" sz="2400" b="1" dirty="0" smtClean="0">
                <a:solidFill>
                  <a:srgbClr val="54DFA2"/>
                </a:solidFill>
                <a:ea typeface="宋体" pitchFamily="2" charset="-122"/>
                <a:sym typeface="Symbol" pitchFamily="18" charset="2"/>
              </a:rPr>
              <a:t>               </a:t>
            </a:r>
            <a:r>
              <a:rPr lang="zh-CN" altLang="en-US" sz="2400" dirty="0" smtClean="0">
                <a:solidFill>
                  <a:srgbClr val="54DFA2"/>
                </a:solidFill>
                <a:latin typeface="微软雅黑" panose="020B0503020204020204" pitchFamily="34" charset="-122"/>
                <a:ea typeface="微软雅黑" panose="020B0503020204020204" pitchFamily="34" charset="-122"/>
                <a:sym typeface="Symbol" pitchFamily="18" charset="2"/>
              </a:rPr>
              <a:t>最优状态</a:t>
            </a:r>
            <a:r>
              <a:rPr lang="en-US" altLang="zh-CN" sz="2400" dirty="0" smtClean="0">
                <a:solidFill>
                  <a:srgbClr val="54DFA2"/>
                </a:solidFill>
                <a:latin typeface="微软雅黑" panose="020B0503020204020204" pitchFamily="34" charset="-122"/>
                <a:ea typeface="微软雅黑" panose="020B0503020204020204" pitchFamily="34" charset="-122"/>
                <a:sym typeface="Symbol" pitchFamily="18" charset="2"/>
              </a:rPr>
              <a:t>-</a:t>
            </a:r>
            <a:r>
              <a:rPr lang="zh-CN" altLang="en-US" sz="2400" dirty="0" smtClean="0">
                <a:solidFill>
                  <a:srgbClr val="54DFA2"/>
                </a:solidFill>
                <a:latin typeface="微软雅黑" panose="020B0503020204020204" pitchFamily="34" charset="-122"/>
                <a:ea typeface="微软雅黑" panose="020B0503020204020204" pitchFamily="34" charset="-122"/>
                <a:sym typeface="Symbol" pitchFamily="18" charset="2"/>
              </a:rPr>
              <a:t>动作价值函数</a:t>
            </a:r>
            <a:r>
              <a:rPr lang="en-US" altLang="zh-CN" sz="2400" dirty="0" smtClean="0">
                <a:solidFill>
                  <a:srgbClr val="54DFA2"/>
                </a:solidFill>
                <a:ea typeface="宋体" pitchFamily="2" charset="-122"/>
                <a:sym typeface="Symbol" pitchFamily="18" charset="2"/>
              </a:rPr>
              <a:t>Q</a:t>
            </a:r>
            <a:r>
              <a:rPr lang="sv-SE" altLang="zh-CN" sz="2400" baseline="30000" dirty="0" smtClean="0">
                <a:solidFill>
                  <a:srgbClr val="54DFA2"/>
                </a:solidFill>
                <a:latin typeface="Symbol" pitchFamily="18" charset="2"/>
                <a:ea typeface="宋体" pitchFamily="2" charset="-122"/>
                <a:sym typeface="Symbol" pitchFamily="18" charset="2"/>
              </a:rPr>
              <a:t>p</a:t>
            </a:r>
            <a:r>
              <a:rPr lang="zh-CN" altLang="en-US" sz="2400" baseline="30000" dirty="0">
                <a:solidFill>
                  <a:srgbClr val="54DFA2"/>
                </a:solidFill>
                <a:ea typeface="宋体" pitchFamily="2" charset="-122"/>
              </a:rPr>
              <a:t>* </a:t>
            </a:r>
            <a:r>
              <a:rPr lang="sv-SE" altLang="zh-CN" sz="2400" dirty="0" smtClean="0">
                <a:solidFill>
                  <a:srgbClr val="54DFA2"/>
                </a:solidFill>
                <a:ea typeface="宋体" pitchFamily="2" charset="-122"/>
                <a:sym typeface="Symbol" pitchFamily="18" charset="2"/>
              </a:rPr>
              <a:t>(s</a:t>
            </a:r>
            <a:r>
              <a:rPr lang="en-US" altLang="zh-CN" sz="2400" dirty="0" smtClean="0">
                <a:solidFill>
                  <a:srgbClr val="54DFA2"/>
                </a:solidFill>
                <a:ea typeface="宋体" pitchFamily="2" charset="-122"/>
                <a:sym typeface="Symbol" pitchFamily="18" charset="2"/>
              </a:rPr>
              <a:t>, a</a:t>
            </a:r>
            <a:r>
              <a:rPr lang="sv-SE" altLang="zh-CN" sz="2400" dirty="0" smtClean="0">
                <a:solidFill>
                  <a:srgbClr val="54DFA2"/>
                </a:solidFill>
                <a:ea typeface="宋体" pitchFamily="2" charset="-122"/>
                <a:sym typeface="Symbol" pitchFamily="18" charset="2"/>
              </a:rPr>
              <a:t>)</a:t>
            </a:r>
            <a:endParaRPr lang="en-US" altLang="zh-CN" sz="2400" dirty="0">
              <a:solidFill>
                <a:srgbClr val="54DFA2"/>
              </a:solidFill>
              <a:ea typeface="宋体" pitchFamily="2" charset="-122"/>
              <a:sym typeface="Symbol" pitchFamily="18" charset="2"/>
            </a:endParaRPr>
          </a:p>
          <a:p>
            <a:pPr eaLnBrk="1" hangingPunct="1">
              <a:lnSpc>
                <a:spcPct val="130000"/>
              </a:lnSpc>
              <a:buClr>
                <a:srgbClr val="FF0000"/>
              </a:buClr>
              <a:buNone/>
              <a:defRPr/>
            </a:pPr>
            <a:r>
              <a:rPr lang="zh-CN" altLang="en-US" b="1" dirty="0">
                <a:solidFill>
                  <a:srgbClr val="00CC00"/>
                </a:solidFill>
                <a:latin typeface="微软雅黑" panose="020B0503020204020204" pitchFamily="34" charset="-122"/>
                <a:ea typeface="微软雅黑" panose="020B0503020204020204" pitchFamily="34" charset="-122"/>
              </a:rPr>
              <a:t>控制问题：</a:t>
            </a:r>
            <a:endParaRPr lang="en-US" altLang="zh-CN" b="1" dirty="0">
              <a:solidFill>
                <a:srgbClr val="00CC00"/>
              </a:solidFill>
              <a:latin typeface="微软雅黑" panose="020B0503020204020204" pitchFamily="34" charset="-122"/>
              <a:ea typeface="微软雅黑" panose="020B0503020204020204" pitchFamily="34" charset="-122"/>
            </a:endParaRPr>
          </a:p>
          <a:p>
            <a:pPr eaLnBrk="1" hangingPunct="1">
              <a:lnSpc>
                <a:spcPct val="130000"/>
              </a:lnSpc>
              <a:buClr>
                <a:srgbClr val="FF0000"/>
              </a:buClr>
              <a:defRPr/>
            </a:pPr>
            <a:r>
              <a:rPr lang="zh-CN" altLang="en-US" sz="2600" b="1" dirty="0" smtClean="0">
                <a:solidFill>
                  <a:srgbClr val="54DFA2"/>
                </a:solidFill>
                <a:latin typeface="微软雅黑" panose="020B0503020204020204" pitchFamily="34" charset="-122"/>
                <a:ea typeface="微软雅黑" panose="020B0503020204020204" pitchFamily="34" charset="-122"/>
              </a:rPr>
              <a:t>输入：</a:t>
            </a:r>
            <a:r>
              <a:rPr lang="zh-CN" altLang="en-US" sz="2400" dirty="0" smtClean="0">
                <a:solidFill>
                  <a:srgbClr val="54DFA2"/>
                </a:solidFill>
                <a:latin typeface="微软雅黑" panose="020B0503020204020204" pitchFamily="34" charset="-122"/>
                <a:ea typeface="微软雅黑" panose="020B0503020204020204" pitchFamily="34" charset="-122"/>
              </a:rPr>
              <a:t>已知</a:t>
            </a:r>
            <a:r>
              <a:rPr lang="en-US" altLang="zh-CN" sz="2400" dirty="0" smtClean="0">
                <a:solidFill>
                  <a:srgbClr val="54DFA2"/>
                </a:solidFill>
                <a:latin typeface="微软雅黑" panose="020B0503020204020204" pitchFamily="34" charset="-122"/>
                <a:ea typeface="微软雅黑" panose="020B0503020204020204" pitchFamily="34" charset="-122"/>
              </a:rPr>
              <a:t>MDP</a:t>
            </a:r>
            <a:r>
              <a:rPr lang="zh-CN" altLang="en-US" sz="2400" dirty="0" smtClean="0">
                <a:solidFill>
                  <a:srgbClr val="54DFA2"/>
                </a:solidFill>
                <a:latin typeface="微软雅黑" panose="020B0503020204020204" pitchFamily="34" charset="-122"/>
                <a:ea typeface="微软雅黑" panose="020B0503020204020204" pitchFamily="34" charset="-122"/>
              </a:rPr>
              <a:t>问题</a:t>
            </a:r>
            <a:r>
              <a:rPr lang="en-US" altLang="zh-CN" sz="2400" dirty="0" smtClean="0">
                <a:solidFill>
                  <a:srgbClr val="54DFA2"/>
                </a:solidFill>
                <a:ea typeface="宋体" pitchFamily="2" charset="-122"/>
              </a:rPr>
              <a:t>&lt;S, A, </a:t>
            </a:r>
            <a:r>
              <a:rPr lang="en-US" altLang="zh-CN" sz="2400" dirty="0" smtClean="0">
                <a:solidFill>
                  <a:srgbClr val="54DFA2"/>
                </a:solidFill>
                <a:latin typeface="Symbol" pitchFamily="18" charset="2"/>
                <a:ea typeface="宋体" pitchFamily="2" charset="-122"/>
              </a:rPr>
              <a:t>d</a:t>
            </a:r>
            <a:r>
              <a:rPr lang="en-US" altLang="zh-CN" sz="2400" dirty="0" smtClean="0">
                <a:solidFill>
                  <a:srgbClr val="54DFA2"/>
                </a:solidFill>
                <a:ea typeface="宋体" pitchFamily="2" charset="-122"/>
              </a:rPr>
              <a:t>, </a:t>
            </a:r>
            <a:r>
              <a:rPr lang="en-US" altLang="zh-CN" sz="2400" dirty="0">
                <a:solidFill>
                  <a:srgbClr val="54DFA2"/>
                </a:solidFill>
                <a:ea typeface="宋体" pitchFamily="2" charset="-122"/>
              </a:rPr>
              <a:t>r , </a:t>
            </a:r>
            <a:r>
              <a:rPr lang="en-US" altLang="zh-CN" sz="2400" b="1" dirty="0">
                <a:solidFill>
                  <a:srgbClr val="54DFA2"/>
                </a:solidFill>
                <a:latin typeface="微软雅黑" panose="020B0503020204020204" pitchFamily="34" charset="-122"/>
                <a:ea typeface="微软雅黑" panose="020B0503020204020204" pitchFamily="34" charset="-122"/>
                <a:sym typeface="Symbol" pitchFamily="18" charset="2"/>
              </a:rPr>
              <a:t> </a:t>
            </a:r>
            <a:r>
              <a:rPr lang="en-US" altLang="zh-CN" sz="2400" dirty="0" smtClean="0">
                <a:solidFill>
                  <a:srgbClr val="54DFA2"/>
                </a:solidFill>
                <a:ea typeface="宋体" pitchFamily="2" charset="-122"/>
              </a:rPr>
              <a:t>&gt;</a:t>
            </a:r>
            <a:r>
              <a:rPr lang="zh-CN" altLang="en-US" sz="2400" dirty="0" smtClean="0">
                <a:solidFill>
                  <a:srgbClr val="54DFA2"/>
                </a:solidFill>
                <a:latin typeface="微软雅黑" panose="020B0503020204020204" pitchFamily="34" charset="-122"/>
                <a:ea typeface="微软雅黑" panose="020B0503020204020204" pitchFamily="34" charset="-122"/>
              </a:rPr>
              <a:t>（五元组）</a:t>
            </a:r>
            <a:endParaRPr lang="en-US" altLang="zh-CN" sz="2400" dirty="0" smtClean="0">
              <a:solidFill>
                <a:srgbClr val="54DFA2"/>
              </a:solidFill>
              <a:latin typeface="微软雅黑" panose="020B0503020204020204" pitchFamily="34" charset="-122"/>
              <a:ea typeface="微软雅黑" panose="020B0503020204020204" pitchFamily="34" charset="-122"/>
              <a:sym typeface="Symbol" pitchFamily="18" charset="2"/>
            </a:endParaRPr>
          </a:p>
          <a:p>
            <a:pPr eaLnBrk="1" hangingPunct="1">
              <a:lnSpc>
                <a:spcPct val="130000"/>
              </a:lnSpc>
              <a:buClr>
                <a:srgbClr val="FF0000"/>
              </a:buClr>
              <a:defRPr/>
            </a:pPr>
            <a:r>
              <a:rPr lang="zh-CN" altLang="en-US" sz="2600" b="1" dirty="0" smtClean="0">
                <a:solidFill>
                  <a:srgbClr val="54DFA2"/>
                </a:solidFill>
                <a:latin typeface="微软雅黑" panose="020B0503020204020204" pitchFamily="34" charset="-122"/>
                <a:ea typeface="微软雅黑" panose="020B0503020204020204" pitchFamily="34" charset="-122"/>
                <a:sym typeface="Symbol" pitchFamily="18" charset="2"/>
              </a:rPr>
              <a:t>输出：</a:t>
            </a:r>
            <a:r>
              <a:rPr lang="zh-CN" altLang="en-US" sz="2400" dirty="0" smtClean="0">
                <a:solidFill>
                  <a:srgbClr val="54DFA2"/>
                </a:solidFill>
                <a:latin typeface="微软雅黑" panose="020B0503020204020204" pitchFamily="34" charset="-122"/>
                <a:ea typeface="微软雅黑" panose="020B0503020204020204" pitchFamily="34" charset="-122"/>
              </a:rPr>
              <a:t>最优策略</a:t>
            </a:r>
            <a:r>
              <a:rPr lang="en-US" altLang="zh-CN" dirty="0" err="1" smtClean="0">
                <a:solidFill>
                  <a:srgbClr val="54DFA2"/>
                </a:solidFill>
                <a:latin typeface="Symbol" pitchFamily="18" charset="2"/>
                <a:ea typeface="宋体" pitchFamily="2" charset="-122"/>
              </a:rPr>
              <a:t>p</a:t>
            </a:r>
            <a:r>
              <a:rPr lang="en-US" altLang="zh-CN" baseline="-25000" dirty="0" err="1" smtClean="0">
                <a:solidFill>
                  <a:srgbClr val="54DFA2"/>
                </a:solidFill>
                <a:ea typeface="宋体" pitchFamily="2" charset="-122"/>
              </a:rPr>
              <a:t>t</a:t>
            </a:r>
            <a:r>
              <a:rPr lang="zh-CN" altLang="en-US" baseline="30000" dirty="0" smtClean="0">
                <a:solidFill>
                  <a:srgbClr val="54DFA2"/>
                </a:solidFill>
                <a:ea typeface="宋体" pitchFamily="2" charset="-122"/>
              </a:rPr>
              <a:t>*</a:t>
            </a:r>
            <a:r>
              <a:rPr lang="en-US" altLang="zh-CN" dirty="0" smtClean="0">
                <a:solidFill>
                  <a:srgbClr val="54DFA2"/>
                </a:solidFill>
                <a:ea typeface="宋体" pitchFamily="2" charset="-122"/>
              </a:rPr>
              <a:t>(s) </a:t>
            </a:r>
            <a:endParaRPr lang="en-US" altLang="zh-CN" dirty="0" smtClean="0">
              <a:solidFill>
                <a:srgbClr val="54DFA2"/>
              </a:solidFill>
              <a:latin typeface="Adobe 仿宋 Std R" pitchFamily="18" charset="-122"/>
              <a:ea typeface="Adobe 仿宋 Std R" pitchFamily="18" charset="-122"/>
              <a:sym typeface="Symbol" pitchFamily="18" charset="2"/>
            </a:endParaRPr>
          </a:p>
          <a:p>
            <a:pPr eaLnBrk="1" hangingPunct="1">
              <a:buFont typeface="Wingdings" pitchFamily="2" charset="2"/>
              <a:buNone/>
              <a:defRPr/>
            </a:pPr>
            <a:endParaRPr lang="zh-CN" altLang="en-US" sz="2400" dirty="0" smtClean="0">
              <a:solidFill>
                <a:schemeClr val="bg1"/>
              </a:solidFill>
              <a:ea typeface="宋体" pitchFamily="2" charset="-122"/>
            </a:endParaRPr>
          </a:p>
        </p:txBody>
      </p:sp>
      <p:sp>
        <p:nvSpPr>
          <p:cNvPr id="4" name="Rectangle 2"/>
          <p:cNvSpPr txBox="1">
            <a:spLocks noChangeArrowheads="1"/>
          </p:cNvSpPr>
          <p:nvPr/>
        </p:nvSpPr>
        <p:spPr bwMode="auto">
          <a:xfrm>
            <a:off x="539552" y="404664"/>
            <a:ext cx="5544616"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MDP</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分类：预测与控制问题</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43568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899592" y="1556792"/>
            <a:ext cx="7056784" cy="4824388"/>
          </a:xfrm>
        </p:spPr>
        <p:txBody>
          <a:bodyPr/>
          <a:lstStyle/>
          <a:p>
            <a:pPr eaLnBrk="1" hangingPunct="1">
              <a:lnSpc>
                <a:spcPct val="130000"/>
              </a:lnSpc>
              <a:buClr>
                <a:srgbClr val="FF0000"/>
              </a:buClr>
              <a:buFont typeface="Wingdings" pitchFamily="2" charset="2"/>
              <a:buNone/>
              <a:defRPr/>
            </a:pPr>
            <a:r>
              <a:rPr lang="zh-CN" altLang="en-US" sz="2400" dirty="0" smtClean="0">
                <a:solidFill>
                  <a:srgbClr val="54DFA2"/>
                </a:solidFill>
                <a:latin typeface="Adobe 仿宋 Std R" pitchFamily="18" charset="-122"/>
                <a:ea typeface="Adobe 仿宋 Std R" pitchFamily="18" charset="-122"/>
              </a:rPr>
              <a:t>在环境中执行动作，观测结果，并且</a:t>
            </a:r>
            <a:endParaRPr lang="en-US" altLang="zh-CN" sz="2400" dirty="0" smtClean="0">
              <a:solidFill>
                <a:srgbClr val="54DFA2"/>
              </a:solidFill>
              <a:latin typeface="Adobe 仿宋 Std R" pitchFamily="18" charset="-122"/>
              <a:ea typeface="Adobe 仿宋 Std R" pitchFamily="18" charset="-122"/>
            </a:endParaRPr>
          </a:p>
          <a:p>
            <a:pPr eaLnBrk="1" hangingPunct="1">
              <a:lnSpc>
                <a:spcPct val="130000"/>
              </a:lnSpc>
              <a:buClr>
                <a:srgbClr val="FF0000"/>
              </a:buClr>
              <a:defRPr/>
            </a:pPr>
            <a:r>
              <a:rPr lang="zh-CN" altLang="en-US" sz="2400" dirty="0" smtClean="0">
                <a:solidFill>
                  <a:srgbClr val="54DFA2"/>
                </a:solidFill>
                <a:latin typeface="Adobe 仿宋 Std R" pitchFamily="18" charset="-122"/>
                <a:ea typeface="Adobe 仿宋 Std R" pitchFamily="18" charset="-122"/>
              </a:rPr>
              <a:t>学习从状态 </a:t>
            </a:r>
            <a:r>
              <a:rPr lang="en-US" altLang="zh-CN" sz="2400" dirty="0" err="1" smtClean="0">
                <a:solidFill>
                  <a:srgbClr val="54DFA2"/>
                </a:solidFill>
                <a:ea typeface="宋体" pitchFamily="2" charset="-122"/>
                <a:sym typeface="Symbol" pitchFamily="18" charset="2"/>
              </a:rPr>
              <a:t>s</a:t>
            </a:r>
            <a:r>
              <a:rPr lang="en-US" altLang="zh-CN" sz="2400" baseline="-25000" dirty="0" err="1" smtClean="0">
                <a:solidFill>
                  <a:srgbClr val="54DFA2"/>
                </a:solidFill>
                <a:effectLst>
                  <a:outerShdw blurRad="38100" dist="38100" dir="2700000" algn="tl">
                    <a:srgbClr val="000000"/>
                  </a:outerShdw>
                </a:effectLst>
                <a:ea typeface="宋体" pitchFamily="2" charset="-122"/>
              </a:rPr>
              <a:t>t</a:t>
            </a:r>
            <a:r>
              <a:rPr lang="en-US" altLang="zh-CN" sz="2400" dirty="0" err="1" smtClean="0">
                <a:solidFill>
                  <a:srgbClr val="54DFA2"/>
                </a:solidFill>
                <a:ea typeface="宋体" pitchFamily="2" charset="-122"/>
                <a:sym typeface="Symbol" pitchFamily="18" charset="2"/>
              </a:rPr>
              <a:t>S</a:t>
            </a:r>
            <a:r>
              <a:rPr lang="en-US" altLang="zh-CN" sz="2400" dirty="0" smtClean="0">
                <a:solidFill>
                  <a:srgbClr val="54DFA2"/>
                </a:solidFill>
                <a:ea typeface="宋体" pitchFamily="2" charset="-122"/>
                <a:sym typeface="Symbol" pitchFamily="18" charset="2"/>
              </a:rPr>
              <a:t> </a:t>
            </a:r>
            <a:r>
              <a:rPr lang="zh-CN" altLang="en-US" sz="2400" dirty="0" smtClean="0">
                <a:solidFill>
                  <a:srgbClr val="54DFA2"/>
                </a:solidFill>
                <a:latin typeface="Adobe 仿宋 Std R" pitchFamily="18" charset="-122"/>
                <a:ea typeface="Adobe 仿宋 Std R" pitchFamily="18" charset="-122"/>
              </a:rPr>
              <a:t>到动作</a:t>
            </a:r>
            <a:r>
              <a:rPr lang="en-US" altLang="zh-CN" sz="2400" dirty="0" smtClean="0">
                <a:solidFill>
                  <a:srgbClr val="54DFA2"/>
                </a:solidFill>
                <a:latin typeface="Adobe 仿宋 Std R" pitchFamily="18" charset="-122"/>
                <a:ea typeface="Adobe 仿宋 Std R" pitchFamily="18" charset="-122"/>
              </a:rPr>
              <a:t> </a:t>
            </a:r>
            <a:r>
              <a:rPr lang="en-US" altLang="zh-CN" sz="2400" dirty="0" err="1" smtClean="0">
                <a:solidFill>
                  <a:srgbClr val="54DFA2"/>
                </a:solidFill>
                <a:ea typeface="宋体" pitchFamily="2" charset="-122"/>
                <a:sym typeface="Symbol" pitchFamily="18" charset="2"/>
              </a:rPr>
              <a:t>a</a:t>
            </a:r>
            <a:r>
              <a:rPr lang="en-US" altLang="zh-CN" sz="2400" baseline="-25000" dirty="0" err="1" smtClean="0">
                <a:solidFill>
                  <a:srgbClr val="54DFA2"/>
                </a:solidFill>
                <a:effectLst>
                  <a:outerShdw blurRad="38100" dist="38100" dir="2700000" algn="tl">
                    <a:srgbClr val="000000"/>
                  </a:outerShdw>
                </a:effectLst>
                <a:ea typeface="宋体" pitchFamily="2" charset="-122"/>
              </a:rPr>
              <a:t>t</a:t>
            </a:r>
            <a:r>
              <a:rPr lang="en-US" altLang="zh-CN" sz="2400" dirty="0" err="1" smtClean="0">
                <a:solidFill>
                  <a:srgbClr val="54DFA2"/>
                </a:solidFill>
                <a:ea typeface="宋体" pitchFamily="2" charset="-122"/>
                <a:sym typeface="Symbol" pitchFamily="18" charset="2"/>
              </a:rPr>
              <a:t>A</a:t>
            </a:r>
            <a:r>
              <a:rPr lang="en-US" altLang="zh-CN" sz="2400" dirty="0" smtClean="0">
                <a:solidFill>
                  <a:srgbClr val="54DFA2"/>
                </a:solidFill>
                <a:ea typeface="宋体" pitchFamily="2" charset="-122"/>
                <a:sym typeface="Symbol" pitchFamily="18" charset="2"/>
              </a:rPr>
              <a:t> </a:t>
            </a:r>
            <a:r>
              <a:rPr lang="zh-CN" altLang="en-US" sz="2400" dirty="0" smtClean="0">
                <a:solidFill>
                  <a:srgbClr val="54DFA2"/>
                </a:solidFill>
                <a:latin typeface="Adobe 仿宋 Std R" pitchFamily="18" charset="-122"/>
                <a:ea typeface="Adobe 仿宋 Std R" pitchFamily="18" charset="-122"/>
                <a:sym typeface="Symbol" pitchFamily="18" charset="2"/>
              </a:rPr>
              <a:t>的</a:t>
            </a:r>
            <a:r>
              <a:rPr lang="zh-CN" altLang="en-US" sz="2400" dirty="0" smtClean="0">
                <a:solidFill>
                  <a:srgbClr val="54DFA2"/>
                </a:solidFill>
                <a:latin typeface="Adobe 仿宋 Std R" pitchFamily="18" charset="-122"/>
                <a:ea typeface="Adobe 仿宋 Std R" pitchFamily="18" charset="-122"/>
              </a:rPr>
              <a:t>策略函数 </a:t>
            </a:r>
            <a:r>
              <a:rPr lang="en-US" altLang="zh-CN" sz="2400" dirty="0" err="1" smtClean="0">
                <a:solidFill>
                  <a:srgbClr val="54DFA2"/>
                </a:solidFill>
                <a:latin typeface="Symbol" pitchFamily="18" charset="2"/>
                <a:ea typeface="宋体" pitchFamily="2" charset="-122"/>
              </a:rPr>
              <a:t>p</a:t>
            </a:r>
            <a:r>
              <a:rPr lang="en-US" altLang="zh-CN" sz="2400" baseline="-25000" dirty="0" err="1" smtClean="0">
                <a:solidFill>
                  <a:srgbClr val="54DFA2"/>
                </a:solidFill>
                <a:ea typeface="宋体" pitchFamily="2" charset="-122"/>
              </a:rPr>
              <a:t>t</a:t>
            </a:r>
            <a:r>
              <a:rPr lang="en-US" altLang="zh-CN" sz="2400" dirty="0" smtClean="0">
                <a:solidFill>
                  <a:srgbClr val="54DFA2"/>
                </a:solidFill>
                <a:ea typeface="宋体" pitchFamily="2" charset="-122"/>
              </a:rPr>
              <a:t>(s, a) : S </a:t>
            </a:r>
            <a:r>
              <a:rPr lang="en-US" altLang="zh-CN" sz="2400" dirty="0" smtClean="0">
                <a:solidFill>
                  <a:srgbClr val="54DFA2"/>
                </a:solidFill>
                <a:ea typeface="宋体" pitchFamily="2" charset="-122"/>
                <a:sym typeface="Symbol" pitchFamily="18" charset="2"/>
              </a:rPr>
              <a:t> A</a:t>
            </a:r>
            <a:r>
              <a:rPr lang="zh-CN" altLang="en-US" sz="2400" dirty="0" smtClean="0">
                <a:solidFill>
                  <a:srgbClr val="54DFA2"/>
                </a:solidFill>
                <a:ea typeface="宋体" pitchFamily="2" charset="-122"/>
                <a:sym typeface="Symbol" pitchFamily="18" charset="2"/>
              </a:rPr>
              <a:t>，</a:t>
            </a:r>
            <a:r>
              <a:rPr lang="zh-CN" altLang="en-US" sz="2400" dirty="0" smtClean="0">
                <a:solidFill>
                  <a:srgbClr val="54DFA2"/>
                </a:solidFill>
                <a:latin typeface="Adobe 仿宋 Std R" pitchFamily="18" charset="-122"/>
                <a:ea typeface="Adobe 仿宋 Std R" pitchFamily="18" charset="-122"/>
                <a:sym typeface="Symbol" pitchFamily="18" charset="2"/>
              </a:rPr>
              <a:t>使得从任意状态 </a:t>
            </a:r>
            <a:r>
              <a:rPr lang="en-US" altLang="zh-CN" sz="2400" dirty="0" err="1" smtClean="0">
                <a:solidFill>
                  <a:srgbClr val="54DFA2"/>
                </a:solidFill>
                <a:ea typeface="宋体" pitchFamily="2" charset="-122"/>
                <a:sym typeface="Symbol" pitchFamily="18" charset="2"/>
              </a:rPr>
              <a:t>s</a:t>
            </a:r>
            <a:r>
              <a:rPr lang="en-US" altLang="zh-CN" sz="2400" baseline="-25000" dirty="0" err="1" smtClean="0">
                <a:solidFill>
                  <a:srgbClr val="54DFA2"/>
                </a:solidFill>
                <a:effectLst>
                  <a:outerShdw blurRad="38100" dist="38100" dir="2700000" algn="tl">
                    <a:srgbClr val="000000"/>
                  </a:outerShdw>
                </a:effectLst>
                <a:ea typeface="宋体" pitchFamily="2" charset="-122"/>
              </a:rPr>
              <a:t>t</a:t>
            </a:r>
            <a:r>
              <a:rPr lang="en-US" altLang="zh-CN" sz="2400" baseline="-25000" dirty="0" smtClean="0">
                <a:solidFill>
                  <a:srgbClr val="54DFA2"/>
                </a:solidFill>
                <a:effectLst>
                  <a:outerShdw blurRad="38100" dist="38100" dir="2700000" algn="tl">
                    <a:srgbClr val="000000"/>
                  </a:outerShdw>
                </a:effectLst>
                <a:ea typeface="宋体" pitchFamily="2" charset="-122"/>
              </a:rPr>
              <a:t> </a:t>
            </a:r>
            <a:r>
              <a:rPr lang="zh-CN" altLang="en-US" sz="2400" dirty="0" smtClean="0">
                <a:solidFill>
                  <a:srgbClr val="54DFA2"/>
                </a:solidFill>
                <a:latin typeface="Adobe 仿宋 Std R" pitchFamily="18" charset="-122"/>
                <a:ea typeface="Adobe 仿宋 Std R" pitchFamily="18" charset="-122"/>
                <a:sym typeface="Symbol" pitchFamily="18" charset="2"/>
              </a:rPr>
              <a:t>开始的期望回报最大化</a:t>
            </a:r>
            <a:r>
              <a:rPr lang="en-US" altLang="zh-CN" sz="2400" dirty="0" smtClean="0">
                <a:solidFill>
                  <a:srgbClr val="54DFA2"/>
                </a:solidFill>
                <a:latin typeface="Adobe 仿宋 Std R" pitchFamily="18" charset="-122"/>
                <a:ea typeface="Adobe 仿宋 Std R" pitchFamily="18" charset="-122"/>
                <a:sym typeface="Symbol" pitchFamily="18" charset="2"/>
              </a:rPr>
              <a:t>: </a:t>
            </a:r>
          </a:p>
          <a:p>
            <a:pPr eaLnBrk="1" hangingPunct="1">
              <a:lnSpc>
                <a:spcPct val="130000"/>
              </a:lnSpc>
              <a:buClr>
                <a:srgbClr val="FF0000"/>
              </a:buClr>
              <a:buFont typeface="Wingdings" pitchFamily="2" charset="2"/>
              <a:buNone/>
              <a:defRPr/>
            </a:pPr>
            <a:r>
              <a:rPr lang="en-US" altLang="zh-CN" sz="2400" dirty="0" smtClean="0">
                <a:solidFill>
                  <a:srgbClr val="FFFF00"/>
                </a:solidFill>
                <a:ea typeface="宋体" pitchFamily="2" charset="-122"/>
              </a:rPr>
              <a:t>                  </a:t>
            </a:r>
            <a:r>
              <a:rPr lang="en-US" altLang="zh-CN" sz="2400" dirty="0" smtClean="0">
                <a:solidFill>
                  <a:srgbClr val="FFFF00"/>
                </a:solidFill>
                <a:effectLst>
                  <a:outerShdw blurRad="38100" dist="38100" dir="2700000" algn="tl">
                    <a:srgbClr val="000000"/>
                  </a:outerShdw>
                </a:effectLst>
                <a:ea typeface="宋体" pitchFamily="2" charset="-122"/>
              </a:rPr>
              <a:t>E [</a:t>
            </a:r>
            <a:r>
              <a:rPr lang="en-US" altLang="zh-CN" sz="2400" dirty="0" err="1" smtClean="0">
                <a:solidFill>
                  <a:srgbClr val="FFFF00"/>
                </a:solidFill>
                <a:effectLst>
                  <a:outerShdw blurRad="38100" dist="38100" dir="2700000" algn="tl">
                    <a:srgbClr val="000000"/>
                  </a:outerShdw>
                </a:effectLst>
                <a:ea typeface="宋体" pitchFamily="2" charset="-122"/>
              </a:rPr>
              <a:t>r</a:t>
            </a:r>
            <a:r>
              <a:rPr lang="en-US" altLang="zh-CN" sz="2400" baseline="-25000" dirty="0" err="1" smtClean="0">
                <a:solidFill>
                  <a:srgbClr val="FFFF00"/>
                </a:solidFill>
                <a:effectLst>
                  <a:outerShdw blurRad="38100" dist="38100" dir="2700000" algn="tl">
                    <a:srgbClr val="000000"/>
                  </a:outerShdw>
                </a:effectLst>
                <a:ea typeface="宋体" pitchFamily="2" charset="-122"/>
              </a:rPr>
              <a:t>t</a:t>
            </a:r>
            <a:r>
              <a:rPr lang="en-US" altLang="zh-CN" sz="2400" dirty="0" smtClean="0">
                <a:solidFill>
                  <a:srgbClr val="FFFF00"/>
                </a:solidFill>
                <a:effectLst>
                  <a:outerShdw blurRad="38100" dist="38100" dir="2700000" algn="tl">
                    <a:srgbClr val="000000"/>
                  </a:outerShdw>
                </a:effectLst>
                <a:ea typeface="宋体" pitchFamily="2" charset="-122"/>
              </a:rPr>
              <a:t>+</a:t>
            </a:r>
            <a:r>
              <a:rPr lang="en-US" altLang="zh-CN" sz="2400" dirty="0" smtClean="0">
                <a:solidFill>
                  <a:srgbClr val="FFFF00"/>
                </a:solidFill>
                <a:effectLst>
                  <a:outerShdw blurRad="38100" dist="38100" dir="2700000" algn="tl">
                    <a:srgbClr val="000000"/>
                  </a:outerShdw>
                </a:effectLst>
                <a:latin typeface="Symbol" pitchFamily="18" charset="2"/>
                <a:ea typeface="宋体" pitchFamily="2" charset="-122"/>
                <a:sym typeface="Symbol" pitchFamily="18" charset="2"/>
              </a:rPr>
              <a:t></a:t>
            </a:r>
            <a:r>
              <a:rPr lang="en-US" altLang="zh-CN" sz="2400" dirty="0" smtClean="0">
                <a:solidFill>
                  <a:srgbClr val="FFFF00"/>
                </a:solidFill>
                <a:effectLst>
                  <a:outerShdw blurRad="38100" dist="38100" dir="2700000" algn="tl">
                    <a:srgbClr val="000000"/>
                  </a:outerShdw>
                </a:effectLst>
                <a:ea typeface="宋体" pitchFamily="2" charset="-122"/>
              </a:rPr>
              <a:t> r</a:t>
            </a:r>
            <a:r>
              <a:rPr lang="en-US" altLang="zh-CN" sz="2400" baseline="-25000" dirty="0" smtClean="0">
                <a:solidFill>
                  <a:srgbClr val="FFFF00"/>
                </a:solidFill>
                <a:effectLst>
                  <a:outerShdw blurRad="38100" dist="38100" dir="2700000" algn="tl">
                    <a:srgbClr val="000000"/>
                  </a:outerShdw>
                </a:effectLst>
                <a:ea typeface="宋体" pitchFamily="2" charset="-122"/>
              </a:rPr>
              <a:t>t+1</a:t>
            </a:r>
            <a:r>
              <a:rPr lang="en-US" altLang="zh-CN" sz="2400" dirty="0" smtClean="0">
                <a:solidFill>
                  <a:srgbClr val="FFFF00"/>
                </a:solidFill>
                <a:effectLst>
                  <a:outerShdw blurRad="38100" dist="38100" dir="2700000" algn="tl">
                    <a:srgbClr val="000000"/>
                  </a:outerShdw>
                </a:effectLst>
                <a:ea typeface="宋体" pitchFamily="2" charset="-122"/>
              </a:rPr>
              <a:t>+ </a:t>
            </a:r>
            <a:r>
              <a:rPr lang="en-US" altLang="zh-CN" sz="2400" dirty="0" smtClean="0">
                <a:solidFill>
                  <a:srgbClr val="FFFF00"/>
                </a:solidFill>
                <a:effectLst>
                  <a:outerShdw blurRad="38100" dist="38100" dir="2700000" algn="tl">
                    <a:srgbClr val="000000"/>
                  </a:outerShdw>
                </a:effectLst>
                <a:latin typeface="Symbol" pitchFamily="18" charset="2"/>
                <a:ea typeface="宋体" pitchFamily="2" charset="-122"/>
                <a:sym typeface="Symbol" pitchFamily="18" charset="2"/>
              </a:rPr>
              <a:t></a:t>
            </a:r>
            <a:r>
              <a:rPr lang="en-US" altLang="zh-CN" sz="2400" baseline="30000" dirty="0" smtClean="0">
                <a:solidFill>
                  <a:srgbClr val="FFFF00"/>
                </a:solidFill>
                <a:effectLst>
                  <a:outerShdw blurRad="38100" dist="38100" dir="2700000" algn="tl">
                    <a:srgbClr val="000000"/>
                  </a:outerShdw>
                </a:effectLst>
                <a:latin typeface="Symbol" pitchFamily="18" charset="2"/>
                <a:ea typeface="宋体" pitchFamily="2" charset="-122"/>
                <a:sym typeface="Symbol" pitchFamily="18" charset="2"/>
              </a:rPr>
              <a:t>2</a:t>
            </a:r>
            <a:r>
              <a:rPr lang="en-US" altLang="zh-CN" sz="2400" dirty="0" smtClean="0">
                <a:solidFill>
                  <a:srgbClr val="FFFF00"/>
                </a:solidFill>
                <a:effectLst>
                  <a:outerShdw blurRad="38100" dist="38100" dir="2700000" algn="tl">
                    <a:srgbClr val="000000"/>
                  </a:outerShdw>
                </a:effectLst>
                <a:ea typeface="宋体" pitchFamily="2" charset="-122"/>
              </a:rPr>
              <a:t> r</a:t>
            </a:r>
            <a:r>
              <a:rPr lang="en-US" altLang="zh-CN" sz="2400" baseline="-25000" dirty="0" smtClean="0">
                <a:solidFill>
                  <a:srgbClr val="FFFF00"/>
                </a:solidFill>
                <a:effectLst>
                  <a:outerShdw blurRad="38100" dist="38100" dir="2700000" algn="tl">
                    <a:srgbClr val="000000"/>
                  </a:outerShdw>
                </a:effectLst>
                <a:ea typeface="宋体" pitchFamily="2" charset="-122"/>
              </a:rPr>
              <a:t>t+2</a:t>
            </a:r>
            <a:r>
              <a:rPr lang="en-US" altLang="zh-CN" sz="2400" dirty="0" smtClean="0">
                <a:solidFill>
                  <a:srgbClr val="FFFF00"/>
                </a:solidFill>
                <a:effectLst>
                  <a:outerShdw blurRad="38100" dist="38100" dir="2700000" algn="tl">
                    <a:srgbClr val="000000"/>
                  </a:outerShdw>
                </a:effectLst>
                <a:ea typeface="宋体" pitchFamily="2" charset="-122"/>
              </a:rPr>
              <a:t>+…]</a:t>
            </a:r>
            <a:r>
              <a:rPr lang="en-US" altLang="zh-CN" sz="2400" dirty="0" smtClean="0">
                <a:solidFill>
                  <a:srgbClr val="FFFF00"/>
                </a:solidFill>
                <a:ea typeface="宋体" pitchFamily="2" charset="-122"/>
              </a:rPr>
              <a:t> </a:t>
            </a:r>
          </a:p>
          <a:p>
            <a:pPr marL="0" indent="20638" eaLnBrk="1" hangingPunct="1">
              <a:lnSpc>
                <a:spcPct val="130000"/>
              </a:lnSpc>
              <a:buClr>
                <a:srgbClr val="FF0000"/>
              </a:buClr>
              <a:buNone/>
              <a:defRPr/>
            </a:pPr>
            <a:r>
              <a:rPr lang="zh-CN" altLang="en-US" sz="2400" dirty="0" smtClean="0">
                <a:solidFill>
                  <a:srgbClr val="54DFA2"/>
                </a:solidFill>
                <a:latin typeface="Adobe 仿宋 Std R" pitchFamily="18" charset="-122"/>
                <a:ea typeface="Adobe 仿宋 Std R" pitchFamily="18" charset="-122"/>
                <a:sym typeface="Symbol" pitchFamily="18" charset="2"/>
              </a:rPr>
              <a:t>其中</a:t>
            </a:r>
            <a:r>
              <a:rPr lang="en-US" altLang="zh-CN" sz="2400" dirty="0" smtClean="0">
                <a:solidFill>
                  <a:srgbClr val="54DFA2"/>
                </a:solidFill>
                <a:latin typeface="Adobe 仿宋 Std R" pitchFamily="18" charset="-122"/>
                <a:ea typeface="Adobe 仿宋 Std R" pitchFamily="18" charset="-122"/>
                <a:sym typeface="Symbol" pitchFamily="18" charset="2"/>
              </a:rPr>
              <a:t> 0&lt;&lt;1 </a:t>
            </a:r>
            <a:r>
              <a:rPr lang="zh-CN" altLang="en-US" sz="2400" dirty="0" smtClean="0">
                <a:solidFill>
                  <a:srgbClr val="54DFA2"/>
                </a:solidFill>
                <a:latin typeface="Adobe 仿宋 Std R" pitchFamily="18" charset="-122"/>
                <a:ea typeface="Adobe 仿宋 Std R" pitchFamily="18" charset="-122"/>
                <a:sym typeface="Symbol" pitchFamily="18" charset="2"/>
              </a:rPr>
              <a:t>为未来奖励值的折扣因子或称衰减率，且称此时的策略 </a:t>
            </a:r>
            <a:r>
              <a:rPr lang="en-US" altLang="zh-CN" sz="2400" dirty="0" err="1" smtClean="0">
                <a:solidFill>
                  <a:srgbClr val="54DFA2"/>
                </a:solidFill>
                <a:latin typeface="Symbol" pitchFamily="18" charset="2"/>
                <a:ea typeface="宋体" pitchFamily="2" charset="-122"/>
              </a:rPr>
              <a:t>p</a:t>
            </a:r>
            <a:r>
              <a:rPr lang="en-US" altLang="zh-CN" sz="2400" baseline="-25000" dirty="0" err="1" smtClean="0">
                <a:solidFill>
                  <a:srgbClr val="54DFA2"/>
                </a:solidFill>
                <a:ea typeface="宋体" pitchFamily="2" charset="-122"/>
              </a:rPr>
              <a:t>t</a:t>
            </a:r>
            <a:r>
              <a:rPr lang="en-US" altLang="zh-CN" sz="2400" dirty="0" smtClean="0">
                <a:solidFill>
                  <a:srgbClr val="54DFA2"/>
                </a:solidFill>
                <a:ea typeface="宋体" pitchFamily="2" charset="-122"/>
              </a:rPr>
              <a:t>(s, a) </a:t>
            </a:r>
            <a:r>
              <a:rPr lang="zh-CN" altLang="en-US" sz="2400" dirty="0" smtClean="0">
                <a:solidFill>
                  <a:srgbClr val="54DFA2"/>
                </a:solidFill>
                <a:latin typeface="Adobe 仿宋 Std R" pitchFamily="18" charset="-122"/>
                <a:ea typeface="Adobe 仿宋 Std R" pitchFamily="18" charset="-122"/>
                <a:sym typeface="Symbol" pitchFamily="18" charset="2"/>
              </a:rPr>
              <a:t>为最优策略 </a:t>
            </a:r>
            <a:r>
              <a:rPr lang="en-US" altLang="zh-CN" sz="2400" dirty="0" smtClean="0">
                <a:solidFill>
                  <a:srgbClr val="54DFA2"/>
                </a:solidFill>
                <a:latin typeface="Symbol" pitchFamily="18" charset="2"/>
                <a:ea typeface="宋体" pitchFamily="2" charset="-122"/>
              </a:rPr>
              <a:t>p*</a:t>
            </a:r>
            <a:r>
              <a:rPr lang="en-US" altLang="zh-CN" sz="2400" baseline="-25000" dirty="0" smtClean="0">
                <a:solidFill>
                  <a:srgbClr val="54DFA2"/>
                </a:solidFill>
                <a:ea typeface="宋体" pitchFamily="2" charset="-122"/>
              </a:rPr>
              <a:t>t</a:t>
            </a:r>
            <a:r>
              <a:rPr lang="en-US" altLang="zh-CN" sz="2400" dirty="0" smtClean="0">
                <a:solidFill>
                  <a:srgbClr val="54DFA2"/>
                </a:solidFill>
                <a:ea typeface="宋体" pitchFamily="2" charset="-122"/>
              </a:rPr>
              <a:t>(s, a) </a:t>
            </a:r>
            <a:r>
              <a:rPr lang="zh-CN" altLang="en-US" sz="2400" dirty="0" smtClean="0">
                <a:solidFill>
                  <a:srgbClr val="54DFA2"/>
                </a:solidFill>
                <a:ea typeface="宋体" pitchFamily="2" charset="-122"/>
              </a:rPr>
              <a:t>。</a:t>
            </a:r>
            <a:endParaRPr lang="en-US" altLang="zh-CN" sz="2400" dirty="0" smtClean="0">
              <a:solidFill>
                <a:srgbClr val="54DFA2"/>
              </a:solidFill>
              <a:ea typeface="宋体" pitchFamily="2" charset="-122"/>
            </a:endParaRPr>
          </a:p>
          <a:p>
            <a:pPr eaLnBrk="1" hangingPunct="1">
              <a:lnSpc>
                <a:spcPct val="130000"/>
              </a:lnSpc>
              <a:buClr>
                <a:srgbClr val="FF0000"/>
              </a:buClr>
              <a:defRPr/>
            </a:pPr>
            <a:r>
              <a:rPr lang="zh-CN" altLang="en-US" sz="2400" dirty="0" smtClean="0">
                <a:solidFill>
                  <a:srgbClr val="54DFA2"/>
                </a:solidFill>
                <a:effectLst>
                  <a:outerShdw blurRad="38100" dist="38100" dir="2700000" algn="tl">
                    <a:srgbClr val="000000"/>
                  </a:outerShdw>
                </a:effectLst>
                <a:latin typeface="微软雅黑" pitchFamily="34" charset="-122"/>
                <a:ea typeface="微软雅黑" pitchFamily="34" charset="-122"/>
              </a:rPr>
              <a:t>本质上就是求</a:t>
            </a:r>
            <a:r>
              <a:rPr lang="zh-CN" altLang="en-US" sz="2400" b="1" dirty="0" smtClean="0">
                <a:solidFill>
                  <a:srgbClr val="00CC00"/>
                </a:solidFill>
                <a:effectLst>
                  <a:outerShdw blurRad="38100" dist="38100" dir="2700000" algn="tl">
                    <a:srgbClr val="000000"/>
                  </a:outerShdw>
                </a:effectLst>
                <a:latin typeface="微软雅黑" pitchFamily="34" charset="-122"/>
                <a:ea typeface="微软雅黑" pitchFamily="34" charset="-122"/>
              </a:rPr>
              <a:t>最优策略</a:t>
            </a:r>
            <a:r>
              <a:rPr lang="zh-CN" altLang="en-US" sz="2400" dirty="0" smtClean="0">
                <a:solidFill>
                  <a:srgbClr val="54DFA2"/>
                </a:solidFill>
                <a:effectLst>
                  <a:outerShdw blurRad="38100" dist="38100" dir="2700000" algn="tl">
                    <a:srgbClr val="000000"/>
                  </a:outerShdw>
                </a:effectLst>
                <a:latin typeface="微软雅黑" pitchFamily="34" charset="-122"/>
                <a:ea typeface="微软雅黑" pitchFamily="34" charset="-122"/>
              </a:rPr>
              <a:t> </a:t>
            </a:r>
            <a:r>
              <a:rPr lang="en-US" altLang="zh-CN" sz="2400" dirty="0" smtClean="0">
                <a:solidFill>
                  <a:srgbClr val="54DFA2"/>
                </a:solidFill>
                <a:effectLst>
                  <a:outerShdw blurRad="38100" dist="38100" dir="2700000" algn="tl">
                    <a:srgbClr val="000000"/>
                  </a:outerShdw>
                </a:effectLst>
                <a:latin typeface="Symbol" pitchFamily="18" charset="2"/>
                <a:ea typeface="宋体" pitchFamily="2" charset="-122"/>
              </a:rPr>
              <a:t>p*</a:t>
            </a:r>
            <a:r>
              <a:rPr lang="en-US" altLang="zh-CN" sz="2400" baseline="-25000" dirty="0" smtClean="0">
                <a:solidFill>
                  <a:srgbClr val="54DFA2"/>
                </a:solidFill>
                <a:effectLst>
                  <a:outerShdw blurRad="38100" dist="38100" dir="2700000" algn="tl">
                    <a:srgbClr val="000000"/>
                  </a:outerShdw>
                </a:effectLst>
                <a:latin typeface="Times New Roman" pitchFamily="18" charset="0"/>
                <a:ea typeface="宋体" pitchFamily="2" charset="-122"/>
              </a:rPr>
              <a:t>t</a:t>
            </a:r>
            <a:r>
              <a:rPr lang="en-US" altLang="zh-CN" sz="2400" dirty="0" smtClean="0">
                <a:solidFill>
                  <a:srgbClr val="54DFA2"/>
                </a:solidFill>
                <a:effectLst>
                  <a:outerShdw blurRad="38100" dist="38100" dir="2700000" algn="tl">
                    <a:srgbClr val="000000"/>
                  </a:outerShdw>
                </a:effectLst>
                <a:ea typeface="宋体" pitchFamily="2" charset="-122"/>
              </a:rPr>
              <a:t>(s, a)</a:t>
            </a:r>
            <a:r>
              <a:rPr lang="en-US" altLang="zh-CN" sz="2400" dirty="0" smtClean="0">
                <a:solidFill>
                  <a:srgbClr val="54DFA2"/>
                </a:solidFill>
                <a:ea typeface="宋体" pitchFamily="2" charset="-122"/>
              </a:rPr>
              <a:t> : S </a:t>
            </a:r>
            <a:r>
              <a:rPr lang="en-US" altLang="zh-CN" sz="2400" dirty="0" smtClean="0">
                <a:solidFill>
                  <a:srgbClr val="54DFA2"/>
                </a:solidFill>
                <a:ea typeface="宋体" pitchFamily="2" charset="-122"/>
                <a:sym typeface="Symbol" pitchFamily="18" charset="2"/>
              </a:rPr>
              <a:t> A</a:t>
            </a:r>
            <a:r>
              <a:rPr lang="zh-CN" altLang="en-US" sz="2400" dirty="0" smtClean="0">
                <a:solidFill>
                  <a:srgbClr val="54DFA2"/>
                </a:solidFill>
                <a:ea typeface="宋体" pitchFamily="2" charset="-122"/>
                <a:sym typeface="Symbol" pitchFamily="18" charset="2"/>
              </a:rPr>
              <a:t>；</a:t>
            </a:r>
            <a:endParaRPr lang="en-US" altLang="zh-CN" sz="2400" dirty="0" smtClean="0">
              <a:solidFill>
                <a:srgbClr val="54DFA2"/>
              </a:solidFill>
              <a:ea typeface="宋体" pitchFamily="2" charset="-122"/>
              <a:sym typeface="Symbol" pitchFamily="18" charset="2"/>
            </a:endParaRPr>
          </a:p>
          <a:p>
            <a:pPr eaLnBrk="1" hangingPunct="1">
              <a:buNone/>
              <a:defRPr/>
            </a:pPr>
            <a:endParaRPr lang="zh-CN" altLang="en-US" sz="2400" dirty="0" smtClean="0">
              <a:solidFill>
                <a:schemeClr val="bg1"/>
              </a:solidFill>
              <a:ea typeface="宋体" pitchFamily="2" charset="-122"/>
            </a:endParaRPr>
          </a:p>
        </p:txBody>
      </p:sp>
      <p:sp>
        <p:nvSpPr>
          <p:cNvPr id="4" name="Rectangle 2"/>
          <p:cNvSpPr txBox="1">
            <a:spLocks noChangeArrowheads="1"/>
          </p:cNvSpPr>
          <p:nvPr/>
        </p:nvSpPr>
        <p:spPr bwMode="auto">
          <a:xfrm>
            <a:off x="539552" y="404664"/>
            <a:ext cx="6048672"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学习最优策略（动作序列</a:t>
            </a:r>
            <a:r>
              <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路径）</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15006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827583" y="1484784"/>
            <a:ext cx="7488833" cy="4817448"/>
          </a:xfrm>
          <a:ln>
            <a:solidFill>
              <a:schemeClr val="accent1"/>
            </a:solidFill>
          </a:ln>
        </p:spPr>
        <p:txBody>
          <a:bodyPr/>
          <a:lstStyle/>
          <a:p>
            <a:pPr eaLnBrk="1" hangingPunct="1">
              <a:lnSpc>
                <a:spcPct val="130000"/>
              </a:lnSpc>
              <a:buClr>
                <a:srgbClr val="FF0000"/>
              </a:buClr>
            </a:pPr>
            <a:r>
              <a:rPr lang="zh-CN" altLang="en-US" sz="2400" b="1" dirty="0" smtClean="0">
                <a:solidFill>
                  <a:srgbClr val="00CC00"/>
                </a:solidFill>
                <a:latin typeface="微软雅黑" panose="020B0503020204020204" pitchFamily="34" charset="-122"/>
                <a:ea typeface="微软雅黑" panose="020B0503020204020204" pitchFamily="34" charset="-122"/>
                <a:sym typeface="Symbol" pitchFamily="18" charset="2"/>
              </a:rPr>
              <a:t>状态价值函数</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sym typeface="Symbol" pitchFamily="18" charset="2"/>
              </a:rPr>
              <a:t>代表了从状态 </a:t>
            </a:r>
            <a:r>
              <a:rPr lang="en-US" altLang="zh-CN" sz="2400" dirty="0" err="1" smtClean="0">
                <a:solidFill>
                  <a:schemeClr val="accent1"/>
                </a:solidFill>
                <a:latin typeface="微软雅黑" panose="020B0503020204020204" pitchFamily="34" charset="-122"/>
                <a:ea typeface="微软雅黑" panose="020B0503020204020204" pitchFamily="34" charset="-122"/>
                <a:sym typeface="Symbol" pitchFamily="18" charset="2"/>
              </a:rPr>
              <a:t>s</a:t>
            </a:r>
            <a:r>
              <a:rPr lang="en-US" altLang="zh-CN" sz="2400" baseline="-25000" dirty="0" err="1"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a:t>
            </a:r>
            <a:r>
              <a:rPr lang="en-US" altLang="zh-CN" sz="2400" baseline="-25000"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sym typeface="Symbol" pitchFamily="18" charset="2"/>
              </a:rPr>
              <a:t>开始并自此按照策略</a:t>
            </a:r>
            <a:r>
              <a:rPr lang="en-US" altLang="zh-CN" sz="2400" dirty="0" smtClean="0">
                <a:solidFill>
                  <a:schemeClr val="accent1"/>
                </a:solidFill>
                <a:latin typeface="Symbol" pitchFamily="18" charset="2"/>
                <a:ea typeface="宋体" pitchFamily="2" charset="-122"/>
              </a:rPr>
              <a:t>p</a:t>
            </a:r>
            <a:r>
              <a:rPr lang="en-US" altLang="zh-CN" sz="2400" baseline="-25000" dirty="0" smtClean="0">
                <a:solidFill>
                  <a:schemeClr val="accent1"/>
                </a:solidFill>
                <a:ea typeface="宋体" pitchFamily="2" charset="-122"/>
              </a:rPr>
              <a:t>t</a:t>
            </a:r>
            <a:r>
              <a:rPr lang="en-US" altLang="zh-CN" sz="2400" dirty="0" smtClean="0">
                <a:solidFill>
                  <a:schemeClr val="accent1"/>
                </a:solidFill>
                <a:ea typeface="宋体" pitchFamily="2" charset="-122"/>
              </a:rPr>
              <a:t>(</a:t>
            </a:r>
            <a:r>
              <a:rPr lang="en-US" altLang="zh-CN" sz="2400" dirty="0" err="1" smtClean="0">
                <a:solidFill>
                  <a:schemeClr val="accent1"/>
                </a:solidFill>
                <a:ea typeface="宋体" pitchFamily="2" charset="-122"/>
              </a:rPr>
              <a:t>s</a:t>
            </a:r>
            <a:r>
              <a:rPr lang="en-US" altLang="zh-CN" sz="2400" baseline="-25000" dirty="0" err="1" smtClean="0">
                <a:solidFill>
                  <a:schemeClr val="accent1"/>
                </a:solidFill>
                <a:effectLst>
                  <a:outerShdw blurRad="38100" dist="38100" dir="2700000" algn="tl">
                    <a:srgbClr val="000000"/>
                  </a:outerShdw>
                </a:effectLst>
                <a:ea typeface="宋体" pitchFamily="2" charset="-122"/>
              </a:rPr>
              <a:t>t</a:t>
            </a:r>
            <a:r>
              <a:rPr lang="en-US" altLang="zh-CN" sz="2400" dirty="0" smtClean="0">
                <a:solidFill>
                  <a:schemeClr val="accent1"/>
                </a:solidFill>
                <a:ea typeface="宋体" pitchFamily="2" charset="-122"/>
              </a:rPr>
              <a:t> , a</a:t>
            </a:r>
            <a:r>
              <a:rPr lang="en-US" altLang="zh-CN" sz="2400" baseline="-25000" dirty="0" smtClean="0">
                <a:solidFill>
                  <a:schemeClr val="accent1"/>
                </a:solidFill>
                <a:effectLst>
                  <a:outerShdw blurRad="38100" dist="38100" dir="2700000" algn="tl">
                    <a:srgbClr val="000000"/>
                  </a:outerShdw>
                </a:effectLst>
                <a:ea typeface="宋体" pitchFamily="2" charset="-122"/>
              </a:rPr>
              <a:t>t</a:t>
            </a:r>
            <a:r>
              <a:rPr lang="en-US" altLang="zh-CN" sz="2400" dirty="0" smtClean="0">
                <a:solidFill>
                  <a:schemeClr val="accent1"/>
                </a:solidFill>
                <a:ea typeface="宋体" pitchFamily="2" charset="-122"/>
              </a:rPr>
              <a:t>) </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sym typeface="Symbol" pitchFamily="18" charset="2"/>
              </a:rPr>
              <a:t>选择系列动作所获得的奖励：</a:t>
            </a:r>
            <a:endParaRPr lang="sv-SE" altLang="zh-CN" sz="2400" dirty="0" smtClean="0">
              <a:solidFill>
                <a:schemeClr val="accent5">
                  <a:lumMod val="75000"/>
                </a:schemeClr>
              </a:solidFill>
              <a:latin typeface="微软雅黑" panose="020B0503020204020204" pitchFamily="34" charset="-122"/>
              <a:ea typeface="微软雅黑" panose="020B0503020204020204" pitchFamily="34" charset="-122"/>
              <a:sym typeface="Symbol" pitchFamily="18" charset="2"/>
            </a:endParaRPr>
          </a:p>
          <a:p>
            <a:pPr eaLnBrk="1" hangingPunct="1">
              <a:lnSpc>
                <a:spcPct val="130000"/>
              </a:lnSpc>
              <a:buClr>
                <a:srgbClr val="FF0000"/>
              </a:buClr>
              <a:buFont typeface="Wingdings" pitchFamily="2" charset="2"/>
              <a:buNone/>
            </a:pPr>
            <a:r>
              <a:rPr lang="sv-SE" altLang="zh-CN" sz="2400" dirty="0" smtClean="0">
                <a:solidFill>
                  <a:schemeClr val="bg1"/>
                </a:solidFill>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 = E{</a:t>
            </a:r>
            <a:r>
              <a:rPr lang="sv-SE" altLang="zh-CN" sz="2400" dirty="0" smtClean="0">
                <a:solidFill>
                  <a:srgbClr val="FFFF00"/>
                </a:solidFill>
                <a:ea typeface="宋体" pitchFamily="2" charset="-122"/>
              </a:rPr>
              <a:t>r</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t+1</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baseline="30000" dirty="0" smtClean="0">
                <a:solidFill>
                  <a:srgbClr val="FFFF00"/>
                </a:solidFill>
                <a:latin typeface="Symbol" pitchFamily="18" charset="2"/>
                <a:ea typeface="宋体" pitchFamily="2" charset="-122"/>
                <a:sym typeface="Symbol" pitchFamily="18" charset="2"/>
              </a:rPr>
              <a:t>2</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t+2</a:t>
            </a:r>
            <a:r>
              <a:rPr lang="sv-SE" altLang="zh-CN" sz="2400" dirty="0" smtClean="0">
                <a:solidFill>
                  <a:srgbClr val="FFFF00"/>
                </a:solidFill>
                <a:ea typeface="宋体" pitchFamily="2" charset="-122"/>
              </a:rPr>
              <a:t>+…}= E{</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i=0</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t+i</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baseline="30000" dirty="0" smtClean="0">
                <a:solidFill>
                  <a:srgbClr val="FFFF00"/>
                </a:solidFill>
                <a:ea typeface="宋体" pitchFamily="2" charset="-122"/>
                <a:sym typeface="Symbol" pitchFamily="18" charset="2"/>
              </a:rPr>
              <a:t>i</a:t>
            </a:r>
            <a:r>
              <a:rPr lang="sv-SE" altLang="zh-CN" sz="2400" dirty="0" smtClean="0">
                <a:solidFill>
                  <a:srgbClr val="FFFF00"/>
                </a:solidFill>
                <a:ea typeface="宋体" pitchFamily="2" charset="-122"/>
                <a:sym typeface="Symbol" pitchFamily="18" charset="2"/>
              </a:rPr>
              <a:t> }</a:t>
            </a:r>
          </a:p>
          <a:p>
            <a:pPr eaLnBrk="1" hangingPunct="1">
              <a:lnSpc>
                <a:spcPct val="130000"/>
              </a:lnSpc>
              <a:buClr>
                <a:srgbClr val="FF0000"/>
              </a:buClr>
              <a:buFont typeface="Wingdings" pitchFamily="2" charset="2"/>
              <a:buNone/>
            </a:pPr>
            <a:r>
              <a:rPr lang="sv-SE" altLang="zh-CN" sz="2400" dirty="0" smtClean="0">
                <a:solidFill>
                  <a:srgbClr val="54DFA2"/>
                </a:solidFill>
                <a:ea typeface="宋体" pitchFamily="2" charset="-122"/>
                <a:sym typeface="Symbol" pitchFamily="18" charset="2"/>
              </a:rPr>
              <a:t>-----------------------------------------------------------------</a:t>
            </a:r>
          </a:p>
          <a:p>
            <a:pPr eaLnBrk="1" hangingPunct="1">
              <a:lnSpc>
                <a:spcPct val="130000"/>
              </a:lnSpc>
              <a:buClr>
                <a:srgbClr val="FF0000"/>
              </a:buClr>
            </a:pPr>
            <a:r>
              <a:rPr lang="zh-CN" altLang="en-US" sz="2400" b="1" dirty="0" smtClean="0">
                <a:solidFill>
                  <a:srgbClr val="00CC00"/>
                </a:solidFill>
                <a:latin typeface="微软雅黑" panose="020B0503020204020204" pitchFamily="34" charset="-122"/>
                <a:ea typeface="微软雅黑" panose="020B0503020204020204" pitchFamily="34" charset="-122"/>
                <a:sym typeface="Symbol" pitchFamily="18" charset="2"/>
              </a:rPr>
              <a:t>（状态</a:t>
            </a:r>
            <a:r>
              <a:rPr lang="en-US" altLang="zh-CN" sz="2400" b="1" dirty="0" smtClean="0">
                <a:solidFill>
                  <a:srgbClr val="00CC00"/>
                </a:solidFill>
                <a:latin typeface="微软雅黑" panose="020B0503020204020204" pitchFamily="34" charset="-122"/>
                <a:ea typeface="微软雅黑" panose="020B0503020204020204" pitchFamily="34" charset="-122"/>
                <a:sym typeface="Symbol" pitchFamily="18" charset="2"/>
              </a:rPr>
              <a:t>-</a:t>
            </a:r>
            <a:r>
              <a:rPr lang="zh-CN" altLang="en-US" sz="2400" b="1" dirty="0" smtClean="0">
                <a:solidFill>
                  <a:srgbClr val="00CC00"/>
                </a:solidFill>
                <a:latin typeface="微软雅黑" panose="020B0503020204020204" pitchFamily="34" charset="-122"/>
                <a:ea typeface="微软雅黑" panose="020B0503020204020204" pitchFamily="34" charset="-122"/>
                <a:sym typeface="Symbol" pitchFamily="18" charset="2"/>
              </a:rPr>
              <a:t>）动作价值函数</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sym typeface="Symbol" pitchFamily="18" charset="2"/>
              </a:rPr>
              <a:t>代表了从状态 </a:t>
            </a:r>
            <a:r>
              <a:rPr lang="en-US" altLang="zh-CN" sz="2400" dirty="0" err="1" smtClean="0">
                <a:solidFill>
                  <a:schemeClr val="accent1"/>
                </a:solidFill>
                <a:latin typeface="微软雅黑" panose="020B0503020204020204" pitchFamily="34" charset="-122"/>
                <a:ea typeface="微软雅黑" panose="020B0503020204020204" pitchFamily="34" charset="-122"/>
                <a:sym typeface="Symbol" pitchFamily="18" charset="2"/>
              </a:rPr>
              <a:t>s</a:t>
            </a:r>
            <a:r>
              <a:rPr lang="en-US" altLang="zh-CN" sz="2400" baseline="-25000" dirty="0" err="1"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a:t>
            </a:r>
            <a:r>
              <a:rPr lang="en-US" altLang="zh-CN" sz="2400" baseline="-25000"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sym typeface="Symbol" pitchFamily="18" charset="2"/>
              </a:rPr>
              <a:t>开始，选择动作 </a:t>
            </a:r>
            <a:r>
              <a:rPr lang="en-US"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rPr>
              <a:t>a</a:t>
            </a:r>
            <a:r>
              <a:rPr lang="en-US" altLang="zh-CN" sz="2400" baseline="-25000"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 </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sym typeface="Symbol" pitchFamily="18" charset="2"/>
              </a:rPr>
              <a:t>，并自此按照策略</a:t>
            </a:r>
            <a:r>
              <a:rPr lang="en-US" altLang="zh-CN" sz="2400" dirty="0" smtClean="0">
                <a:solidFill>
                  <a:schemeClr val="accent1"/>
                </a:solidFill>
                <a:latin typeface="Symbol" pitchFamily="18" charset="2"/>
                <a:ea typeface="宋体" pitchFamily="2" charset="-122"/>
              </a:rPr>
              <a:t>p</a:t>
            </a:r>
            <a:r>
              <a:rPr lang="en-US" altLang="zh-CN" sz="2400" baseline="-25000" dirty="0" smtClean="0">
                <a:solidFill>
                  <a:schemeClr val="accent1"/>
                </a:solidFill>
                <a:ea typeface="宋体" pitchFamily="2" charset="-122"/>
              </a:rPr>
              <a:t>t</a:t>
            </a:r>
            <a:r>
              <a:rPr lang="en-US" altLang="zh-CN" sz="2400" dirty="0" smtClean="0">
                <a:solidFill>
                  <a:schemeClr val="accent1"/>
                </a:solidFill>
                <a:ea typeface="宋体" pitchFamily="2" charset="-122"/>
              </a:rPr>
              <a:t>(</a:t>
            </a:r>
            <a:r>
              <a:rPr lang="en-US" altLang="zh-CN" sz="2400" dirty="0" err="1" smtClean="0">
                <a:solidFill>
                  <a:schemeClr val="accent1"/>
                </a:solidFill>
                <a:ea typeface="宋体" pitchFamily="2" charset="-122"/>
              </a:rPr>
              <a:t>s</a:t>
            </a:r>
            <a:r>
              <a:rPr lang="en-US" altLang="zh-CN" sz="2400" baseline="-25000" dirty="0" err="1" smtClean="0">
                <a:solidFill>
                  <a:schemeClr val="accent1"/>
                </a:solidFill>
                <a:effectLst>
                  <a:outerShdw blurRad="38100" dist="38100" dir="2700000" algn="tl">
                    <a:srgbClr val="000000"/>
                  </a:outerShdw>
                </a:effectLst>
                <a:ea typeface="宋体" pitchFamily="2" charset="-122"/>
              </a:rPr>
              <a:t>t</a:t>
            </a:r>
            <a:r>
              <a:rPr lang="en-US" altLang="zh-CN" sz="2400" baseline="-25000" dirty="0" smtClean="0">
                <a:solidFill>
                  <a:schemeClr val="accent1"/>
                </a:solidFill>
                <a:effectLst>
                  <a:outerShdw blurRad="38100" dist="38100" dir="2700000" algn="tl">
                    <a:srgbClr val="000000"/>
                  </a:outerShdw>
                </a:effectLst>
                <a:ea typeface="宋体" pitchFamily="2" charset="-122"/>
              </a:rPr>
              <a:t> </a:t>
            </a:r>
            <a:r>
              <a:rPr lang="en-US" altLang="zh-CN" sz="2400" dirty="0" smtClean="0">
                <a:solidFill>
                  <a:schemeClr val="accent1"/>
                </a:solidFill>
                <a:ea typeface="宋体" pitchFamily="2" charset="-122"/>
              </a:rPr>
              <a:t>, a</a:t>
            </a:r>
            <a:r>
              <a:rPr lang="en-US" altLang="zh-CN" sz="2400" baseline="-25000" dirty="0" smtClean="0">
                <a:solidFill>
                  <a:schemeClr val="accent1"/>
                </a:solidFill>
                <a:effectLst>
                  <a:outerShdw blurRad="38100" dist="38100" dir="2700000" algn="tl">
                    <a:srgbClr val="000000"/>
                  </a:outerShdw>
                </a:effectLst>
                <a:ea typeface="宋体" pitchFamily="2" charset="-122"/>
              </a:rPr>
              <a:t>t</a:t>
            </a:r>
            <a:r>
              <a:rPr lang="en-US" altLang="zh-CN" sz="2400" dirty="0" smtClean="0">
                <a:solidFill>
                  <a:schemeClr val="accent1"/>
                </a:solidFill>
                <a:ea typeface="宋体" pitchFamily="2" charset="-122"/>
              </a:rPr>
              <a:t>) </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sym typeface="Symbol" pitchFamily="18" charset="2"/>
              </a:rPr>
              <a:t>选择系列动作所获得的奖励</a:t>
            </a:r>
            <a:r>
              <a:rPr lang="zh-CN" altLang="en-US" sz="2400" dirty="0">
                <a:solidFill>
                  <a:schemeClr val="accent5">
                    <a:lumMod val="75000"/>
                  </a:schemeClr>
                </a:solidFill>
                <a:latin typeface="微软雅黑" panose="020B0503020204020204" pitchFamily="34" charset="-122"/>
                <a:ea typeface="微软雅黑" panose="020B0503020204020204" pitchFamily="34" charset="-122"/>
                <a:sym typeface="Symbol" pitchFamily="18" charset="2"/>
              </a:rPr>
              <a:t>：</a:t>
            </a:r>
            <a:endParaRPr lang="sv-SE" altLang="zh-CN" sz="2400" dirty="0" smtClean="0">
              <a:solidFill>
                <a:schemeClr val="bg1"/>
              </a:solidFill>
              <a:latin typeface="微软雅黑" panose="020B0503020204020204" pitchFamily="34" charset="-122"/>
              <a:ea typeface="微软雅黑" panose="020B0503020204020204" pitchFamily="34" charset="-122"/>
              <a:sym typeface="Symbol" pitchFamily="18" charset="2"/>
            </a:endParaRPr>
          </a:p>
          <a:p>
            <a:pPr eaLnBrk="1" hangingPunct="1">
              <a:lnSpc>
                <a:spcPct val="130000"/>
              </a:lnSpc>
              <a:buClr>
                <a:srgbClr val="FF0000"/>
              </a:buClr>
              <a:buFont typeface="Wingdings" pitchFamily="2" charset="2"/>
              <a:buNone/>
            </a:pPr>
            <a:r>
              <a:rPr lang="sv-SE" altLang="zh-CN" sz="2400" dirty="0" smtClean="0">
                <a:solidFill>
                  <a:srgbClr val="FFFF00"/>
                </a:solidFill>
                <a:ea typeface="宋体" pitchFamily="2" charset="-122"/>
                <a:sym typeface="Symbol" pitchFamily="18" charset="2"/>
              </a:rPr>
              <a:t>           Q</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 = E{</a:t>
            </a:r>
            <a:r>
              <a:rPr lang="sv-SE" altLang="zh-CN" sz="2400" dirty="0" smtClean="0">
                <a:solidFill>
                  <a:srgbClr val="FFFF00"/>
                </a:solidFill>
                <a:ea typeface="宋体" pitchFamily="2" charset="-122"/>
              </a:rPr>
              <a:t>r(s,a) + </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t+1</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baseline="30000" dirty="0" smtClean="0">
                <a:solidFill>
                  <a:srgbClr val="FFFF00"/>
                </a:solidFill>
                <a:latin typeface="Symbol" pitchFamily="18" charset="2"/>
                <a:ea typeface="宋体" pitchFamily="2" charset="-122"/>
                <a:sym typeface="Symbol" pitchFamily="18" charset="2"/>
              </a:rPr>
              <a:t>2</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t+2</a:t>
            </a:r>
            <a:r>
              <a:rPr lang="sv-SE" altLang="zh-CN" sz="2400" dirty="0" smtClean="0">
                <a:solidFill>
                  <a:srgbClr val="FFFF00"/>
                </a:solidFill>
                <a:ea typeface="宋体" pitchFamily="2" charset="-122"/>
              </a:rPr>
              <a:t>+…}</a:t>
            </a:r>
          </a:p>
          <a:p>
            <a:pPr eaLnBrk="1" hangingPunct="1">
              <a:lnSpc>
                <a:spcPct val="130000"/>
              </a:lnSpc>
              <a:buClr>
                <a:srgbClr val="FF0000"/>
              </a:buClr>
              <a:buFont typeface="Wingdings" pitchFamily="2" charset="2"/>
              <a:buNone/>
            </a:pPr>
            <a:r>
              <a:rPr lang="sv-SE" altLang="zh-CN" sz="2400" dirty="0" smtClean="0">
                <a:solidFill>
                  <a:srgbClr val="FFFF00"/>
                </a:solidFill>
                <a:ea typeface="宋体" pitchFamily="2" charset="-122"/>
              </a:rPr>
              <a:t>                      = r(s,a) +</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(s,a))</a:t>
            </a:r>
            <a:endParaRPr lang="en-US" altLang="zh-CN" sz="2400" dirty="0" smtClean="0">
              <a:solidFill>
                <a:srgbClr val="FFFF00"/>
              </a:solidFill>
              <a:ea typeface="宋体" pitchFamily="2" charset="-122"/>
              <a:sym typeface="Symbol" pitchFamily="18" charset="2"/>
            </a:endParaRPr>
          </a:p>
        </p:txBody>
      </p:sp>
      <p:sp>
        <p:nvSpPr>
          <p:cNvPr id="4" name="Rectangle 2"/>
          <p:cNvSpPr txBox="1">
            <a:spLocks noChangeArrowheads="1"/>
          </p:cNvSpPr>
          <p:nvPr/>
        </p:nvSpPr>
        <p:spPr bwMode="auto">
          <a:xfrm>
            <a:off x="539552" y="404664"/>
            <a:ext cx="3528392"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价值函数的定义</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299748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81867" y="1536848"/>
            <a:ext cx="8991600" cy="4916488"/>
          </a:xfrm>
          <a:ln>
            <a:solidFill>
              <a:schemeClr val="accent1"/>
            </a:solidFill>
          </a:ln>
        </p:spPr>
        <p:txBody>
          <a:bodyPr/>
          <a:lstStyle/>
          <a:p>
            <a:pPr eaLnBrk="1" hangingPunct="1">
              <a:lnSpc>
                <a:spcPct val="120000"/>
              </a:lnSpc>
              <a:buFont typeface="Wingdings" pitchFamily="2" charset="2"/>
              <a:buNone/>
              <a:defRPr/>
            </a:pPr>
            <a:r>
              <a:rPr lang="sv-SE" altLang="zh-CN" dirty="0" smtClean="0">
                <a:solidFill>
                  <a:schemeClr val="bg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考虑确定性环境，即</a:t>
            </a:r>
            <a:r>
              <a:rPr lang="sv-SE" altLang="zh-CN" b="1" dirty="0" smtClean="0">
                <a:solidFill>
                  <a:schemeClr val="accent1"/>
                </a:solidFill>
                <a:latin typeface="微软雅黑" panose="020B0503020204020204" pitchFamily="34" charset="-122"/>
                <a:ea typeface="微软雅黑" panose="020B0503020204020204" pitchFamily="34" charset="-122"/>
              </a:rPr>
              <a:t> </a:t>
            </a:r>
            <a:r>
              <a:rPr lang="sv-SE" altLang="zh-CN" sz="2600" b="1" dirty="0" smtClean="0">
                <a:solidFill>
                  <a:schemeClr val="accent1"/>
                </a:solidFill>
                <a:latin typeface="Symbol" pitchFamily="18" charset="2"/>
                <a:ea typeface="宋体" pitchFamily="2" charset="-122"/>
              </a:rPr>
              <a:t>d </a:t>
            </a:r>
            <a:r>
              <a:rPr lang="sv-SE" altLang="zh-CN" sz="2600" b="1" dirty="0" smtClean="0">
                <a:solidFill>
                  <a:schemeClr val="accent1"/>
                </a:solidFill>
                <a:ea typeface="宋体" pitchFamily="2" charset="-122"/>
              </a:rPr>
              <a:t>(s, a) </a:t>
            </a:r>
            <a:r>
              <a:rPr lang="zh-CN" altLang="en-US" b="1" dirty="0" smtClean="0">
                <a:solidFill>
                  <a:schemeClr val="accent1"/>
                </a:solidFill>
                <a:latin typeface="微软雅黑" panose="020B0503020204020204" pitchFamily="34" charset="-122"/>
                <a:ea typeface="微软雅黑" panose="020B0503020204020204" pitchFamily="34" charset="-122"/>
              </a:rPr>
              <a:t>和</a:t>
            </a:r>
            <a:r>
              <a:rPr lang="sv-SE" altLang="zh-CN" b="1" dirty="0" smtClean="0">
                <a:solidFill>
                  <a:schemeClr val="accent1"/>
                </a:solidFill>
                <a:ea typeface="宋体" pitchFamily="2" charset="-122"/>
              </a:rPr>
              <a:t> </a:t>
            </a:r>
            <a:r>
              <a:rPr lang="sv-SE" altLang="zh-CN" sz="2600" b="1" dirty="0" smtClean="0">
                <a:solidFill>
                  <a:schemeClr val="accent1"/>
                </a:solidFill>
                <a:ea typeface="宋体" pitchFamily="2" charset="-122"/>
              </a:rPr>
              <a:t>r (s, a) </a:t>
            </a:r>
            <a:r>
              <a:rPr lang="zh-CN" altLang="en-US" b="1" dirty="0" smtClean="0">
                <a:solidFill>
                  <a:schemeClr val="accent1"/>
                </a:solidFill>
                <a:latin typeface="微软雅黑" panose="020B0503020204020204" pitchFamily="34" charset="-122"/>
                <a:ea typeface="微软雅黑" panose="020B0503020204020204" pitchFamily="34" charset="-122"/>
              </a:rPr>
              <a:t>都是 </a:t>
            </a:r>
            <a:r>
              <a:rPr lang="en-US" altLang="zh-CN" sz="2600" b="1" dirty="0" smtClean="0">
                <a:solidFill>
                  <a:schemeClr val="accent1"/>
                </a:solidFill>
                <a:ea typeface="宋体" pitchFamily="2" charset="-122"/>
              </a:rPr>
              <a:t>s</a:t>
            </a:r>
            <a:r>
              <a:rPr lang="en-US" altLang="zh-CN" sz="2600" b="1" i="1" dirty="0" smtClean="0">
                <a:solidFill>
                  <a:schemeClr val="accent1"/>
                </a:solidFill>
                <a:ea typeface="宋体" pitchFamily="2"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和 </a:t>
            </a:r>
            <a:r>
              <a:rPr lang="en-US" altLang="zh-CN" sz="2600" b="1" dirty="0" smtClean="0">
                <a:solidFill>
                  <a:schemeClr val="accent1"/>
                </a:solidFill>
                <a:ea typeface="宋体" pitchFamily="2" charset="-122"/>
              </a:rPr>
              <a:t>a</a:t>
            </a:r>
            <a:r>
              <a:rPr lang="en-US" altLang="zh-CN" b="1" i="1" dirty="0" smtClean="0">
                <a:solidFill>
                  <a:schemeClr val="accent1"/>
                </a:solidFill>
                <a:ea typeface="宋体" pitchFamily="2"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的确定性函数。</a:t>
            </a:r>
            <a:endParaRPr lang="sv-SE" altLang="zh-CN" b="1" dirty="0" smtClean="0">
              <a:solidFill>
                <a:schemeClr val="accent1"/>
              </a:solidFill>
              <a:latin typeface="微软雅黑" panose="020B0503020204020204" pitchFamily="34" charset="-122"/>
              <a:ea typeface="微软雅黑" panose="020B0503020204020204" pitchFamily="34" charset="-122"/>
            </a:endParaRPr>
          </a:p>
          <a:p>
            <a:pPr eaLnBrk="1" hangingPunct="1">
              <a:lnSpc>
                <a:spcPct val="120000"/>
              </a:lnSpc>
              <a:buFont typeface="Wingdings" pitchFamily="2" charset="2"/>
              <a:buNone/>
              <a:defRPr/>
            </a:pPr>
            <a:r>
              <a:rPr lang="sv-SE" altLang="zh-CN" b="1" dirty="0" smtClean="0">
                <a:solidFill>
                  <a:schemeClr val="accent1"/>
                </a:solidFill>
                <a:ea typeface="宋体" pitchFamily="2" charset="-122"/>
              </a:rPr>
              <a:t>   </a:t>
            </a:r>
            <a:r>
              <a:rPr lang="zh-CN" altLang="en-US" b="1" dirty="0">
                <a:solidFill>
                  <a:schemeClr val="accent1"/>
                </a:solidFill>
                <a:latin typeface="微软雅黑" panose="020B0503020204020204" pitchFamily="34" charset="-122"/>
                <a:ea typeface="微软雅黑" panose="020B0503020204020204" pitchFamily="34" charset="-122"/>
              </a:rPr>
              <a:t>对</a:t>
            </a:r>
            <a:r>
              <a:rPr lang="en-US" altLang="zh-CN" sz="2400" b="1" i="1" dirty="0" smtClean="0">
                <a:solidFill>
                  <a:schemeClr val="accent1"/>
                </a:solidFill>
                <a:ea typeface="宋体" pitchFamily="2" charset="-122"/>
              </a:rPr>
              <a:t>t</a:t>
            </a:r>
            <a:r>
              <a:rPr lang="en-US" altLang="zh-CN" b="1" i="1" dirty="0" smtClean="0">
                <a:solidFill>
                  <a:schemeClr val="accent1"/>
                </a:solidFill>
                <a:ea typeface="宋体" pitchFamily="2"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时刻</a:t>
            </a:r>
            <a:r>
              <a:rPr lang="zh-CN" altLang="en-US" b="1" dirty="0">
                <a:solidFill>
                  <a:schemeClr val="accent1"/>
                </a:solidFill>
                <a:latin typeface="微软雅黑" panose="020B0503020204020204" pitchFamily="34" charset="-122"/>
                <a:ea typeface="微软雅黑" panose="020B0503020204020204" pitchFamily="34" charset="-122"/>
              </a:rPr>
              <a:t>的每个策略</a:t>
            </a:r>
            <a:r>
              <a:rPr lang="sv-SE" altLang="zh-CN" sz="2600" b="1" dirty="0" smtClean="0">
                <a:solidFill>
                  <a:schemeClr val="accent1"/>
                </a:solidFill>
                <a:latin typeface="Symbol" pitchFamily="18" charset="2"/>
                <a:ea typeface="宋体" pitchFamily="2" charset="-122"/>
              </a:rPr>
              <a:t>p</a:t>
            </a:r>
            <a:r>
              <a:rPr lang="sv-SE" altLang="zh-CN" sz="2600" b="1" baseline="-25000" dirty="0" smtClean="0">
                <a:solidFill>
                  <a:schemeClr val="accent1"/>
                </a:solidFill>
                <a:ea typeface="宋体" pitchFamily="2" charset="-122"/>
                <a:sym typeface="Symbol" pitchFamily="18" charset="2"/>
              </a:rPr>
              <a:t> </a:t>
            </a:r>
            <a:r>
              <a:rPr lang="sv-SE" altLang="zh-CN" sz="2600" b="1" dirty="0" smtClean="0">
                <a:solidFill>
                  <a:schemeClr val="accent1"/>
                </a:solidFill>
                <a:ea typeface="宋体" pitchFamily="2" charset="-122"/>
              </a:rPr>
              <a:t>(s, a) : S </a:t>
            </a:r>
            <a:r>
              <a:rPr lang="sv-SE" altLang="zh-CN" sz="2600" b="1" dirty="0" smtClean="0">
                <a:solidFill>
                  <a:schemeClr val="accent1"/>
                </a:solidFill>
                <a:ea typeface="宋体" pitchFamily="2" charset="-122"/>
                <a:sym typeface="Symbol" pitchFamily="18" charset="2"/>
              </a:rPr>
              <a:t> A</a:t>
            </a:r>
            <a:r>
              <a:rPr lang="zh-CN" altLang="sv-SE" b="1" dirty="0" smtClean="0">
                <a:solidFill>
                  <a:schemeClr val="accent1"/>
                </a:solidFill>
                <a:latin typeface="微软雅黑" panose="020B0503020204020204" pitchFamily="34" charset="-122"/>
                <a:ea typeface="微软雅黑" panose="020B0503020204020204" pitchFamily="34" charset="-122"/>
                <a:sym typeface="Symbol" pitchFamily="18" charset="2"/>
              </a:rPr>
              <a:t>，</a:t>
            </a:r>
            <a:r>
              <a:rPr lang="zh-CN" altLang="en-US" b="1" dirty="0" smtClean="0">
                <a:solidFill>
                  <a:schemeClr val="accent1"/>
                </a:solidFill>
                <a:latin typeface="微软雅黑" panose="020B0503020204020204" pitchFamily="34" charset="-122"/>
                <a:ea typeface="微软雅黑" panose="020B0503020204020204" pitchFamily="34" charset="-122"/>
                <a:sym typeface="Symbol" pitchFamily="18" charset="2"/>
              </a:rPr>
              <a:t>价值函数定义为</a:t>
            </a:r>
            <a:r>
              <a:rPr lang="sv-SE" altLang="zh-CN" b="1" dirty="0" smtClean="0">
                <a:solidFill>
                  <a:schemeClr val="accent1"/>
                </a:solidFill>
                <a:latin typeface="微软雅黑" panose="020B0503020204020204" pitchFamily="34" charset="-122"/>
                <a:ea typeface="微软雅黑" panose="020B0503020204020204" pitchFamily="34" charset="-122"/>
                <a:sym typeface="Symbol" pitchFamily="18" charset="2"/>
              </a:rPr>
              <a:t>:</a:t>
            </a:r>
          </a:p>
          <a:p>
            <a:pPr eaLnBrk="1" hangingPunct="1">
              <a:lnSpc>
                <a:spcPct val="120000"/>
              </a:lnSpc>
              <a:buFont typeface="Wingdings" pitchFamily="2" charset="2"/>
              <a:buNone/>
              <a:defRPr/>
            </a:pPr>
            <a:r>
              <a:rPr lang="sv-SE" dirty="0" smtClean="0">
                <a:solidFill>
                  <a:schemeClr val="bg1"/>
                </a:solidFill>
                <a:sym typeface="Symbol" pitchFamily="18" charset="2"/>
              </a:rPr>
              <a:t>     </a:t>
            </a:r>
            <a:r>
              <a:rPr lang="sv-SE" altLang="zh-CN" b="1" dirty="0" smtClean="0">
                <a:solidFill>
                  <a:srgbClr val="FFFF00"/>
                </a:solidFill>
                <a:effectLst>
                  <a:outerShdw blurRad="38100" dist="38100" dir="2700000" algn="tl">
                    <a:srgbClr val="000000"/>
                  </a:outerShdw>
                </a:effectLst>
                <a:ea typeface="宋体" pitchFamily="2" charset="-122"/>
                <a:sym typeface="Symbol" pitchFamily="18" charset="2"/>
              </a:rPr>
              <a:t>V</a:t>
            </a:r>
            <a:r>
              <a:rPr lang="sv-SE" altLang="zh-CN" sz="3600" b="1" baseline="30000" dirty="0" smtClean="0">
                <a:solidFill>
                  <a:srgbClr val="FFFF00"/>
                </a:solidFill>
                <a:effectLst>
                  <a:outerShdw blurRad="38100" dist="38100" dir="2700000" algn="tl">
                    <a:srgbClr val="000000"/>
                  </a:outerShdw>
                </a:effectLst>
                <a:latin typeface="Symbol" pitchFamily="18" charset="2"/>
                <a:ea typeface="宋体" pitchFamily="2" charset="-122"/>
                <a:sym typeface="Symbol" pitchFamily="18" charset="2"/>
              </a:rPr>
              <a:t>p</a:t>
            </a:r>
            <a:r>
              <a:rPr lang="sv-SE" altLang="zh-CN" b="1" dirty="0" smtClean="0">
                <a:solidFill>
                  <a:srgbClr val="FFFF00"/>
                </a:solidFill>
                <a:effectLst>
                  <a:outerShdw blurRad="38100" dist="38100" dir="2700000" algn="tl">
                    <a:srgbClr val="000000"/>
                  </a:outerShdw>
                </a:effectLst>
                <a:ea typeface="宋体" pitchFamily="2" charset="-122"/>
                <a:sym typeface="Symbol" pitchFamily="18" charset="2"/>
              </a:rPr>
              <a:t>(s)= E</a:t>
            </a:r>
            <a:r>
              <a:rPr lang="sv-SE" altLang="zh-CN" sz="3200" b="1" baseline="-25000" dirty="0" smtClean="0">
                <a:solidFill>
                  <a:srgbClr val="FFFF00"/>
                </a:solidFill>
                <a:effectLst>
                  <a:outerShdw blurRad="38100" dist="38100" dir="2700000" algn="tl">
                    <a:srgbClr val="000000"/>
                  </a:outerShdw>
                </a:effectLst>
                <a:latin typeface="Symbol" pitchFamily="18" charset="2"/>
                <a:ea typeface="宋体" pitchFamily="2" charset="-122"/>
              </a:rPr>
              <a:t>p</a:t>
            </a:r>
            <a:r>
              <a:rPr lang="sv-SE" altLang="zh-CN" b="1" dirty="0" smtClean="0">
                <a:solidFill>
                  <a:srgbClr val="FFFF00"/>
                </a:solidFill>
                <a:effectLst>
                  <a:outerShdw blurRad="38100" dist="38100" dir="2700000" algn="tl">
                    <a:srgbClr val="000000"/>
                  </a:outerShdw>
                </a:effectLst>
                <a:ea typeface="宋体" pitchFamily="2" charset="-122"/>
                <a:sym typeface="Symbol" pitchFamily="18" charset="2"/>
              </a:rPr>
              <a:t> {</a:t>
            </a:r>
            <a:r>
              <a:rPr lang="sv-SE" altLang="zh-CN" sz="2400" b="1" dirty="0" smtClean="0">
                <a:solidFill>
                  <a:srgbClr val="FFFF00"/>
                </a:solidFill>
                <a:effectLst>
                  <a:outerShdw blurRad="38100" dist="38100" dir="2700000" algn="tl">
                    <a:srgbClr val="000000"/>
                  </a:outerShdw>
                </a:effectLst>
                <a:ea typeface="宋体" pitchFamily="2" charset="-122"/>
              </a:rPr>
              <a:t>r</a:t>
            </a:r>
            <a:r>
              <a:rPr lang="sv-SE" altLang="zh-CN" sz="2400" b="1" baseline="-25000" dirty="0" smtClean="0">
                <a:solidFill>
                  <a:srgbClr val="FFFF00"/>
                </a:solidFill>
                <a:effectLst>
                  <a:outerShdw blurRad="38100" dist="38100" dir="2700000" algn="tl">
                    <a:srgbClr val="000000"/>
                  </a:outerShdw>
                </a:effectLst>
                <a:ea typeface="宋体" pitchFamily="2" charset="-122"/>
              </a:rPr>
              <a:t>t</a:t>
            </a:r>
            <a:r>
              <a:rPr lang="sv-SE" altLang="zh-CN" sz="2400" b="1" dirty="0" smtClean="0">
                <a:solidFill>
                  <a:srgbClr val="FFFF00"/>
                </a:solidFill>
                <a:effectLst>
                  <a:outerShdw blurRad="38100" dist="38100" dir="2700000" algn="tl">
                    <a:srgbClr val="000000"/>
                  </a:outerShdw>
                </a:effectLst>
                <a:ea typeface="宋体" pitchFamily="2" charset="-122"/>
              </a:rPr>
              <a:t>+</a:t>
            </a:r>
            <a:r>
              <a:rPr lang="sv-SE" altLang="zh-CN" sz="2400" b="1" dirty="0" smtClean="0">
                <a:solidFill>
                  <a:srgbClr val="FFFF00"/>
                </a:solidFill>
                <a:effectLst>
                  <a:outerShdw blurRad="38100" dist="38100" dir="2700000" algn="tl">
                    <a:srgbClr val="000000"/>
                  </a:outerShdw>
                </a:effectLst>
                <a:latin typeface="Symbol" pitchFamily="18" charset="2"/>
                <a:ea typeface="宋体" pitchFamily="2" charset="-122"/>
                <a:sym typeface="Symbol" pitchFamily="18" charset="2"/>
              </a:rPr>
              <a:t></a:t>
            </a:r>
            <a:r>
              <a:rPr lang="sv-SE" altLang="zh-CN" sz="2400" b="1" dirty="0" smtClean="0">
                <a:solidFill>
                  <a:srgbClr val="FFFF00"/>
                </a:solidFill>
                <a:effectLst>
                  <a:outerShdw blurRad="38100" dist="38100" dir="2700000" algn="tl">
                    <a:srgbClr val="000000"/>
                  </a:outerShdw>
                </a:effectLst>
                <a:ea typeface="宋体" pitchFamily="2" charset="-122"/>
              </a:rPr>
              <a:t> r</a:t>
            </a:r>
            <a:r>
              <a:rPr lang="sv-SE" altLang="zh-CN" sz="2400" b="1" baseline="-25000" dirty="0" smtClean="0">
                <a:solidFill>
                  <a:srgbClr val="FFFF00"/>
                </a:solidFill>
                <a:effectLst>
                  <a:outerShdw blurRad="38100" dist="38100" dir="2700000" algn="tl">
                    <a:srgbClr val="000000"/>
                  </a:outerShdw>
                </a:effectLst>
                <a:ea typeface="宋体" pitchFamily="2" charset="-122"/>
              </a:rPr>
              <a:t>t+1</a:t>
            </a:r>
            <a:r>
              <a:rPr lang="sv-SE" altLang="zh-CN" sz="2400" b="1" dirty="0" smtClean="0">
                <a:solidFill>
                  <a:srgbClr val="FFFF00"/>
                </a:solidFill>
                <a:effectLst>
                  <a:outerShdw blurRad="38100" dist="38100" dir="2700000" algn="tl">
                    <a:srgbClr val="000000"/>
                  </a:outerShdw>
                </a:effectLst>
                <a:ea typeface="宋体" pitchFamily="2" charset="-122"/>
              </a:rPr>
              <a:t>+ </a:t>
            </a:r>
            <a:r>
              <a:rPr lang="sv-SE" altLang="zh-CN" sz="2400" b="1" dirty="0" smtClean="0">
                <a:solidFill>
                  <a:srgbClr val="FFFF00"/>
                </a:solidFill>
                <a:effectLst>
                  <a:outerShdw blurRad="38100" dist="38100" dir="2700000" algn="tl">
                    <a:srgbClr val="000000"/>
                  </a:outerShdw>
                </a:effectLst>
                <a:latin typeface="Symbol" pitchFamily="18" charset="2"/>
                <a:ea typeface="宋体" pitchFamily="2" charset="-122"/>
                <a:sym typeface="Symbol" pitchFamily="18" charset="2"/>
              </a:rPr>
              <a:t></a:t>
            </a:r>
            <a:r>
              <a:rPr lang="sv-SE" altLang="zh-CN" sz="2400" b="1" baseline="30000" dirty="0" smtClean="0">
                <a:solidFill>
                  <a:srgbClr val="FFFF00"/>
                </a:solidFill>
                <a:effectLst>
                  <a:outerShdw blurRad="38100" dist="38100" dir="2700000" algn="tl">
                    <a:srgbClr val="000000"/>
                  </a:outerShdw>
                </a:effectLst>
                <a:latin typeface="Symbol" pitchFamily="18" charset="2"/>
                <a:ea typeface="宋体" pitchFamily="2" charset="-122"/>
                <a:sym typeface="Symbol" pitchFamily="18" charset="2"/>
              </a:rPr>
              <a:t>2</a:t>
            </a:r>
            <a:r>
              <a:rPr lang="sv-SE" altLang="zh-CN" sz="2400" b="1" dirty="0" smtClean="0">
                <a:solidFill>
                  <a:srgbClr val="FFFF00"/>
                </a:solidFill>
                <a:effectLst>
                  <a:outerShdw blurRad="38100" dist="38100" dir="2700000" algn="tl">
                    <a:srgbClr val="000000"/>
                  </a:outerShdw>
                </a:effectLst>
                <a:ea typeface="宋体" pitchFamily="2" charset="-122"/>
              </a:rPr>
              <a:t> r</a:t>
            </a:r>
            <a:r>
              <a:rPr lang="sv-SE" altLang="zh-CN" sz="2400" b="1" baseline="-25000" dirty="0" smtClean="0">
                <a:solidFill>
                  <a:srgbClr val="FFFF00"/>
                </a:solidFill>
                <a:effectLst>
                  <a:outerShdw blurRad="38100" dist="38100" dir="2700000" algn="tl">
                    <a:srgbClr val="000000"/>
                  </a:outerShdw>
                </a:effectLst>
                <a:ea typeface="宋体" pitchFamily="2" charset="-122"/>
              </a:rPr>
              <a:t>t+2</a:t>
            </a:r>
            <a:r>
              <a:rPr lang="sv-SE" altLang="zh-CN" sz="2400" b="1" dirty="0" smtClean="0">
                <a:solidFill>
                  <a:srgbClr val="FFFF00"/>
                </a:solidFill>
                <a:effectLst>
                  <a:outerShdw blurRad="38100" dist="38100" dir="2700000" algn="tl">
                    <a:srgbClr val="000000"/>
                  </a:outerShdw>
                </a:effectLst>
                <a:ea typeface="宋体" pitchFamily="2" charset="-122"/>
              </a:rPr>
              <a:t>+…</a:t>
            </a:r>
            <a:r>
              <a:rPr lang="sv-SE" altLang="zh-CN" b="1" dirty="0" smtClean="0">
                <a:solidFill>
                  <a:srgbClr val="FFFF00"/>
                </a:solidFill>
                <a:effectLst>
                  <a:outerShdw blurRad="38100" dist="38100" dir="2700000" algn="tl">
                    <a:srgbClr val="000000"/>
                  </a:outerShdw>
                </a:effectLst>
                <a:ea typeface="宋体" pitchFamily="2" charset="-122"/>
              </a:rPr>
              <a:t>}</a:t>
            </a:r>
            <a:r>
              <a:rPr lang="sv-SE" altLang="zh-CN" sz="2400" b="1" dirty="0" smtClean="0">
                <a:solidFill>
                  <a:srgbClr val="FFFF00"/>
                </a:solidFill>
                <a:effectLst>
                  <a:outerShdw blurRad="38100" dist="38100" dir="2700000" algn="tl">
                    <a:srgbClr val="000000"/>
                  </a:outerShdw>
                </a:effectLst>
                <a:ea typeface="宋体" pitchFamily="2" charset="-122"/>
              </a:rPr>
              <a:t>= </a:t>
            </a:r>
            <a:r>
              <a:rPr lang="sv-SE" altLang="zh-CN" b="1" dirty="0" smtClean="0">
                <a:solidFill>
                  <a:srgbClr val="FFFF00"/>
                </a:solidFill>
                <a:effectLst>
                  <a:outerShdw blurRad="38100" dist="38100" dir="2700000" algn="tl">
                    <a:srgbClr val="000000"/>
                  </a:outerShdw>
                </a:effectLst>
                <a:ea typeface="宋体" pitchFamily="2" charset="-122"/>
                <a:sym typeface="Symbol" pitchFamily="18" charset="2"/>
              </a:rPr>
              <a:t>E</a:t>
            </a:r>
            <a:r>
              <a:rPr lang="sv-SE" altLang="zh-CN" sz="3200" b="1" baseline="-25000" dirty="0" smtClean="0">
                <a:solidFill>
                  <a:srgbClr val="FFFF00"/>
                </a:solidFill>
                <a:effectLst>
                  <a:outerShdw blurRad="38100" dist="38100" dir="2700000" algn="tl">
                    <a:srgbClr val="000000"/>
                  </a:outerShdw>
                </a:effectLst>
                <a:latin typeface="Symbol" pitchFamily="18" charset="2"/>
                <a:ea typeface="宋体" pitchFamily="2" charset="-122"/>
              </a:rPr>
              <a:t>p</a:t>
            </a:r>
            <a:r>
              <a:rPr lang="sv-SE" altLang="zh-CN" b="1" dirty="0" smtClean="0">
                <a:solidFill>
                  <a:srgbClr val="FFFF00"/>
                </a:solidFill>
                <a:effectLst>
                  <a:outerShdw blurRad="38100" dist="38100" dir="2700000" algn="tl">
                    <a:srgbClr val="000000"/>
                  </a:outerShdw>
                </a:effectLst>
                <a:ea typeface="宋体" pitchFamily="2" charset="-122"/>
                <a:sym typeface="Symbol" pitchFamily="18" charset="2"/>
              </a:rPr>
              <a:t> {</a:t>
            </a:r>
            <a:r>
              <a:rPr lang="sv-SE" altLang="zh-CN" sz="2400" b="1" dirty="0" smtClean="0">
                <a:solidFill>
                  <a:srgbClr val="FFFF00"/>
                </a:solidFill>
                <a:effectLst>
                  <a:outerShdw blurRad="38100" dist="38100" dir="2700000" algn="tl">
                    <a:srgbClr val="000000"/>
                  </a:outerShdw>
                </a:effectLst>
                <a:ea typeface="宋体" pitchFamily="2" charset="-122"/>
              </a:rPr>
              <a:t> </a:t>
            </a:r>
            <a:r>
              <a:rPr lang="sv-SE" altLang="zh-CN" sz="3200" b="1" dirty="0" smtClean="0">
                <a:solidFill>
                  <a:srgbClr val="FFFF00"/>
                </a:solidFill>
                <a:effectLst>
                  <a:outerShdw blurRad="38100" dist="38100" dir="2700000" algn="tl">
                    <a:srgbClr val="000000"/>
                  </a:outerShdw>
                </a:effectLst>
                <a:latin typeface="Symbol" pitchFamily="18" charset="2"/>
                <a:ea typeface="宋体" pitchFamily="2" charset="-122"/>
              </a:rPr>
              <a:t>S</a:t>
            </a:r>
            <a:r>
              <a:rPr lang="sv-SE" altLang="zh-CN" sz="2400" b="1" baseline="-25000" dirty="0" smtClean="0">
                <a:solidFill>
                  <a:srgbClr val="FFFF00"/>
                </a:solidFill>
                <a:effectLst>
                  <a:outerShdw blurRad="38100" dist="38100" dir="2700000" algn="tl">
                    <a:srgbClr val="000000"/>
                  </a:outerShdw>
                </a:effectLst>
                <a:ea typeface="宋体" pitchFamily="2" charset="-122"/>
              </a:rPr>
              <a:t>i=0</a:t>
            </a:r>
            <a:r>
              <a:rPr lang="sv-SE" altLang="zh-CN" sz="2400" b="1" dirty="0" smtClean="0">
                <a:solidFill>
                  <a:srgbClr val="FFFF00"/>
                </a:solidFill>
                <a:effectLst>
                  <a:outerShdw blurRad="38100" dist="38100" dir="2700000" algn="tl">
                    <a:srgbClr val="000000"/>
                  </a:outerShdw>
                </a:effectLst>
                <a:ea typeface="宋体" pitchFamily="2" charset="-122"/>
              </a:rPr>
              <a:t> r</a:t>
            </a:r>
            <a:r>
              <a:rPr lang="sv-SE" altLang="zh-CN" sz="2400" b="1" baseline="-25000" dirty="0" smtClean="0">
                <a:solidFill>
                  <a:srgbClr val="FFFF00"/>
                </a:solidFill>
                <a:effectLst>
                  <a:outerShdw blurRad="38100" dist="38100" dir="2700000" algn="tl">
                    <a:srgbClr val="000000"/>
                  </a:outerShdw>
                </a:effectLst>
                <a:ea typeface="宋体" pitchFamily="2" charset="-122"/>
              </a:rPr>
              <a:t>t+i</a:t>
            </a:r>
            <a:r>
              <a:rPr lang="sv-SE" altLang="zh-CN" sz="2400" b="1" dirty="0" smtClean="0">
                <a:solidFill>
                  <a:srgbClr val="FFFF00"/>
                </a:solidFill>
                <a:effectLst>
                  <a:outerShdw blurRad="38100" dist="38100" dir="2700000" algn="tl">
                    <a:srgbClr val="000000"/>
                  </a:outerShdw>
                </a:effectLst>
                <a:ea typeface="宋体" pitchFamily="2" charset="-122"/>
              </a:rPr>
              <a:t> </a:t>
            </a:r>
            <a:r>
              <a:rPr lang="sv-SE" altLang="zh-CN" sz="2400" b="1" dirty="0" smtClean="0">
                <a:solidFill>
                  <a:srgbClr val="FFFF00"/>
                </a:solidFill>
                <a:effectLst>
                  <a:outerShdw blurRad="38100" dist="38100" dir="2700000" algn="tl">
                    <a:srgbClr val="000000"/>
                  </a:outerShdw>
                </a:effectLst>
                <a:latin typeface="Symbol" pitchFamily="18" charset="2"/>
                <a:ea typeface="宋体" pitchFamily="2" charset="-122"/>
                <a:sym typeface="Symbol" pitchFamily="18" charset="2"/>
              </a:rPr>
              <a:t></a:t>
            </a:r>
            <a:r>
              <a:rPr lang="sv-SE" altLang="zh-CN" sz="2400" b="1" baseline="30000" dirty="0" smtClean="0">
                <a:solidFill>
                  <a:srgbClr val="FFFF00"/>
                </a:solidFill>
                <a:effectLst>
                  <a:outerShdw blurRad="38100" dist="38100" dir="2700000" algn="tl">
                    <a:srgbClr val="000000"/>
                  </a:outerShdw>
                </a:effectLst>
                <a:ea typeface="宋体" pitchFamily="2" charset="-122"/>
                <a:sym typeface="Symbol" pitchFamily="18" charset="2"/>
              </a:rPr>
              <a:t>i</a:t>
            </a:r>
            <a:r>
              <a:rPr lang="sv-SE" altLang="zh-CN" sz="2400" b="1" dirty="0" smtClean="0">
                <a:solidFill>
                  <a:srgbClr val="FFFF00"/>
                </a:solidFill>
                <a:effectLst>
                  <a:outerShdw blurRad="38100" dist="38100" dir="2700000" algn="tl">
                    <a:srgbClr val="000000"/>
                  </a:outerShdw>
                </a:effectLst>
                <a:ea typeface="宋体" pitchFamily="2" charset="-122"/>
                <a:sym typeface="Symbol" pitchFamily="18" charset="2"/>
              </a:rPr>
              <a:t> </a:t>
            </a:r>
            <a:r>
              <a:rPr lang="sv-SE" altLang="zh-CN" b="1" dirty="0" smtClean="0">
                <a:solidFill>
                  <a:srgbClr val="FFFF00"/>
                </a:solidFill>
                <a:effectLst>
                  <a:outerShdw blurRad="38100" dist="38100" dir="2700000" algn="tl">
                    <a:srgbClr val="000000"/>
                  </a:outerShdw>
                </a:effectLst>
                <a:ea typeface="宋体" pitchFamily="2" charset="-122"/>
                <a:sym typeface="Symbol" pitchFamily="18" charset="2"/>
              </a:rPr>
              <a:t>}</a:t>
            </a:r>
          </a:p>
          <a:p>
            <a:pPr eaLnBrk="1" hangingPunct="1">
              <a:lnSpc>
                <a:spcPct val="130000"/>
              </a:lnSpc>
              <a:buNone/>
              <a:defRPr/>
            </a:pPr>
            <a:r>
              <a:rPr lang="sv-SE" altLang="zh-CN" b="1" dirty="0" smtClean="0">
                <a:solidFill>
                  <a:schemeClr val="accent1"/>
                </a:solidFill>
                <a:ea typeface="宋体" pitchFamily="2" charset="-122"/>
                <a:sym typeface="Symbol" pitchFamily="18" charset="2"/>
              </a:rPr>
              <a:t>   </a:t>
            </a:r>
            <a:r>
              <a:rPr lang="zh-CN" altLang="en-US" b="1" dirty="0">
                <a:solidFill>
                  <a:schemeClr val="accent1"/>
                </a:solidFill>
                <a:latin typeface="微软雅黑" panose="020B0503020204020204" pitchFamily="34" charset="-122"/>
                <a:ea typeface="微软雅黑" panose="020B0503020204020204" pitchFamily="34" charset="-122"/>
                <a:sym typeface="Symbol" pitchFamily="18" charset="2"/>
              </a:rPr>
              <a:t>其中</a:t>
            </a:r>
            <a:r>
              <a:rPr lang="sv-SE" altLang="zh-CN" b="1" dirty="0" smtClean="0">
                <a:solidFill>
                  <a:schemeClr val="accent1"/>
                </a:solidFill>
                <a:ea typeface="宋体" pitchFamily="2" charset="-122"/>
                <a:sym typeface="Symbol" pitchFamily="18" charset="2"/>
              </a:rPr>
              <a:t> </a:t>
            </a:r>
            <a:r>
              <a:rPr lang="sv-SE" altLang="zh-CN" sz="2600" b="1" dirty="0" smtClean="0">
                <a:solidFill>
                  <a:schemeClr val="accent1"/>
                </a:solidFill>
                <a:ea typeface="宋体" pitchFamily="2" charset="-122"/>
                <a:sym typeface="Symbol" pitchFamily="18" charset="2"/>
              </a:rPr>
              <a:t>r</a:t>
            </a:r>
            <a:r>
              <a:rPr lang="sv-SE" altLang="zh-CN" sz="2600" b="1" baseline="-25000" dirty="0" smtClean="0">
                <a:solidFill>
                  <a:schemeClr val="accent1"/>
                </a:solidFill>
                <a:ea typeface="宋体" pitchFamily="2" charset="-122"/>
                <a:sym typeface="Symbol" pitchFamily="18" charset="2"/>
              </a:rPr>
              <a:t>t</a:t>
            </a:r>
            <a:r>
              <a:rPr lang="sv-SE" altLang="zh-CN" sz="2600" b="1" dirty="0" smtClean="0">
                <a:solidFill>
                  <a:schemeClr val="accent1"/>
                </a:solidFill>
                <a:ea typeface="宋体" pitchFamily="2" charset="-122"/>
                <a:sym typeface="Symbol" pitchFamily="18" charset="2"/>
              </a:rPr>
              <a:t>, r</a:t>
            </a:r>
            <a:r>
              <a:rPr lang="sv-SE" altLang="zh-CN" sz="2600" b="1" baseline="-25000" dirty="0" smtClean="0">
                <a:solidFill>
                  <a:schemeClr val="accent1"/>
                </a:solidFill>
                <a:ea typeface="宋体" pitchFamily="2" charset="-122"/>
                <a:sym typeface="Symbol" pitchFamily="18" charset="2"/>
              </a:rPr>
              <a:t>t+1</a:t>
            </a:r>
            <a:r>
              <a:rPr lang="sv-SE" altLang="zh-CN" sz="2600" b="1" dirty="0" smtClean="0">
                <a:solidFill>
                  <a:schemeClr val="accent1"/>
                </a:solidFill>
                <a:ea typeface="宋体" pitchFamily="2" charset="-122"/>
                <a:sym typeface="Symbol" pitchFamily="18" charset="2"/>
              </a:rPr>
              <a:t>,… </a:t>
            </a:r>
            <a:r>
              <a:rPr lang="zh-CN" altLang="en-US" b="1" dirty="0">
                <a:solidFill>
                  <a:schemeClr val="accent1"/>
                </a:solidFill>
                <a:latin typeface="微软雅黑" panose="020B0503020204020204" pitchFamily="34" charset="-122"/>
                <a:ea typeface="微软雅黑" panose="020B0503020204020204" pitchFamily="34" charset="-122"/>
                <a:sym typeface="Symbol" pitchFamily="18" charset="2"/>
              </a:rPr>
              <a:t>均为从起始</a:t>
            </a:r>
            <a:r>
              <a:rPr lang="zh-CN" altLang="en-US" b="1" dirty="0" smtClean="0">
                <a:solidFill>
                  <a:schemeClr val="accent1"/>
                </a:solidFill>
                <a:latin typeface="微软雅黑" panose="020B0503020204020204" pitchFamily="34" charset="-122"/>
                <a:ea typeface="微软雅黑" panose="020B0503020204020204" pitchFamily="34" charset="-122"/>
                <a:sym typeface="Symbol" pitchFamily="18" charset="2"/>
              </a:rPr>
              <a:t>状态 </a:t>
            </a:r>
            <a:r>
              <a:rPr lang="en-US" altLang="zh-CN" sz="2600" b="1" dirty="0" smtClean="0">
                <a:solidFill>
                  <a:schemeClr val="accent1"/>
                </a:solidFill>
                <a:ea typeface="宋体" pitchFamily="2" charset="-122"/>
                <a:sym typeface="Symbol" pitchFamily="18" charset="2"/>
              </a:rPr>
              <a:t>s </a:t>
            </a:r>
            <a:r>
              <a:rPr lang="zh-CN" altLang="en-US" b="1" dirty="0" smtClean="0">
                <a:solidFill>
                  <a:schemeClr val="accent1"/>
                </a:solidFill>
                <a:latin typeface="微软雅黑" panose="020B0503020204020204" pitchFamily="34" charset="-122"/>
                <a:ea typeface="微软雅黑" panose="020B0503020204020204" pitchFamily="34" charset="-122"/>
                <a:sym typeface="Symbol" pitchFamily="18" charset="2"/>
              </a:rPr>
              <a:t>开始</a:t>
            </a:r>
            <a:r>
              <a:rPr lang="zh-CN" altLang="en-US" b="1" dirty="0">
                <a:solidFill>
                  <a:schemeClr val="accent1"/>
                </a:solidFill>
                <a:latin typeface="微软雅黑" panose="020B0503020204020204" pitchFamily="34" charset="-122"/>
                <a:ea typeface="微软雅黑" panose="020B0503020204020204" pitchFamily="34" charset="-122"/>
                <a:sym typeface="Symbol" pitchFamily="18" charset="2"/>
              </a:rPr>
              <a:t>，执行</a:t>
            </a:r>
            <a:r>
              <a:rPr lang="zh-CN" altLang="en-US" b="1" dirty="0" smtClean="0">
                <a:solidFill>
                  <a:schemeClr val="accent1"/>
                </a:solidFill>
                <a:latin typeface="微软雅黑" panose="020B0503020204020204" pitchFamily="34" charset="-122"/>
                <a:ea typeface="微软雅黑" panose="020B0503020204020204" pitchFamily="34" charset="-122"/>
                <a:sym typeface="Symbol" pitchFamily="18" charset="2"/>
              </a:rPr>
              <a:t>策略 </a:t>
            </a:r>
            <a:r>
              <a:rPr lang="sv-SE" altLang="zh-CN" b="1" dirty="0" smtClean="0">
                <a:solidFill>
                  <a:schemeClr val="accent1"/>
                </a:solidFill>
                <a:latin typeface="Symbol" pitchFamily="18" charset="2"/>
                <a:ea typeface="宋体" pitchFamily="2" charset="-122"/>
                <a:sym typeface="Symbol" pitchFamily="18" charset="2"/>
              </a:rPr>
              <a:t>p</a:t>
            </a:r>
            <a:r>
              <a:rPr lang="sv-SE" altLang="zh-CN" b="1" i="1" dirty="0" smtClean="0">
                <a:solidFill>
                  <a:schemeClr val="accent1"/>
                </a:solidFill>
                <a:latin typeface="Symbol" pitchFamily="18" charset="2"/>
                <a:ea typeface="宋体" pitchFamily="2" charset="-122"/>
                <a:sym typeface="Symbol" pitchFamily="18" charset="2"/>
              </a:rPr>
              <a:t> </a:t>
            </a:r>
            <a:r>
              <a:rPr lang="zh-CN" altLang="en-US" b="1" dirty="0">
                <a:solidFill>
                  <a:schemeClr val="accent1"/>
                </a:solidFill>
                <a:latin typeface="微软雅黑" panose="020B0503020204020204" pitchFamily="34" charset="-122"/>
                <a:ea typeface="微软雅黑" panose="020B0503020204020204" pitchFamily="34" charset="-122"/>
                <a:sym typeface="Symbol" pitchFamily="18" charset="2"/>
              </a:rPr>
              <a:t>所</a:t>
            </a:r>
            <a:r>
              <a:rPr lang="zh-CN" altLang="en-US" b="1" dirty="0" smtClean="0">
                <a:solidFill>
                  <a:schemeClr val="accent1"/>
                </a:solidFill>
                <a:latin typeface="微软雅黑" panose="020B0503020204020204" pitchFamily="34" charset="-122"/>
                <a:ea typeface="微软雅黑" panose="020B0503020204020204" pitchFamily="34" charset="-122"/>
                <a:sym typeface="Symbol" pitchFamily="18" charset="2"/>
              </a:rPr>
              <a:t>获得</a:t>
            </a:r>
            <a:r>
              <a:rPr lang="zh-CN" altLang="en-US" b="1" dirty="0">
                <a:solidFill>
                  <a:schemeClr val="accent1"/>
                </a:solidFill>
                <a:latin typeface="微软雅黑" panose="020B0503020204020204" pitchFamily="34" charset="-122"/>
                <a:ea typeface="微软雅黑" panose="020B0503020204020204" pitchFamily="34" charset="-122"/>
                <a:sym typeface="Symbol" pitchFamily="18" charset="2"/>
              </a:rPr>
              <a:t>的即时</a:t>
            </a:r>
            <a:r>
              <a:rPr lang="zh-CN" altLang="en-US" b="1" dirty="0" smtClean="0">
                <a:solidFill>
                  <a:schemeClr val="accent1"/>
                </a:solidFill>
                <a:latin typeface="微软雅黑" panose="020B0503020204020204" pitchFamily="34" charset="-122"/>
                <a:ea typeface="微软雅黑" panose="020B0503020204020204" pitchFamily="34" charset="-122"/>
                <a:sym typeface="Symbol" pitchFamily="18" charset="2"/>
              </a:rPr>
              <a:t>奖励。</a:t>
            </a:r>
            <a:endParaRPr lang="en-US" altLang="zh-CN" b="1" dirty="0" smtClean="0">
              <a:solidFill>
                <a:schemeClr val="accent1"/>
              </a:solidFill>
              <a:latin typeface="微软雅黑" panose="020B0503020204020204" pitchFamily="34" charset="-122"/>
              <a:ea typeface="微软雅黑" panose="020B0503020204020204" pitchFamily="34" charset="-122"/>
              <a:sym typeface="Symbol" pitchFamily="18" charset="2"/>
            </a:endParaRPr>
          </a:p>
          <a:p>
            <a:pPr eaLnBrk="1" hangingPunct="1">
              <a:lnSpc>
                <a:spcPct val="120000"/>
              </a:lnSpc>
              <a:buNone/>
              <a:defRPr/>
            </a:pPr>
            <a:r>
              <a:rPr lang="sv-SE" altLang="zh-CN" dirty="0" smtClean="0">
                <a:solidFill>
                  <a:schemeClr val="hlink"/>
                </a:solidFill>
                <a:ea typeface="宋体" pitchFamily="2" charset="-122"/>
                <a:sym typeface="Symbol" pitchFamily="18" charset="2"/>
              </a:rPr>
              <a:t>   </a:t>
            </a:r>
            <a:r>
              <a:rPr lang="zh-CN" altLang="en-US" b="1" dirty="0" smtClean="0">
                <a:solidFill>
                  <a:schemeClr val="accent1"/>
                </a:solidFill>
                <a:latin typeface="微软雅黑" panose="020B0503020204020204" pitchFamily="34" charset="-122"/>
                <a:ea typeface="微软雅黑" panose="020B0503020204020204" pitchFamily="34" charset="-122"/>
                <a:sym typeface="Symbol" pitchFamily="18" charset="2"/>
              </a:rPr>
              <a:t>任务</a:t>
            </a:r>
            <a:r>
              <a:rPr lang="sv-SE" altLang="zh-CN" b="1" dirty="0">
                <a:solidFill>
                  <a:schemeClr val="accent1"/>
                </a:solidFill>
                <a:latin typeface="微软雅黑" panose="020B0503020204020204" pitchFamily="34" charset="-122"/>
                <a:ea typeface="微软雅黑" panose="020B0503020204020204" pitchFamily="34" charset="-122"/>
                <a:sym typeface="Symbol" pitchFamily="18" charset="2"/>
              </a:rPr>
              <a:t>:</a:t>
            </a:r>
            <a:r>
              <a:rPr lang="sv-SE" altLang="zh-CN" dirty="0">
                <a:solidFill>
                  <a:schemeClr val="accent1"/>
                </a:solidFill>
                <a:latin typeface="微软雅黑" panose="020B0503020204020204" pitchFamily="34" charset="-122"/>
                <a:ea typeface="微软雅黑" panose="020B0503020204020204" pitchFamily="34" charset="-122"/>
                <a:sym typeface="Symbol" pitchFamily="18" charset="2"/>
              </a:rPr>
              <a:t> </a:t>
            </a:r>
            <a:r>
              <a:rPr lang="zh-CN" altLang="en-US" dirty="0">
                <a:solidFill>
                  <a:srgbClr val="FFFF00"/>
                </a:solidFill>
                <a:latin typeface="微软雅黑" panose="020B0503020204020204" pitchFamily="34" charset="-122"/>
                <a:ea typeface="微软雅黑" panose="020B0503020204020204" pitchFamily="34" charset="-122"/>
                <a:sym typeface="Symbol" pitchFamily="18" charset="2"/>
              </a:rPr>
              <a:t>学习最优策略</a:t>
            </a:r>
            <a:r>
              <a:rPr lang="sv-SE" altLang="zh-CN" dirty="0">
                <a:solidFill>
                  <a:srgbClr val="FFFF00"/>
                </a:solidFill>
                <a:latin typeface="微软雅黑" panose="020B0503020204020204" pitchFamily="34" charset="-122"/>
                <a:ea typeface="微软雅黑" panose="020B0503020204020204" pitchFamily="34" charset="-122"/>
                <a:sym typeface="Symbol" pitchFamily="18" charset="2"/>
              </a:rPr>
              <a:t> </a:t>
            </a:r>
            <a:r>
              <a:rPr lang="sv-SE" altLang="zh-CN" sz="3200" b="1" dirty="0" smtClean="0">
                <a:solidFill>
                  <a:srgbClr val="FFFF00"/>
                </a:solidFill>
                <a:latin typeface="Symbol" pitchFamily="18" charset="2"/>
                <a:ea typeface="宋体" pitchFamily="2" charset="-122"/>
                <a:sym typeface="Symbol" pitchFamily="18" charset="2"/>
              </a:rPr>
              <a:t>p</a:t>
            </a:r>
            <a:r>
              <a:rPr lang="sv-SE" altLang="zh-CN" sz="3200" b="1" dirty="0" smtClean="0">
                <a:solidFill>
                  <a:srgbClr val="FFFF00"/>
                </a:solidFill>
                <a:ea typeface="宋体" pitchFamily="2" charset="-122"/>
                <a:sym typeface="Symbol" pitchFamily="18" charset="2"/>
              </a:rPr>
              <a:t>*</a:t>
            </a:r>
            <a:r>
              <a:rPr lang="sv-SE" altLang="zh-CN" sz="2400" b="1" dirty="0" smtClean="0">
                <a:solidFill>
                  <a:srgbClr val="FFFF00"/>
                </a:solidFill>
                <a:ea typeface="宋体" pitchFamily="2" charset="-122"/>
                <a:sym typeface="Symbol" pitchFamily="18" charset="2"/>
              </a:rPr>
              <a:t> </a:t>
            </a:r>
            <a:r>
              <a:rPr lang="zh-CN" altLang="en-US" dirty="0">
                <a:solidFill>
                  <a:srgbClr val="FFFF00"/>
                </a:solidFill>
                <a:latin typeface="微软雅黑" panose="020B0503020204020204" pitchFamily="34" charset="-122"/>
                <a:ea typeface="微软雅黑" panose="020B0503020204020204" pitchFamily="34" charset="-122"/>
                <a:sym typeface="Symbol" pitchFamily="18" charset="2"/>
              </a:rPr>
              <a:t>，使得</a:t>
            </a:r>
            <a:r>
              <a:rPr lang="sv-SE" altLang="zh-CN" b="1" dirty="0" smtClean="0">
                <a:solidFill>
                  <a:srgbClr val="FFFF00"/>
                </a:solidFill>
                <a:ea typeface="宋体" pitchFamily="2" charset="-122"/>
                <a:sym typeface="Symbol" pitchFamily="18" charset="2"/>
              </a:rPr>
              <a:t>V</a:t>
            </a:r>
            <a:r>
              <a:rPr lang="sv-SE" altLang="zh-CN" b="1" baseline="30000" dirty="0" smtClean="0">
                <a:solidFill>
                  <a:srgbClr val="FFFF00"/>
                </a:solidFill>
                <a:latin typeface="Symbol" pitchFamily="18" charset="2"/>
                <a:ea typeface="宋体" pitchFamily="2" charset="-122"/>
                <a:sym typeface="Symbol" pitchFamily="18" charset="2"/>
              </a:rPr>
              <a:t>p</a:t>
            </a:r>
            <a:r>
              <a:rPr lang="sv-SE" altLang="zh-CN" b="1" dirty="0" smtClean="0">
                <a:solidFill>
                  <a:srgbClr val="FFFF00"/>
                </a:solidFill>
                <a:ea typeface="宋体" pitchFamily="2" charset="-122"/>
                <a:sym typeface="Symbol" pitchFamily="18" charset="2"/>
              </a:rPr>
              <a:t>(s)</a:t>
            </a:r>
            <a:r>
              <a:rPr lang="sv-SE" altLang="zh-CN" sz="3200" dirty="0" smtClean="0">
                <a:solidFill>
                  <a:schemeClr val="bg1"/>
                </a:solidFill>
                <a:ea typeface="宋体" pitchFamily="2" charset="-122"/>
                <a:sym typeface="Symbol" pitchFamily="18" charset="2"/>
              </a:rPr>
              <a:t> </a:t>
            </a:r>
            <a:r>
              <a:rPr lang="zh-CN" altLang="en-US" dirty="0">
                <a:solidFill>
                  <a:srgbClr val="FFFF00"/>
                </a:solidFill>
                <a:latin typeface="微软雅黑" panose="020B0503020204020204" pitchFamily="34" charset="-122"/>
                <a:ea typeface="微软雅黑" panose="020B0503020204020204" pitchFamily="34" charset="-122"/>
                <a:sym typeface="Symbol" pitchFamily="18" charset="2"/>
              </a:rPr>
              <a:t>最大，即</a:t>
            </a:r>
            <a:endParaRPr lang="sv-SE" altLang="zh-CN" dirty="0">
              <a:solidFill>
                <a:srgbClr val="FFFF00"/>
              </a:solidFill>
              <a:latin typeface="微软雅黑" panose="020B0503020204020204" pitchFamily="34" charset="-122"/>
              <a:ea typeface="微软雅黑" panose="020B0503020204020204" pitchFamily="34" charset="-122"/>
              <a:sym typeface="Symbol" pitchFamily="18" charset="2"/>
            </a:endParaRPr>
          </a:p>
          <a:p>
            <a:pPr algn="ctr" eaLnBrk="1" hangingPunct="1">
              <a:buFont typeface="Wingdings" pitchFamily="2" charset="2"/>
              <a:buNone/>
              <a:defRPr/>
            </a:pPr>
            <a:r>
              <a:rPr lang="sv-SE" altLang="zh-CN" sz="2400" dirty="0" smtClean="0">
                <a:solidFill>
                  <a:schemeClr val="bg1"/>
                </a:solidFill>
                <a:ea typeface="宋体" pitchFamily="2" charset="-122"/>
                <a:sym typeface="Symbol" pitchFamily="18" charset="2"/>
              </a:rPr>
              <a:t>  </a:t>
            </a:r>
            <a:r>
              <a:rPr lang="sv-SE" altLang="zh-CN" sz="3600" b="1" dirty="0" smtClean="0">
                <a:solidFill>
                  <a:schemeClr val="accent1"/>
                </a:solidFill>
                <a:latin typeface="Symbol" pitchFamily="18" charset="2"/>
                <a:ea typeface="宋体" pitchFamily="2" charset="-122"/>
                <a:sym typeface="Symbol" pitchFamily="18" charset="2"/>
              </a:rPr>
              <a:t>p</a:t>
            </a:r>
            <a:r>
              <a:rPr lang="sv-SE" altLang="zh-CN" b="1" dirty="0" smtClean="0">
                <a:solidFill>
                  <a:schemeClr val="accent1"/>
                </a:solidFill>
                <a:ea typeface="宋体" pitchFamily="2" charset="-122"/>
                <a:sym typeface="Symbol" pitchFamily="18" charset="2"/>
              </a:rPr>
              <a:t>* = argmax</a:t>
            </a:r>
            <a:r>
              <a:rPr lang="sv-SE" altLang="zh-CN" sz="3600" b="1" baseline="-25000" dirty="0" smtClean="0">
                <a:solidFill>
                  <a:schemeClr val="accent1"/>
                </a:solidFill>
                <a:latin typeface="Symbol" pitchFamily="18" charset="2"/>
                <a:ea typeface="宋体" pitchFamily="2" charset="-122"/>
                <a:sym typeface="Symbol" pitchFamily="18" charset="2"/>
              </a:rPr>
              <a:t>p</a:t>
            </a:r>
            <a:r>
              <a:rPr lang="sv-SE" altLang="zh-CN" b="1" dirty="0" smtClean="0">
                <a:solidFill>
                  <a:schemeClr val="accent1"/>
                </a:solidFill>
                <a:ea typeface="宋体" pitchFamily="2" charset="-122"/>
                <a:sym typeface="Symbol" pitchFamily="18" charset="2"/>
              </a:rPr>
              <a:t> V</a:t>
            </a:r>
            <a:r>
              <a:rPr lang="sv-SE" altLang="zh-CN" sz="3600" b="1" baseline="30000" dirty="0" smtClean="0">
                <a:solidFill>
                  <a:schemeClr val="accent1"/>
                </a:solidFill>
                <a:latin typeface="Symbol" pitchFamily="18" charset="2"/>
                <a:ea typeface="宋体" pitchFamily="2" charset="-122"/>
                <a:sym typeface="Symbol" pitchFamily="18" charset="2"/>
              </a:rPr>
              <a:t>p</a:t>
            </a:r>
            <a:r>
              <a:rPr lang="sv-SE" altLang="zh-CN" b="1" dirty="0" smtClean="0">
                <a:solidFill>
                  <a:schemeClr val="accent1"/>
                </a:solidFill>
                <a:ea typeface="宋体" pitchFamily="2" charset="-122"/>
                <a:sym typeface="Symbol" pitchFamily="18" charset="2"/>
              </a:rPr>
              <a:t>(s) , s</a:t>
            </a:r>
          </a:p>
        </p:txBody>
      </p:sp>
      <p:sp>
        <p:nvSpPr>
          <p:cNvPr id="6" name="Rectangle 2"/>
          <p:cNvSpPr txBox="1">
            <a:spLocks noChangeArrowheads="1"/>
          </p:cNvSpPr>
          <p:nvPr/>
        </p:nvSpPr>
        <p:spPr bwMode="auto">
          <a:xfrm>
            <a:off x="539552" y="404664"/>
            <a:ext cx="3528392"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价值函数的定义</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88928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92560" y="1394334"/>
            <a:ext cx="5760640" cy="585278"/>
          </a:xfrm>
        </p:spPr>
        <p:txBody>
          <a:bodyPr anchor="t"/>
          <a:lstStyle/>
          <a:p>
            <a:pPr eaLnBrk="1" hangingPunct="1">
              <a:defRPr/>
            </a:pPr>
            <a:r>
              <a:rPr lang="sv-SE" sz="2400" dirty="0" smtClean="0">
                <a:solidFill>
                  <a:srgbClr val="54DFA2"/>
                </a:solidFill>
                <a:latin typeface="微软雅黑" panose="020B0503020204020204" pitchFamily="34" charset="-122"/>
                <a:ea typeface="微软雅黑" panose="020B0503020204020204" pitchFamily="34" charset="-122"/>
              </a:rPr>
              <a:t>Bellman</a:t>
            </a:r>
            <a:r>
              <a:rPr lang="zh-CN" altLang="sv-SE" sz="2400" dirty="0" smtClean="0">
                <a:solidFill>
                  <a:srgbClr val="54DFA2"/>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方程</a:t>
            </a:r>
            <a:r>
              <a:rPr lang="sv-SE" sz="2400" dirty="0" smtClean="0">
                <a:solidFill>
                  <a:srgbClr val="54DFA2"/>
                </a:solidFill>
                <a:latin typeface="微软雅黑" panose="020B0503020204020204" pitchFamily="34" charset="-122"/>
                <a:ea typeface="微软雅黑" panose="020B0503020204020204" pitchFamily="34" charset="-122"/>
              </a:rPr>
              <a:t> (</a:t>
            </a:r>
            <a:r>
              <a:rPr lang="zh-CN" altLang="sv-SE" sz="2400" dirty="0" smtClean="0">
                <a:solidFill>
                  <a:srgbClr val="54DFA2"/>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确定性情况</a:t>
            </a:r>
            <a:r>
              <a:rPr lang="sv-SE" sz="2400" dirty="0" smtClean="0">
                <a:solidFill>
                  <a:srgbClr val="54DFA2"/>
                </a:solidFill>
                <a:latin typeface="微软雅黑" panose="020B0503020204020204" pitchFamily="34" charset="-122"/>
                <a:ea typeface="微软雅黑" panose="020B0503020204020204" pitchFamily="34" charset="-122"/>
              </a:rPr>
              <a:t>)</a:t>
            </a:r>
            <a:r>
              <a:rPr lang="zh-CN" altLang="sv-SE" sz="2400" dirty="0" smtClean="0">
                <a:solidFill>
                  <a:srgbClr val="54DFA2"/>
                </a:solidFill>
                <a:latin typeface="微软雅黑" panose="020B0503020204020204" pitchFamily="34" charset="-122"/>
                <a:ea typeface="微软雅黑" panose="020B0503020204020204" pitchFamily="34" charset="-122"/>
              </a:rPr>
              <a:t>：基于</a:t>
            </a:r>
            <a:r>
              <a:rPr lang="sv-SE" altLang="zh-CN" sz="2400" dirty="0">
                <a:solidFill>
                  <a:srgbClr val="54DFA2"/>
                </a:solidFill>
                <a:ea typeface="宋体" pitchFamily="2" charset="-122"/>
                <a:sym typeface="Symbol" pitchFamily="18" charset="2"/>
              </a:rPr>
              <a:t>V</a:t>
            </a:r>
            <a:r>
              <a:rPr lang="sv-SE" altLang="zh-CN" sz="2400" baseline="30000" dirty="0">
                <a:solidFill>
                  <a:srgbClr val="54DFA2"/>
                </a:solidFill>
                <a:latin typeface="Symbol" pitchFamily="18" charset="2"/>
                <a:ea typeface="宋体" pitchFamily="2" charset="-122"/>
                <a:sym typeface="Symbol" pitchFamily="18" charset="2"/>
              </a:rPr>
              <a:t>p</a:t>
            </a:r>
            <a:r>
              <a:rPr lang="sv-SE" altLang="zh-CN" sz="2400" dirty="0">
                <a:solidFill>
                  <a:srgbClr val="54DFA2"/>
                </a:solidFill>
                <a:ea typeface="宋体" pitchFamily="2" charset="-122"/>
                <a:sym typeface="Symbol" pitchFamily="18" charset="2"/>
              </a:rPr>
              <a:t>(s)</a:t>
            </a:r>
            <a:r>
              <a:rPr lang="sv-SE" sz="2400" b="1" dirty="0" smtClean="0">
                <a:solidFill>
                  <a:srgbClr val="54DFA2"/>
                </a:solidFill>
                <a:sym typeface="Symbol" pitchFamily="18" charset="2"/>
              </a:rPr>
              <a:t> </a:t>
            </a:r>
            <a:endParaRPr lang="en-US" altLang="zh-CN" sz="2400" b="1" dirty="0" smtClean="0">
              <a:solidFill>
                <a:srgbClr val="54DFA2"/>
              </a:solidFill>
              <a:ea typeface="宋体" pitchFamily="2" charset="-122"/>
              <a:sym typeface="Symbol" pitchFamily="18" charset="2"/>
            </a:endParaRPr>
          </a:p>
        </p:txBody>
      </p:sp>
      <p:sp>
        <p:nvSpPr>
          <p:cNvPr id="29699" name="Rectangle 3"/>
          <p:cNvSpPr>
            <a:spLocks noGrp="1" noChangeArrowheads="1"/>
          </p:cNvSpPr>
          <p:nvPr>
            <p:ph type="body" idx="1"/>
          </p:nvPr>
        </p:nvSpPr>
        <p:spPr>
          <a:xfrm>
            <a:off x="914400" y="2089150"/>
            <a:ext cx="7772400" cy="1020193"/>
          </a:xfrm>
        </p:spPr>
        <p:txBody>
          <a:bodyPr/>
          <a:lstStyle/>
          <a:p>
            <a:pPr marL="0" indent="0" eaLnBrk="1" hangingPunct="1">
              <a:buNone/>
            </a:pPr>
            <a:r>
              <a:rPr lang="sv-SE" altLang="zh-CN" sz="2400" dirty="0" smtClean="0">
                <a:solidFill>
                  <a:srgbClr val="FFFF00"/>
                </a:solidFill>
                <a:ea typeface="宋体" pitchFamily="2" charset="-122"/>
                <a:sym typeface="Symbol" pitchFamily="18" charset="2"/>
              </a:rPr>
              <a:t>         V</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 = E</a:t>
            </a:r>
            <a:r>
              <a:rPr lang="sv-SE" altLang="zh-CN" sz="2400" baseline="-25000" dirty="0" smtClean="0">
                <a:solidFill>
                  <a:srgbClr val="FFFF00"/>
                </a:solidFill>
                <a:latin typeface="Symbol" pitchFamily="18" charset="2"/>
                <a:ea typeface="宋体" pitchFamily="2" charset="-122"/>
              </a:rPr>
              <a:t>p</a:t>
            </a:r>
            <a:r>
              <a:rPr lang="sv-SE" altLang="zh-CN" sz="2400" dirty="0" smtClean="0">
                <a:solidFill>
                  <a:srgbClr val="FFFF00"/>
                </a:solidFill>
                <a:ea typeface="宋体" pitchFamily="2" charset="-122"/>
                <a:sym typeface="Symbol" pitchFamily="18" charset="2"/>
              </a:rPr>
              <a:t> {</a:t>
            </a:r>
            <a:r>
              <a:rPr lang="sv-SE" altLang="zh-CN" sz="2400" dirty="0" smtClean="0">
                <a:solidFill>
                  <a:srgbClr val="FFFF00"/>
                </a:solidFill>
                <a:ea typeface="宋体" pitchFamily="2" charset="-122"/>
              </a:rPr>
              <a:t>r</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t+1</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baseline="30000" dirty="0" smtClean="0">
                <a:solidFill>
                  <a:srgbClr val="FFFF00"/>
                </a:solidFill>
                <a:latin typeface="Symbol" pitchFamily="18" charset="2"/>
                <a:ea typeface="宋体" pitchFamily="2" charset="-122"/>
                <a:sym typeface="Symbol" pitchFamily="18" charset="2"/>
              </a:rPr>
              <a:t>2</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t+2</a:t>
            </a:r>
            <a:r>
              <a:rPr lang="sv-SE" altLang="zh-CN" sz="2400" dirty="0" smtClean="0">
                <a:solidFill>
                  <a:srgbClr val="FFFF00"/>
                </a:solidFill>
                <a:ea typeface="宋体" pitchFamily="2" charset="-122"/>
              </a:rPr>
              <a:t>+…}</a:t>
            </a:r>
          </a:p>
          <a:p>
            <a:pPr eaLnBrk="1" hangingPunct="1">
              <a:buFont typeface="Wingdings" pitchFamily="2" charset="2"/>
              <a:buNone/>
            </a:pPr>
            <a:r>
              <a:rPr lang="sv-SE" altLang="zh-CN" sz="2400" dirty="0" smtClean="0">
                <a:solidFill>
                  <a:srgbClr val="FFFF00"/>
                </a:solidFill>
                <a:ea typeface="宋体" pitchFamily="2" charset="-122"/>
              </a:rPr>
              <a:t>        	       =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p</a:t>
            </a:r>
            <a:r>
              <a:rPr lang="sv-SE" altLang="zh-CN" sz="2400" dirty="0" smtClean="0">
                <a:solidFill>
                  <a:srgbClr val="FFFF00"/>
                </a:solidFill>
                <a:ea typeface="宋体" pitchFamily="2" charset="-122"/>
              </a:rPr>
              <a:t>(s,a) (r(s,a) + </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(s,a)))</a:t>
            </a:r>
            <a:r>
              <a:rPr lang="sv-SE" altLang="zh-CN" sz="2400" dirty="0" smtClean="0">
                <a:solidFill>
                  <a:schemeClr val="bg1"/>
                </a:solidFill>
                <a:ea typeface="宋体" pitchFamily="2" charset="-122"/>
              </a:rPr>
              <a:t> </a:t>
            </a:r>
            <a:endParaRPr lang="en-US" altLang="zh-CN" sz="2400" dirty="0" smtClean="0">
              <a:solidFill>
                <a:schemeClr val="bg1"/>
              </a:solidFill>
              <a:ea typeface="宋体" pitchFamily="2" charset="-122"/>
            </a:endParaRPr>
          </a:p>
        </p:txBody>
      </p:sp>
      <p:sp>
        <p:nvSpPr>
          <p:cNvPr id="29700" name="Oval 4"/>
          <p:cNvSpPr>
            <a:spLocks noChangeArrowheads="1"/>
          </p:cNvSpPr>
          <p:nvPr/>
        </p:nvSpPr>
        <p:spPr bwMode="auto">
          <a:xfrm>
            <a:off x="2566194" y="4096311"/>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sz="2800">
                <a:solidFill>
                  <a:schemeClr val="bg1"/>
                </a:solidFill>
                <a:ea typeface="宋体" pitchFamily="2" charset="-122"/>
              </a:rPr>
              <a:t>s</a:t>
            </a:r>
            <a:endParaRPr lang="en-US" altLang="zh-CN" sz="2800">
              <a:solidFill>
                <a:schemeClr val="bg1"/>
              </a:solidFill>
              <a:ea typeface="宋体" pitchFamily="2" charset="-122"/>
            </a:endParaRPr>
          </a:p>
        </p:txBody>
      </p:sp>
      <p:sp>
        <p:nvSpPr>
          <p:cNvPr id="29701" name="Text Box 5"/>
          <p:cNvSpPr txBox="1">
            <a:spLocks noChangeArrowheads="1"/>
          </p:cNvSpPr>
          <p:nvPr/>
        </p:nvSpPr>
        <p:spPr bwMode="auto">
          <a:xfrm>
            <a:off x="1956594" y="4782111"/>
            <a:ext cx="856325" cy="461665"/>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sym typeface="Symbol" pitchFamily="18" charset="2"/>
              </a:rPr>
              <a:t>V</a:t>
            </a:r>
            <a:r>
              <a:rPr lang="sv-SE" altLang="zh-CN" baseline="30000" dirty="0">
                <a:solidFill>
                  <a:srgbClr val="54DFA2"/>
                </a:solidFill>
                <a:latin typeface="Symbol" pitchFamily="18" charset="2"/>
                <a:ea typeface="宋体" pitchFamily="2" charset="-122"/>
                <a:sym typeface="Symbol" pitchFamily="18" charset="2"/>
              </a:rPr>
              <a:t>p</a:t>
            </a:r>
            <a:r>
              <a:rPr lang="sv-SE" altLang="zh-CN" dirty="0">
                <a:solidFill>
                  <a:srgbClr val="54DFA2"/>
                </a:solidFill>
                <a:ea typeface="宋体" pitchFamily="2" charset="-122"/>
                <a:sym typeface="Symbol" pitchFamily="18" charset="2"/>
              </a:rPr>
              <a:t>(s)</a:t>
            </a:r>
            <a:endParaRPr lang="en-US" altLang="zh-CN" dirty="0">
              <a:solidFill>
                <a:srgbClr val="54DFA2"/>
              </a:solidFill>
              <a:ea typeface="宋体" pitchFamily="2" charset="-122"/>
              <a:sym typeface="Symbol" pitchFamily="18" charset="2"/>
            </a:endParaRPr>
          </a:p>
        </p:txBody>
      </p:sp>
      <p:sp>
        <p:nvSpPr>
          <p:cNvPr id="29702" name="Line 6"/>
          <p:cNvSpPr>
            <a:spLocks noChangeShapeType="1"/>
          </p:cNvSpPr>
          <p:nvPr/>
        </p:nvSpPr>
        <p:spPr bwMode="auto">
          <a:xfrm>
            <a:off x="3251994" y="4705911"/>
            <a:ext cx="2590800" cy="1066800"/>
          </a:xfrm>
          <a:prstGeom prst="line">
            <a:avLst/>
          </a:prstGeom>
          <a:noFill/>
          <a:ln w="57150">
            <a:solidFill>
              <a:schemeClr val="accent1"/>
            </a:solidFill>
            <a:miter lim="800000"/>
            <a:headEnd/>
            <a:tailEnd type="triangle" w="med" len="med"/>
          </a:ln>
        </p:spPr>
        <p:txBody>
          <a:bodyPr wrap="none"/>
          <a:lstStyle/>
          <a:p>
            <a:endParaRPr lang="zh-CN" altLang="en-US"/>
          </a:p>
        </p:txBody>
      </p:sp>
      <p:sp>
        <p:nvSpPr>
          <p:cNvPr id="29703" name="Oval 7"/>
          <p:cNvSpPr>
            <a:spLocks noChangeArrowheads="1"/>
          </p:cNvSpPr>
          <p:nvPr/>
        </p:nvSpPr>
        <p:spPr bwMode="auto">
          <a:xfrm>
            <a:off x="5918994" y="5467911"/>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sz="2800">
                <a:solidFill>
                  <a:schemeClr val="bg1"/>
                </a:solidFill>
                <a:ea typeface="宋体" pitchFamily="2" charset="-122"/>
              </a:rPr>
              <a:t>s’’</a:t>
            </a:r>
            <a:endParaRPr lang="en-US" altLang="zh-CN" sz="2800">
              <a:solidFill>
                <a:schemeClr val="bg1"/>
              </a:solidFill>
              <a:ea typeface="宋体" pitchFamily="2" charset="-122"/>
            </a:endParaRPr>
          </a:p>
        </p:txBody>
      </p:sp>
      <p:sp>
        <p:nvSpPr>
          <p:cNvPr id="29704" name="Text Box 8"/>
          <p:cNvSpPr txBox="1">
            <a:spLocks noChangeArrowheads="1"/>
          </p:cNvSpPr>
          <p:nvPr/>
        </p:nvSpPr>
        <p:spPr bwMode="auto">
          <a:xfrm>
            <a:off x="3322811" y="5373216"/>
            <a:ext cx="1572866" cy="461665"/>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sym typeface="Symbol" pitchFamily="18" charset="2"/>
              </a:rPr>
              <a:t>s’’=</a:t>
            </a:r>
            <a:r>
              <a:rPr lang="sv-SE" altLang="zh-CN" dirty="0">
                <a:solidFill>
                  <a:srgbClr val="54DFA2"/>
                </a:solidFill>
                <a:latin typeface="Symbol" pitchFamily="18" charset="2"/>
                <a:ea typeface="宋体" pitchFamily="2" charset="-122"/>
                <a:sym typeface="Symbol" pitchFamily="18" charset="2"/>
              </a:rPr>
              <a:t>d</a:t>
            </a:r>
            <a:r>
              <a:rPr lang="sv-SE" altLang="zh-CN" dirty="0">
                <a:solidFill>
                  <a:srgbClr val="54DFA2"/>
                </a:solidFill>
                <a:ea typeface="宋体" pitchFamily="2" charset="-122"/>
                <a:sym typeface="Symbol" pitchFamily="18" charset="2"/>
              </a:rPr>
              <a:t>(s,a</a:t>
            </a:r>
            <a:r>
              <a:rPr lang="sv-SE" altLang="zh-CN" baseline="-25000" dirty="0">
                <a:solidFill>
                  <a:srgbClr val="54DFA2"/>
                </a:solidFill>
                <a:ea typeface="宋体" pitchFamily="2" charset="-122"/>
                <a:sym typeface="Symbol" pitchFamily="18" charset="2"/>
              </a:rPr>
              <a:t>2</a:t>
            </a:r>
            <a:r>
              <a:rPr lang="sv-SE" altLang="zh-CN" dirty="0">
                <a:solidFill>
                  <a:srgbClr val="54DFA2"/>
                </a:solidFill>
                <a:ea typeface="宋体" pitchFamily="2" charset="-122"/>
                <a:sym typeface="Symbol" pitchFamily="18" charset="2"/>
              </a:rPr>
              <a:t>)</a:t>
            </a:r>
            <a:endParaRPr lang="en-US" altLang="zh-CN" dirty="0">
              <a:solidFill>
                <a:srgbClr val="54DFA2"/>
              </a:solidFill>
              <a:ea typeface="宋体" pitchFamily="2" charset="-122"/>
              <a:sym typeface="Symbol" pitchFamily="18" charset="2"/>
            </a:endParaRPr>
          </a:p>
        </p:txBody>
      </p:sp>
      <p:sp>
        <p:nvSpPr>
          <p:cNvPr id="29705" name="Text Box 9"/>
          <p:cNvSpPr txBox="1">
            <a:spLocks noChangeArrowheads="1"/>
          </p:cNvSpPr>
          <p:nvPr/>
        </p:nvSpPr>
        <p:spPr bwMode="auto">
          <a:xfrm>
            <a:off x="5842794" y="6077511"/>
            <a:ext cx="987771" cy="461665"/>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sym typeface="Symbol" pitchFamily="18" charset="2"/>
              </a:rPr>
              <a:t>V</a:t>
            </a:r>
            <a:r>
              <a:rPr lang="sv-SE" altLang="zh-CN" baseline="30000" dirty="0">
                <a:solidFill>
                  <a:srgbClr val="54DFA2"/>
                </a:solidFill>
                <a:latin typeface="Symbol" pitchFamily="18" charset="2"/>
                <a:ea typeface="宋体" pitchFamily="2" charset="-122"/>
                <a:sym typeface="Symbol" pitchFamily="18" charset="2"/>
              </a:rPr>
              <a:t>p</a:t>
            </a:r>
            <a:r>
              <a:rPr lang="sv-SE" altLang="zh-CN" dirty="0">
                <a:solidFill>
                  <a:srgbClr val="54DFA2"/>
                </a:solidFill>
                <a:ea typeface="宋体" pitchFamily="2" charset="-122"/>
                <a:sym typeface="Symbol" pitchFamily="18" charset="2"/>
              </a:rPr>
              <a:t>(s’’)</a:t>
            </a:r>
            <a:endParaRPr lang="en-US" altLang="zh-CN" dirty="0">
              <a:solidFill>
                <a:srgbClr val="54DFA2"/>
              </a:solidFill>
              <a:ea typeface="宋体" pitchFamily="2" charset="-122"/>
              <a:sym typeface="Symbol" pitchFamily="18" charset="2"/>
            </a:endParaRPr>
          </a:p>
        </p:txBody>
      </p:sp>
      <p:sp>
        <p:nvSpPr>
          <p:cNvPr id="29706" name="Line 10"/>
          <p:cNvSpPr>
            <a:spLocks noChangeShapeType="1"/>
          </p:cNvSpPr>
          <p:nvPr/>
        </p:nvSpPr>
        <p:spPr bwMode="auto">
          <a:xfrm>
            <a:off x="6604794" y="5772711"/>
            <a:ext cx="1066800" cy="0"/>
          </a:xfrm>
          <a:prstGeom prst="line">
            <a:avLst/>
          </a:prstGeom>
          <a:noFill/>
          <a:ln w="57150">
            <a:solidFill>
              <a:schemeClr val="accent1"/>
            </a:solidFill>
            <a:prstDash val="dash"/>
            <a:miter lim="800000"/>
            <a:headEnd/>
            <a:tailEnd type="triangle" w="med" len="med"/>
          </a:ln>
        </p:spPr>
        <p:txBody>
          <a:bodyPr wrap="none"/>
          <a:lstStyle/>
          <a:p>
            <a:endParaRPr lang="zh-CN" altLang="en-US"/>
          </a:p>
        </p:txBody>
      </p:sp>
      <p:sp>
        <p:nvSpPr>
          <p:cNvPr id="29707" name="Line 11"/>
          <p:cNvSpPr>
            <a:spLocks noChangeShapeType="1"/>
          </p:cNvSpPr>
          <p:nvPr/>
        </p:nvSpPr>
        <p:spPr bwMode="auto">
          <a:xfrm>
            <a:off x="1423194" y="4401111"/>
            <a:ext cx="1066800" cy="0"/>
          </a:xfrm>
          <a:prstGeom prst="line">
            <a:avLst/>
          </a:prstGeom>
          <a:noFill/>
          <a:ln w="57150">
            <a:solidFill>
              <a:schemeClr val="accent1"/>
            </a:solidFill>
            <a:prstDash val="dash"/>
            <a:miter lim="800000"/>
            <a:headEnd/>
            <a:tailEnd type="triangle" w="med" len="med"/>
          </a:ln>
        </p:spPr>
        <p:txBody>
          <a:bodyPr wrap="none"/>
          <a:lstStyle/>
          <a:p>
            <a:endParaRPr lang="zh-CN" altLang="en-US"/>
          </a:p>
        </p:txBody>
      </p:sp>
      <p:sp>
        <p:nvSpPr>
          <p:cNvPr id="29708" name="Text Box 12"/>
          <p:cNvSpPr txBox="1">
            <a:spLocks noChangeArrowheads="1"/>
          </p:cNvSpPr>
          <p:nvPr/>
        </p:nvSpPr>
        <p:spPr bwMode="auto">
          <a:xfrm>
            <a:off x="4379119" y="5882249"/>
            <a:ext cx="1360488" cy="457200"/>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rPr>
              <a:t>r=r(s,a</a:t>
            </a:r>
            <a:r>
              <a:rPr lang="sv-SE" altLang="zh-CN" baseline="-25000" dirty="0">
                <a:solidFill>
                  <a:srgbClr val="54DFA2"/>
                </a:solidFill>
                <a:ea typeface="宋体" pitchFamily="2" charset="-122"/>
              </a:rPr>
              <a:t>2</a:t>
            </a:r>
            <a:r>
              <a:rPr lang="sv-SE" altLang="zh-CN" dirty="0">
                <a:solidFill>
                  <a:srgbClr val="54DFA2"/>
                </a:solidFill>
                <a:ea typeface="宋体" pitchFamily="2" charset="-122"/>
              </a:rPr>
              <a:t>)</a:t>
            </a:r>
            <a:endParaRPr lang="en-US" altLang="zh-CN" dirty="0">
              <a:solidFill>
                <a:srgbClr val="54DFA2"/>
              </a:solidFill>
              <a:ea typeface="宋体" pitchFamily="2" charset="-122"/>
            </a:endParaRPr>
          </a:p>
        </p:txBody>
      </p:sp>
      <p:sp>
        <p:nvSpPr>
          <p:cNvPr id="29709" name="Line 13"/>
          <p:cNvSpPr>
            <a:spLocks noChangeShapeType="1"/>
          </p:cNvSpPr>
          <p:nvPr/>
        </p:nvSpPr>
        <p:spPr bwMode="auto">
          <a:xfrm>
            <a:off x="3251994" y="4401111"/>
            <a:ext cx="2590800" cy="0"/>
          </a:xfrm>
          <a:prstGeom prst="line">
            <a:avLst/>
          </a:prstGeom>
          <a:noFill/>
          <a:ln w="57150">
            <a:solidFill>
              <a:schemeClr val="accent1"/>
            </a:solidFill>
            <a:miter lim="800000"/>
            <a:headEnd/>
            <a:tailEnd type="triangle" w="med" len="med"/>
          </a:ln>
        </p:spPr>
        <p:txBody>
          <a:bodyPr wrap="none"/>
          <a:lstStyle/>
          <a:p>
            <a:endParaRPr lang="zh-CN" altLang="en-US"/>
          </a:p>
        </p:txBody>
      </p:sp>
      <p:sp>
        <p:nvSpPr>
          <p:cNvPr id="29710" name="Oval 14"/>
          <p:cNvSpPr>
            <a:spLocks noChangeArrowheads="1"/>
          </p:cNvSpPr>
          <p:nvPr/>
        </p:nvSpPr>
        <p:spPr bwMode="auto">
          <a:xfrm>
            <a:off x="5918994" y="4096311"/>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sz="2800">
                <a:solidFill>
                  <a:schemeClr val="bg1"/>
                </a:solidFill>
                <a:ea typeface="宋体" pitchFamily="2" charset="-122"/>
              </a:rPr>
              <a:t>s’</a:t>
            </a:r>
            <a:endParaRPr lang="en-US" altLang="zh-CN" sz="2800">
              <a:solidFill>
                <a:schemeClr val="bg1"/>
              </a:solidFill>
              <a:ea typeface="宋体" pitchFamily="2" charset="-122"/>
            </a:endParaRPr>
          </a:p>
        </p:txBody>
      </p:sp>
      <p:sp>
        <p:nvSpPr>
          <p:cNvPr id="29711" name="Text Box 15"/>
          <p:cNvSpPr txBox="1">
            <a:spLocks noChangeArrowheads="1"/>
          </p:cNvSpPr>
          <p:nvPr/>
        </p:nvSpPr>
        <p:spPr bwMode="auto">
          <a:xfrm>
            <a:off x="4013994" y="3867711"/>
            <a:ext cx="1507144" cy="461665"/>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sym typeface="Symbol" pitchFamily="18" charset="2"/>
              </a:rPr>
              <a:t>s’=</a:t>
            </a:r>
            <a:r>
              <a:rPr lang="sv-SE" altLang="zh-CN" dirty="0">
                <a:solidFill>
                  <a:srgbClr val="54DFA2"/>
                </a:solidFill>
                <a:latin typeface="Symbol" pitchFamily="18" charset="2"/>
                <a:ea typeface="宋体" pitchFamily="2" charset="-122"/>
                <a:sym typeface="Symbol" pitchFamily="18" charset="2"/>
              </a:rPr>
              <a:t>d</a:t>
            </a:r>
            <a:r>
              <a:rPr lang="sv-SE" altLang="zh-CN" dirty="0">
                <a:solidFill>
                  <a:srgbClr val="54DFA2"/>
                </a:solidFill>
                <a:ea typeface="宋体" pitchFamily="2" charset="-122"/>
                <a:sym typeface="Symbol" pitchFamily="18" charset="2"/>
              </a:rPr>
              <a:t>(s,a</a:t>
            </a:r>
            <a:r>
              <a:rPr lang="sv-SE" altLang="zh-CN" baseline="-25000" dirty="0">
                <a:solidFill>
                  <a:srgbClr val="54DFA2"/>
                </a:solidFill>
                <a:ea typeface="宋体" pitchFamily="2" charset="-122"/>
                <a:sym typeface="Symbol" pitchFamily="18" charset="2"/>
              </a:rPr>
              <a:t>1</a:t>
            </a:r>
            <a:r>
              <a:rPr lang="sv-SE" altLang="zh-CN" dirty="0">
                <a:solidFill>
                  <a:srgbClr val="54DFA2"/>
                </a:solidFill>
                <a:ea typeface="宋体" pitchFamily="2" charset="-122"/>
                <a:sym typeface="Symbol" pitchFamily="18" charset="2"/>
              </a:rPr>
              <a:t>)</a:t>
            </a:r>
            <a:endParaRPr lang="en-US" altLang="zh-CN" dirty="0">
              <a:solidFill>
                <a:srgbClr val="54DFA2"/>
              </a:solidFill>
              <a:ea typeface="宋体" pitchFamily="2" charset="-122"/>
              <a:sym typeface="Symbol" pitchFamily="18" charset="2"/>
            </a:endParaRPr>
          </a:p>
        </p:txBody>
      </p:sp>
      <p:sp>
        <p:nvSpPr>
          <p:cNvPr id="29712" name="Text Box 16"/>
          <p:cNvSpPr txBox="1">
            <a:spLocks noChangeArrowheads="1"/>
          </p:cNvSpPr>
          <p:nvPr/>
        </p:nvSpPr>
        <p:spPr bwMode="auto">
          <a:xfrm>
            <a:off x="5842794" y="4705911"/>
            <a:ext cx="922047" cy="461665"/>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sym typeface="Symbol" pitchFamily="18" charset="2"/>
              </a:rPr>
              <a:t>V</a:t>
            </a:r>
            <a:r>
              <a:rPr lang="sv-SE" altLang="zh-CN" baseline="30000" dirty="0">
                <a:solidFill>
                  <a:srgbClr val="54DFA2"/>
                </a:solidFill>
                <a:latin typeface="Symbol" pitchFamily="18" charset="2"/>
                <a:ea typeface="宋体" pitchFamily="2" charset="-122"/>
                <a:sym typeface="Symbol" pitchFamily="18" charset="2"/>
              </a:rPr>
              <a:t>p</a:t>
            </a:r>
            <a:r>
              <a:rPr lang="sv-SE" altLang="zh-CN" dirty="0">
                <a:solidFill>
                  <a:srgbClr val="54DFA2"/>
                </a:solidFill>
                <a:ea typeface="宋体" pitchFamily="2" charset="-122"/>
                <a:sym typeface="Symbol" pitchFamily="18" charset="2"/>
              </a:rPr>
              <a:t>(s’)</a:t>
            </a:r>
            <a:endParaRPr lang="en-US" altLang="zh-CN" dirty="0">
              <a:solidFill>
                <a:srgbClr val="54DFA2"/>
              </a:solidFill>
              <a:ea typeface="宋体" pitchFamily="2" charset="-122"/>
              <a:sym typeface="Symbol" pitchFamily="18" charset="2"/>
            </a:endParaRPr>
          </a:p>
        </p:txBody>
      </p:sp>
      <p:sp>
        <p:nvSpPr>
          <p:cNvPr id="29713" name="Line 17"/>
          <p:cNvSpPr>
            <a:spLocks noChangeShapeType="1"/>
          </p:cNvSpPr>
          <p:nvPr/>
        </p:nvSpPr>
        <p:spPr bwMode="auto">
          <a:xfrm>
            <a:off x="6604794" y="4401111"/>
            <a:ext cx="1066800" cy="0"/>
          </a:xfrm>
          <a:prstGeom prst="line">
            <a:avLst/>
          </a:prstGeom>
          <a:noFill/>
          <a:ln w="57150">
            <a:solidFill>
              <a:schemeClr val="accent1"/>
            </a:solidFill>
            <a:prstDash val="dash"/>
            <a:miter lim="800000"/>
            <a:headEnd/>
            <a:tailEnd type="triangle" w="med" len="med"/>
          </a:ln>
        </p:spPr>
        <p:txBody>
          <a:bodyPr wrap="none"/>
          <a:lstStyle/>
          <a:p>
            <a:endParaRPr lang="zh-CN" altLang="en-US"/>
          </a:p>
        </p:txBody>
      </p:sp>
      <p:sp>
        <p:nvSpPr>
          <p:cNvPr id="29714" name="Text Box 18"/>
          <p:cNvSpPr txBox="1">
            <a:spLocks noChangeArrowheads="1"/>
          </p:cNvSpPr>
          <p:nvPr/>
        </p:nvSpPr>
        <p:spPr bwMode="auto">
          <a:xfrm>
            <a:off x="4547394" y="4477311"/>
            <a:ext cx="1360488" cy="457200"/>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rPr>
              <a:t>r=r(s,a</a:t>
            </a:r>
            <a:r>
              <a:rPr lang="sv-SE" altLang="zh-CN" baseline="-25000" dirty="0">
                <a:solidFill>
                  <a:srgbClr val="54DFA2"/>
                </a:solidFill>
                <a:ea typeface="宋体" pitchFamily="2" charset="-122"/>
              </a:rPr>
              <a:t>1</a:t>
            </a:r>
            <a:r>
              <a:rPr lang="sv-SE" altLang="zh-CN" dirty="0">
                <a:solidFill>
                  <a:srgbClr val="54DFA2"/>
                </a:solidFill>
                <a:ea typeface="宋体" pitchFamily="2" charset="-122"/>
              </a:rPr>
              <a:t>)</a:t>
            </a:r>
            <a:endParaRPr lang="en-US" altLang="zh-CN" dirty="0">
              <a:solidFill>
                <a:srgbClr val="54DFA2"/>
              </a:solidFill>
              <a:ea typeface="宋体" pitchFamily="2" charset="-122"/>
            </a:endParaRPr>
          </a:p>
        </p:txBody>
      </p:sp>
      <p:sp>
        <p:nvSpPr>
          <p:cNvPr id="29715" name="Text Box 19"/>
          <p:cNvSpPr txBox="1">
            <a:spLocks noChangeArrowheads="1"/>
          </p:cNvSpPr>
          <p:nvPr/>
        </p:nvSpPr>
        <p:spPr bwMode="auto">
          <a:xfrm>
            <a:off x="2947194" y="4858311"/>
            <a:ext cx="1085850" cy="457200"/>
          </a:xfrm>
          <a:prstGeom prst="rect">
            <a:avLst/>
          </a:prstGeom>
          <a:noFill/>
          <a:ln w="9525">
            <a:noFill/>
            <a:miter lim="800000"/>
            <a:headEnd/>
            <a:tailEnd/>
          </a:ln>
        </p:spPr>
        <p:txBody>
          <a:bodyPr wrap="none">
            <a:spAutoFit/>
          </a:bodyPr>
          <a:lstStyle/>
          <a:p>
            <a:r>
              <a:rPr lang="sv-SE" altLang="zh-CN" dirty="0">
                <a:solidFill>
                  <a:srgbClr val="54DFA2"/>
                </a:solidFill>
                <a:latin typeface="Symbol" pitchFamily="18" charset="2"/>
                <a:ea typeface="宋体" pitchFamily="2" charset="-122"/>
              </a:rPr>
              <a:t>p</a:t>
            </a:r>
            <a:r>
              <a:rPr lang="sv-SE" altLang="zh-CN" dirty="0">
                <a:solidFill>
                  <a:srgbClr val="54DFA2"/>
                </a:solidFill>
                <a:ea typeface="宋体" pitchFamily="2" charset="-122"/>
              </a:rPr>
              <a:t>(s,a</a:t>
            </a:r>
            <a:r>
              <a:rPr lang="sv-SE" altLang="zh-CN" baseline="-25000" dirty="0">
                <a:solidFill>
                  <a:srgbClr val="54DFA2"/>
                </a:solidFill>
                <a:ea typeface="宋体" pitchFamily="2" charset="-122"/>
              </a:rPr>
              <a:t>2</a:t>
            </a:r>
            <a:r>
              <a:rPr lang="sv-SE" altLang="zh-CN" dirty="0">
                <a:solidFill>
                  <a:srgbClr val="54DFA2"/>
                </a:solidFill>
                <a:ea typeface="宋体" pitchFamily="2" charset="-122"/>
              </a:rPr>
              <a:t>)</a:t>
            </a:r>
            <a:endParaRPr lang="en-US" altLang="zh-CN" dirty="0">
              <a:solidFill>
                <a:srgbClr val="54DFA2"/>
              </a:solidFill>
              <a:ea typeface="宋体" pitchFamily="2" charset="-122"/>
            </a:endParaRPr>
          </a:p>
        </p:txBody>
      </p:sp>
      <p:sp>
        <p:nvSpPr>
          <p:cNvPr id="29716" name="Text Box 20"/>
          <p:cNvSpPr txBox="1">
            <a:spLocks noChangeArrowheads="1"/>
          </p:cNvSpPr>
          <p:nvPr/>
        </p:nvSpPr>
        <p:spPr bwMode="auto">
          <a:xfrm>
            <a:off x="3023394" y="3791511"/>
            <a:ext cx="1085850" cy="457200"/>
          </a:xfrm>
          <a:prstGeom prst="rect">
            <a:avLst/>
          </a:prstGeom>
          <a:noFill/>
          <a:ln w="9525">
            <a:noFill/>
            <a:miter lim="800000"/>
            <a:headEnd/>
            <a:tailEnd/>
          </a:ln>
        </p:spPr>
        <p:txBody>
          <a:bodyPr wrap="none">
            <a:spAutoFit/>
          </a:bodyPr>
          <a:lstStyle/>
          <a:p>
            <a:r>
              <a:rPr lang="sv-SE" altLang="zh-CN" dirty="0">
                <a:solidFill>
                  <a:srgbClr val="54DFA2"/>
                </a:solidFill>
                <a:latin typeface="Symbol" pitchFamily="18" charset="2"/>
                <a:ea typeface="宋体" pitchFamily="2" charset="-122"/>
              </a:rPr>
              <a:t>p</a:t>
            </a:r>
            <a:r>
              <a:rPr lang="sv-SE" altLang="zh-CN" dirty="0">
                <a:solidFill>
                  <a:srgbClr val="54DFA2"/>
                </a:solidFill>
                <a:ea typeface="宋体" pitchFamily="2" charset="-122"/>
              </a:rPr>
              <a:t>(s,a</a:t>
            </a:r>
            <a:r>
              <a:rPr lang="sv-SE" altLang="zh-CN" baseline="-25000" dirty="0">
                <a:solidFill>
                  <a:srgbClr val="54DFA2"/>
                </a:solidFill>
                <a:ea typeface="宋体" pitchFamily="2" charset="-122"/>
              </a:rPr>
              <a:t>1</a:t>
            </a:r>
            <a:r>
              <a:rPr lang="sv-SE" altLang="zh-CN" dirty="0">
                <a:solidFill>
                  <a:srgbClr val="54DFA2"/>
                </a:solidFill>
                <a:ea typeface="宋体" pitchFamily="2" charset="-122"/>
              </a:rPr>
              <a:t>)</a:t>
            </a:r>
            <a:endParaRPr lang="en-US" altLang="zh-CN" dirty="0">
              <a:solidFill>
                <a:srgbClr val="54DFA2"/>
              </a:solidFill>
              <a:ea typeface="宋体" pitchFamily="2" charset="-122"/>
            </a:endParaRPr>
          </a:p>
        </p:txBody>
      </p:sp>
      <p:sp>
        <p:nvSpPr>
          <p:cNvPr id="29717" name="Text Box 21"/>
          <p:cNvSpPr txBox="1">
            <a:spLocks noChangeArrowheads="1"/>
          </p:cNvSpPr>
          <p:nvPr/>
        </p:nvSpPr>
        <p:spPr bwMode="auto">
          <a:xfrm>
            <a:off x="787218" y="3202338"/>
            <a:ext cx="7011856" cy="461665"/>
          </a:xfrm>
          <a:prstGeom prst="rect">
            <a:avLst/>
          </a:prstGeom>
          <a:noFill/>
          <a:ln w="9525">
            <a:noFill/>
            <a:miter lim="800000"/>
            <a:headEnd/>
            <a:tailEnd/>
          </a:ln>
        </p:spPr>
        <p:txBody>
          <a:bodyPr wrap="none">
            <a:spAutoFit/>
          </a:bodyPr>
          <a:lstStyle/>
          <a:p>
            <a:r>
              <a:rPr lang="zh-CN" altLang="en-US" dirty="0">
                <a:solidFill>
                  <a:srgbClr val="54DFA2"/>
                </a:solidFill>
                <a:latin typeface="微软雅黑" panose="020B0503020204020204" pitchFamily="34" charset="-122"/>
                <a:ea typeface="微软雅黑" panose="020B0503020204020204" pitchFamily="34" charset="-122"/>
              </a:rPr>
              <a:t>对</a:t>
            </a:r>
            <a:r>
              <a:rPr lang="sv-SE" altLang="zh-CN" dirty="0" smtClean="0">
                <a:solidFill>
                  <a:srgbClr val="54DFA2"/>
                </a:solidFill>
                <a:latin typeface="微软雅黑" panose="020B0503020204020204" pitchFamily="34" charset="-122"/>
                <a:ea typeface="微软雅黑" panose="020B0503020204020204" pitchFamily="34" charset="-122"/>
              </a:rPr>
              <a:t>|s|</a:t>
            </a:r>
            <a:r>
              <a:rPr lang="zh-CN" altLang="en-US" dirty="0" smtClean="0">
                <a:solidFill>
                  <a:srgbClr val="54DFA2"/>
                </a:solidFill>
                <a:latin typeface="微软雅黑" panose="020B0503020204020204" pitchFamily="34" charset="-122"/>
                <a:ea typeface="微软雅黑" panose="020B0503020204020204" pitchFamily="34" charset="-122"/>
              </a:rPr>
              <a:t>个线性方程，直接求解或由策略计算法求解。</a:t>
            </a:r>
            <a:endParaRPr lang="en-US" altLang="zh-CN" dirty="0">
              <a:solidFill>
                <a:srgbClr val="54DFA2"/>
              </a:solidFill>
              <a:latin typeface="微软雅黑" panose="020B0503020204020204" pitchFamily="34" charset="-122"/>
              <a:ea typeface="微软雅黑" panose="020B0503020204020204" pitchFamily="34" charset="-122"/>
            </a:endParaRPr>
          </a:p>
        </p:txBody>
      </p:sp>
      <p:sp>
        <p:nvSpPr>
          <p:cNvPr id="23" name="Rectangle 2"/>
          <p:cNvSpPr txBox="1">
            <a:spLocks noChangeArrowheads="1"/>
          </p:cNvSpPr>
          <p:nvPr/>
        </p:nvSpPr>
        <p:spPr bwMode="auto">
          <a:xfrm>
            <a:off x="539552" y="404664"/>
            <a:ext cx="3960440"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动态规划求解方法</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0505470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2257" y="205458"/>
            <a:ext cx="1428750" cy="931862"/>
          </a:xfrm>
        </p:spPr>
        <p:txBody>
          <a:bodyPr/>
          <a:lstStyle/>
          <a:p>
            <a:pPr eaLnBrk="1" hangingPunct="1"/>
            <a:r>
              <a:rPr lang="zh-CN" altLang="en-US" sz="2800" b="1" dirty="0" smtClean="0">
                <a:solidFill>
                  <a:srgbClr val="54DFA2"/>
                </a:solidFill>
                <a:latin typeface="微软雅黑" panose="020B0503020204020204" pitchFamily="34" charset="-122"/>
                <a:ea typeface="微软雅黑" panose="020B0503020204020204" pitchFamily="34" charset="-122"/>
              </a:rPr>
              <a:t>举例</a:t>
            </a:r>
            <a:endParaRPr lang="sv-SE" altLang="zh-CN" sz="2800" b="1" dirty="0" smtClean="0">
              <a:solidFill>
                <a:srgbClr val="54DFA2"/>
              </a:solidFill>
              <a:latin typeface="微软雅黑" panose="020B0503020204020204" pitchFamily="34" charset="-122"/>
              <a:ea typeface="微软雅黑" panose="020B0503020204020204" pitchFamily="34" charset="-122"/>
            </a:endParaRPr>
          </a:p>
        </p:txBody>
      </p:sp>
      <p:sp>
        <p:nvSpPr>
          <p:cNvPr id="30723" name="Text Box 11"/>
          <p:cNvSpPr txBox="1">
            <a:spLocks noChangeArrowheads="1"/>
          </p:cNvSpPr>
          <p:nvPr/>
        </p:nvSpPr>
        <p:spPr bwMode="auto">
          <a:xfrm>
            <a:off x="593365" y="3935298"/>
            <a:ext cx="8280920" cy="1132618"/>
          </a:xfrm>
          <a:prstGeom prst="rect">
            <a:avLst/>
          </a:prstGeom>
          <a:noFill/>
          <a:ln w="9525">
            <a:noFill/>
            <a:miter lim="800000"/>
            <a:headEnd/>
            <a:tailEnd/>
          </a:ln>
        </p:spPr>
        <p:txBody>
          <a:bodyPr wrap="square">
            <a:spAutoFit/>
          </a:bodyPr>
          <a:lstStyle/>
          <a:p>
            <a:pPr>
              <a:lnSpc>
                <a:spcPct val="130000"/>
              </a:lnSpc>
            </a:pPr>
            <a:r>
              <a:rPr lang="sv-SE" altLang="zh-CN" sz="2800" dirty="0">
                <a:solidFill>
                  <a:srgbClr val="00CC00"/>
                </a:solidFill>
                <a:latin typeface="微软雅黑" panose="020B0503020204020204" pitchFamily="34" charset="-122"/>
                <a:ea typeface="微软雅黑" panose="020B0503020204020204" pitchFamily="34" charset="-122"/>
              </a:rPr>
              <a:t>G: </a:t>
            </a:r>
            <a:r>
              <a:rPr lang="sv-SE" altLang="zh-CN" dirty="0">
                <a:solidFill>
                  <a:srgbClr val="00CC00"/>
                </a:solidFill>
                <a:latin typeface="微软雅黑" panose="020B0503020204020204" pitchFamily="34" charset="-122"/>
                <a:ea typeface="微软雅黑" panose="020B0503020204020204" pitchFamily="34" charset="-122"/>
              </a:rPr>
              <a:t> </a:t>
            </a:r>
            <a:r>
              <a:rPr lang="zh-CN" altLang="en-US" dirty="0" smtClean="0">
                <a:solidFill>
                  <a:srgbClr val="54DFA2"/>
                </a:solidFill>
                <a:latin typeface="微软雅黑" panose="020B0503020204020204" pitchFamily="34" charset="-122"/>
                <a:ea typeface="微软雅黑" panose="020B0503020204020204" pitchFamily="34" charset="-122"/>
              </a:rPr>
              <a:t>终了状态，一旦智能体进入</a:t>
            </a:r>
            <a:r>
              <a:rPr lang="sv-SE" altLang="zh-CN" dirty="0" smtClean="0">
                <a:solidFill>
                  <a:srgbClr val="54DFA2"/>
                </a:solidFill>
                <a:latin typeface="微软雅黑" panose="020B0503020204020204" pitchFamily="34" charset="-122"/>
                <a:ea typeface="微软雅黑" panose="020B0503020204020204" pitchFamily="34" charset="-122"/>
              </a:rPr>
              <a:t> G</a:t>
            </a:r>
            <a:r>
              <a:rPr lang="zh-CN" altLang="en-US" dirty="0" smtClean="0">
                <a:solidFill>
                  <a:srgbClr val="54DFA2"/>
                </a:solidFill>
                <a:latin typeface="微软雅黑" panose="020B0503020204020204" pitchFamily="34" charset="-122"/>
                <a:ea typeface="微软雅黑" panose="020B0503020204020204" pitchFamily="34" charset="-122"/>
              </a:rPr>
              <a:t>，</a:t>
            </a:r>
            <a:r>
              <a:rPr lang="zh-CN" altLang="en-US" dirty="0">
                <a:solidFill>
                  <a:srgbClr val="54DFA2"/>
                </a:solidFill>
                <a:latin typeface="微软雅黑" panose="020B0503020204020204" pitchFamily="34" charset="-122"/>
                <a:ea typeface="微软雅黑" panose="020B0503020204020204" pitchFamily="34" charset="-122"/>
              </a:rPr>
              <a:t>就</a:t>
            </a:r>
            <a:r>
              <a:rPr lang="zh-CN" altLang="en-US" dirty="0" smtClean="0">
                <a:solidFill>
                  <a:srgbClr val="54DFA2"/>
                </a:solidFill>
                <a:latin typeface="微软雅黑" panose="020B0503020204020204" pitchFamily="34" charset="-122"/>
                <a:ea typeface="微软雅黑" panose="020B0503020204020204" pitchFamily="34" charset="-122"/>
              </a:rPr>
              <a:t>将获得</a:t>
            </a:r>
            <a:r>
              <a:rPr lang="en-US" altLang="zh-CN" dirty="0" smtClean="0">
                <a:solidFill>
                  <a:srgbClr val="54DFA2"/>
                </a:solidFill>
                <a:latin typeface="微软雅黑" panose="020B0503020204020204" pitchFamily="34" charset="-122"/>
                <a:ea typeface="微软雅黑" panose="020B0503020204020204" pitchFamily="34" charset="-122"/>
              </a:rPr>
              <a:t>+100</a:t>
            </a:r>
            <a:r>
              <a:rPr lang="zh-CN" altLang="en-US" dirty="0" smtClean="0">
                <a:solidFill>
                  <a:srgbClr val="54DFA2"/>
                </a:solidFill>
                <a:latin typeface="微软雅黑" panose="020B0503020204020204" pitchFamily="34" charset="-122"/>
                <a:ea typeface="微软雅黑" panose="020B0503020204020204" pitchFamily="34" charset="-122"/>
              </a:rPr>
              <a:t>的奖励，且永远留在</a:t>
            </a:r>
            <a:r>
              <a:rPr lang="en-US" altLang="zh-CN" dirty="0" smtClean="0">
                <a:solidFill>
                  <a:srgbClr val="54DFA2"/>
                </a:solidFill>
                <a:latin typeface="微软雅黑" panose="020B0503020204020204" pitchFamily="34" charset="-122"/>
                <a:ea typeface="微软雅黑" panose="020B0503020204020204" pitchFamily="34" charset="-122"/>
              </a:rPr>
              <a:t>G</a:t>
            </a:r>
            <a:r>
              <a:rPr lang="zh-CN" altLang="en-US" dirty="0" smtClean="0">
                <a:solidFill>
                  <a:srgbClr val="54DFA2"/>
                </a:solidFill>
                <a:latin typeface="微软雅黑" panose="020B0503020204020204" pitchFamily="34" charset="-122"/>
                <a:ea typeface="微软雅黑" panose="020B0503020204020204" pitchFamily="34" charset="-122"/>
              </a:rPr>
              <a:t>中，不再获得进一步的奖励。</a:t>
            </a:r>
            <a:endParaRPr lang="en-US" altLang="zh-CN" dirty="0">
              <a:solidFill>
                <a:srgbClr val="54DFA2"/>
              </a:solidFill>
              <a:latin typeface="微软雅黑" panose="020B0503020204020204" pitchFamily="34" charset="-122"/>
              <a:ea typeface="微软雅黑" panose="020B0503020204020204" pitchFamily="34" charset="-122"/>
            </a:endParaRPr>
          </a:p>
        </p:txBody>
      </p:sp>
      <p:grpSp>
        <p:nvGrpSpPr>
          <p:cNvPr id="30724" name="Group 9"/>
          <p:cNvGrpSpPr>
            <a:grpSpLocks/>
          </p:cNvGrpSpPr>
          <p:nvPr/>
        </p:nvGrpSpPr>
        <p:grpSpPr bwMode="auto">
          <a:xfrm>
            <a:off x="2371625" y="1029370"/>
            <a:ext cx="4343400" cy="2774950"/>
            <a:chOff x="1680" y="1238"/>
            <a:chExt cx="1296" cy="874"/>
          </a:xfrm>
        </p:grpSpPr>
        <p:sp>
          <p:nvSpPr>
            <p:cNvPr id="30746" name="Rectangle 3"/>
            <p:cNvSpPr>
              <a:spLocks noChangeArrowheads="1"/>
            </p:cNvSpPr>
            <p:nvPr/>
          </p:nvSpPr>
          <p:spPr bwMode="auto">
            <a:xfrm>
              <a:off x="2530" y="1238"/>
              <a:ext cx="446" cy="442"/>
            </a:xfrm>
            <a:prstGeom prst="rect">
              <a:avLst/>
            </a:prstGeom>
            <a:solidFill>
              <a:schemeClr val="hlink"/>
            </a:solidFill>
            <a:ln w="38100">
              <a:solidFill>
                <a:schemeClr val="accent1"/>
              </a:solidFill>
              <a:miter lim="800000"/>
              <a:headEnd/>
              <a:tailEnd/>
            </a:ln>
          </p:spPr>
          <p:txBody>
            <a:bodyPr wrap="none" anchor="ctr"/>
            <a:lstStyle/>
            <a:p>
              <a:pPr algn="ctr"/>
              <a:r>
                <a:rPr lang="en-US" altLang="zh-CN" sz="3600" dirty="0">
                  <a:solidFill>
                    <a:schemeClr val="accent5">
                      <a:lumMod val="75000"/>
                    </a:schemeClr>
                  </a:solidFill>
                  <a:ea typeface="宋体" pitchFamily="2" charset="-122"/>
                </a:rPr>
                <a:t>G</a:t>
              </a:r>
            </a:p>
          </p:txBody>
        </p:sp>
        <p:sp>
          <p:nvSpPr>
            <p:cNvPr id="30747" name="Rectangle 4"/>
            <p:cNvSpPr>
              <a:spLocks noChangeArrowheads="1"/>
            </p:cNvSpPr>
            <p:nvPr/>
          </p:nvSpPr>
          <p:spPr bwMode="auto">
            <a:xfrm>
              <a:off x="2112" y="1248"/>
              <a:ext cx="432" cy="432"/>
            </a:xfrm>
            <a:prstGeom prst="rect">
              <a:avLst/>
            </a:prstGeom>
            <a:solidFill>
              <a:schemeClr val="hlink"/>
            </a:solidFill>
            <a:ln w="38100">
              <a:solidFill>
                <a:schemeClr val="tx1"/>
              </a:solidFill>
              <a:miter lim="800000"/>
              <a:headEnd/>
              <a:tailEnd/>
            </a:ln>
          </p:spPr>
          <p:txBody>
            <a:bodyPr wrap="none" anchor="ctr"/>
            <a:lstStyle/>
            <a:p>
              <a:endParaRPr lang="zh-CN" altLang="en-US">
                <a:ea typeface="宋体" pitchFamily="2" charset="-122"/>
              </a:endParaRPr>
            </a:p>
          </p:txBody>
        </p:sp>
        <p:sp>
          <p:nvSpPr>
            <p:cNvPr id="30748" name="Rectangle 5"/>
            <p:cNvSpPr>
              <a:spLocks noChangeArrowheads="1"/>
            </p:cNvSpPr>
            <p:nvPr/>
          </p:nvSpPr>
          <p:spPr bwMode="auto">
            <a:xfrm>
              <a:off x="1680" y="1248"/>
              <a:ext cx="432" cy="432"/>
            </a:xfrm>
            <a:prstGeom prst="rect">
              <a:avLst/>
            </a:prstGeom>
            <a:solidFill>
              <a:schemeClr val="hlink"/>
            </a:solidFill>
            <a:ln w="38100">
              <a:solidFill>
                <a:schemeClr val="tx1"/>
              </a:solidFill>
              <a:miter lim="800000"/>
              <a:headEnd/>
              <a:tailEnd/>
            </a:ln>
          </p:spPr>
          <p:txBody>
            <a:bodyPr wrap="none" anchor="ctr"/>
            <a:lstStyle/>
            <a:p>
              <a:endParaRPr lang="zh-CN" altLang="en-US">
                <a:ea typeface="宋体" pitchFamily="2" charset="-122"/>
              </a:endParaRPr>
            </a:p>
          </p:txBody>
        </p:sp>
        <p:sp>
          <p:nvSpPr>
            <p:cNvPr id="30749" name="Rectangle 6"/>
            <p:cNvSpPr>
              <a:spLocks noChangeArrowheads="1"/>
            </p:cNvSpPr>
            <p:nvPr/>
          </p:nvSpPr>
          <p:spPr bwMode="auto">
            <a:xfrm>
              <a:off x="1680" y="1680"/>
              <a:ext cx="432" cy="432"/>
            </a:xfrm>
            <a:prstGeom prst="rect">
              <a:avLst/>
            </a:prstGeom>
            <a:solidFill>
              <a:schemeClr val="hlink"/>
            </a:solidFill>
            <a:ln w="38100">
              <a:solidFill>
                <a:schemeClr val="tx1"/>
              </a:solidFill>
              <a:miter lim="800000"/>
              <a:headEnd/>
              <a:tailEnd/>
            </a:ln>
          </p:spPr>
          <p:txBody>
            <a:bodyPr wrap="none" anchor="ctr"/>
            <a:lstStyle/>
            <a:p>
              <a:endParaRPr lang="zh-CN" altLang="en-US">
                <a:ea typeface="宋体" pitchFamily="2" charset="-122"/>
              </a:endParaRPr>
            </a:p>
          </p:txBody>
        </p:sp>
        <p:sp>
          <p:nvSpPr>
            <p:cNvPr id="30750" name="Rectangle 7"/>
            <p:cNvSpPr>
              <a:spLocks noChangeArrowheads="1"/>
            </p:cNvSpPr>
            <p:nvPr/>
          </p:nvSpPr>
          <p:spPr bwMode="auto">
            <a:xfrm>
              <a:off x="2112" y="1680"/>
              <a:ext cx="432" cy="432"/>
            </a:xfrm>
            <a:prstGeom prst="rect">
              <a:avLst/>
            </a:prstGeom>
            <a:solidFill>
              <a:schemeClr val="hlink"/>
            </a:solidFill>
            <a:ln w="38100">
              <a:solidFill>
                <a:schemeClr val="tx1"/>
              </a:solidFill>
              <a:miter lim="800000"/>
              <a:headEnd/>
              <a:tailEnd/>
            </a:ln>
          </p:spPr>
          <p:txBody>
            <a:bodyPr wrap="none" anchor="ctr"/>
            <a:lstStyle/>
            <a:p>
              <a:endParaRPr lang="zh-CN" altLang="en-US">
                <a:ea typeface="宋体" pitchFamily="2" charset="-122"/>
              </a:endParaRPr>
            </a:p>
          </p:txBody>
        </p:sp>
        <p:sp>
          <p:nvSpPr>
            <p:cNvPr id="30751" name="Rectangle 8"/>
            <p:cNvSpPr>
              <a:spLocks noChangeArrowheads="1"/>
            </p:cNvSpPr>
            <p:nvPr/>
          </p:nvSpPr>
          <p:spPr bwMode="auto">
            <a:xfrm>
              <a:off x="2544" y="1680"/>
              <a:ext cx="432" cy="432"/>
            </a:xfrm>
            <a:prstGeom prst="rect">
              <a:avLst/>
            </a:prstGeom>
            <a:solidFill>
              <a:schemeClr val="hlink"/>
            </a:solidFill>
            <a:ln w="38100">
              <a:solidFill>
                <a:schemeClr val="tx1"/>
              </a:solidFill>
              <a:miter lim="800000"/>
              <a:headEnd/>
              <a:tailEnd/>
            </a:ln>
          </p:spPr>
          <p:txBody>
            <a:bodyPr wrap="none" anchor="ctr"/>
            <a:lstStyle/>
            <a:p>
              <a:endParaRPr lang="zh-CN" altLang="en-US">
                <a:ea typeface="宋体" pitchFamily="2" charset="-122"/>
              </a:endParaRPr>
            </a:p>
          </p:txBody>
        </p:sp>
      </p:grpSp>
      <p:sp>
        <p:nvSpPr>
          <p:cNvPr id="30725" name="Line 10"/>
          <p:cNvSpPr>
            <a:spLocks noChangeShapeType="1"/>
          </p:cNvSpPr>
          <p:nvPr/>
        </p:nvSpPr>
        <p:spPr bwMode="auto">
          <a:xfrm>
            <a:off x="4784625" y="1538958"/>
            <a:ext cx="965200" cy="0"/>
          </a:xfrm>
          <a:prstGeom prst="line">
            <a:avLst/>
          </a:prstGeom>
          <a:noFill/>
          <a:ln w="57150">
            <a:solidFill>
              <a:schemeClr val="tx1"/>
            </a:solidFill>
            <a:miter lim="800000"/>
            <a:headEnd/>
            <a:tailEnd type="triangle" w="med" len="med"/>
          </a:ln>
        </p:spPr>
        <p:txBody>
          <a:bodyPr wrap="none"/>
          <a:lstStyle/>
          <a:p>
            <a:endParaRPr lang="zh-CN" altLang="en-US"/>
          </a:p>
        </p:txBody>
      </p:sp>
      <p:sp>
        <p:nvSpPr>
          <p:cNvPr id="30726" name="Line 12"/>
          <p:cNvSpPr>
            <a:spLocks noChangeShapeType="1"/>
          </p:cNvSpPr>
          <p:nvPr/>
        </p:nvSpPr>
        <p:spPr bwMode="auto">
          <a:xfrm>
            <a:off x="3336825" y="1538958"/>
            <a:ext cx="965200" cy="0"/>
          </a:xfrm>
          <a:prstGeom prst="line">
            <a:avLst/>
          </a:prstGeom>
          <a:noFill/>
          <a:ln w="57150">
            <a:solidFill>
              <a:schemeClr val="tx1"/>
            </a:solidFill>
            <a:miter lim="800000"/>
            <a:headEnd/>
            <a:tailEnd type="triangle" w="med" len="med"/>
          </a:ln>
        </p:spPr>
        <p:txBody>
          <a:bodyPr wrap="none"/>
          <a:lstStyle/>
          <a:p>
            <a:endParaRPr lang="zh-CN" altLang="en-US"/>
          </a:p>
        </p:txBody>
      </p:sp>
      <p:sp>
        <p:nvSpPr>
          <p:cNvPr id="30727" name="Line 13"/>
          <p:cNvSpPr>
            <a:spLocks noChangeShapeType="1"/>
          </p:cNvSpPr>
          <p:nvPr/>
        </p:nvSpPr>
        <p:spPr bwMode="auto">
          <a:xfrm>
            <a:off x="3336825" y="2850233"/>
            <a:ext cx="965200" cy="0"/>
          </a:xfrm>
          <a:prstGeom prst="line">
            <a:avLst/>
          </a:prstGeom>
          <a:noFill/>
          <a:ln w="57150">
            <a:solidFill>
              <a:schemeClr val="tx1"/>
            </a:solidFill>
            <a:miter lim="800000"/>
            <a:headEnd/>
            <a:tailEnd type="triangle" w="med" len="med"/>
          </a:ln>
        </p:spPr>
        <p:txBody>
          <a:bodyPr wrap="none"/>
          <a:lstStyle/>
          <a:p>
            <a:endParaRPr lang="zh-CN" altLang="en-US"/>
          </a:p>
        </p:txBody>
      </p:sp>
      <p:sp>
        <p:nvSpPr>
          <p:cNvPr id="30728" name="Line 14"/>
          <p:cNvSpPr>
            <a:spLocks noChangeShapeType="1"/>
          </p:cNvSpPr>
          <p:nvPr/>
        </p:nvSpPr>
        <p:spPr bwMode="auto">
          <a:xfrm>
            <a:off x="4784625" y="2850233"/>
            <a:ext cx="965200" cy="0"/>
          </a:xfrm>
          <a:prstGeom prst="line">
            <a:avLst/>
          </a:prstGeom>
          <a:noFill/>
          <a:ln w="57150">
            <a:solidFill>
              <a:schemeClr val="tx1"/>
            </a:solidFill>
            <a:miter lim="800000"/>
            <a:headEnd/>
            <a:tailEnd type="triangle" w="med" len="med"/>
          </a:ln>
        </p:spPr>
        <p:txBody>
          <a:bodyPr wrap="none"/>
          <a:lstStyle/>
          <a:p>
            <a:endParaRPr lang="zh-CN" altLang="en-US"/>
          </a:p>
        </p:txBody>
      </p:sp>
      <p:sp>
        <p:nvSpPr>
          <p:cNvPr id="30729" name="Line 15"/>
          <p:cNvSpPr>
            <a:spLocks noChangeShapeType="1"/>
          </p:cNvSpPr>
          <p:nvPr/>
        </p:nvSpPr>
        <p:spPr bwMode="auto">
          <a:xfrm>
            <a:off x="3336825" y="3326483"/>
            <a:ext cx="965200" cy="0"/>
          </a:xfrm>
          <a:prstGeom prst="line">
            <a:avLst/>
          </a:prstGeom>
          <a:noFill/>
          <a:ln w="57150">
            <a:solidFill>
              <a:schemeClr val="tx1"/>
            </a:solidFill>
            <a:miter lim="800000"/>
            <a:headEnd type="triangle" w="med" len="med"/>
            <a:tailEnd/>
          </a:ln>
        </p:spPr>
        <p:txBody>
          <a:bodyPr wrap="none"/>
          <a:lstStyle/>
          <a:p>
            <a:endParaRPr lang="zh-CN" altLang="en-US"/>
          </a:p>
        </p:txBody>
      </p:sp>
      <p:sp>
        <p:nvSpPr>
          <p:cNvPr id="30730" name="Line 16"/>
          <p:cNvSpPr>
            <a:spLocks noChangeShapeType="1"/>
          </p:cNvSpPr>
          <p:nvPr/>
        </p:nvSpPr>
        <p:spPr bwMode="auto">
          <a:xfrm>
            <a:off x="4784625" y="3326483"/>
            <a:ext cx="965200" cy="0"/>
          </a:xfrm>
          <a:prstGeom prst="line">
            <a:avLst/>
          </a:prstGeom>
          <a:noFill/>
          <a:ln w="57150">
            <a:solidFill>
              <a:schemeClr val="tx1"/>
            </a:solidFill>
            <a:miter lim="800000"/>
            <a:headEnd type="triangle" w="med" len="med"/>
            <a:tailEnd/>
          </a:ln>
        </p:spPr>
        <p:txBody>
          <a:bodyPr wrap="none"/>
          <a:lstStyle/>
          <a:p>
            <a:endParaRPr lang="zh-CN" altLang="en-US"/>
          </a:p>
        </p:txBody>
      </p:sp>
      <p:sp>
        <p:nvSpPr>
          <p:cNvPr id="30731" name="Line 18"/>
          <p:cNvSpPr>
            <a:spLocks noChangeShapeType="1"/>
          </p:cNvSpPr>
          <p:nvPr/>
        </p:nvSpPr>
        <p:spPr bwMode="auto">
          <a:xfrm>
            <a:off x="3336825" y="2015208"/>
            <a:ext cx="965200" cy="0"/>
          </a:xfrm>
          <a:prstGeom prst="line">
            <a:avLst/>
          </a:prstGeom>
          <a:noFill/>
          <a:ln w="57150">
            <a:solidFill>
              <a:schemeClr val="tx1"/>
            </a:solidFill>
            <a:miter lim="800000"/>
            <a:headEnd type="triangle" w="med" len="med"/>
            <a:tailEnd/>
          </a:ln>
        </p:spPr>
        <p:txBody>
          <a:bodyPr wrap="none"/>
          <a:lstStyle/>
          <a:p>
            <a:endParaRPr lang="zh-CN" altLang="en-US"/>
          </a:p>
        </p:txBody>
      </p:sp>
      <p:sp>
        <p:nvSpPr>
          <p:cNvPr id="30732" name="Line 19"/>
          <p:cNvSpPr>
            <a:spLocks noChangeShapeType="1"/>
          </p:cNvSpPr>
          <p:nvPr/>
        </p:nvSpPr>
        <p:spPr bwMode="auto">
          <a:xfrm>
            <a:off x="2612925" y="2015208"/>
            <a:ext cx="0" cy="835025"/>
          </a:xfrm>
          <a:prstGeom prst="line">
            <a:avLst/>
          </a:prstGeom>
          <a:noFill/>
          <a:ln w="57150">
            <a:solidFill>
              <a:schemeClr val="tx1"/>
            </a:solidFill>
            <a:miter lim="800000"/>
            <a:headEnd/>
            <a:tailEnd type="triangle" w="med" len="med"/>
          </a:ln>
        </p:spPr>
        <p:txBody>
          <a:bodyPr wrap="none"/>
          <a:lstStyle/>
          <a:p>
            <a:endParaRPr lang="zh-CN" altLang="en-US"/>
          </a:p>
        </p:txBody>
      </p:sp>
      <p:sp>
        <p:nvSpPr>
          <p:cNvPr id="30733" name="Line 20"/>
          <p:cNvSpPr>
            <a:spLocks noChangeShapeType="1"/>
          </p:cNvSpPr>
          <p:nvPr/>
        </p:nvSpPr>
        <p:spPr bwMode="auto">
          <a:xfrm>
            <a:off x="3095525" y="2015208"/>
            <a:ext cx="0" cy="835025"/>
          </a:xfrm>
          <a:prstGeom prst="line">
            <a:avLst/>
          </a:prstGeom>
          <a:noFill/>
          <a:ln w="57150">
            <a:solidFill>
              <a:schemeClr val="tx1"/>
            </a:solidFill>
            <a:miter lim="800000"/>
            <a:headEnd type="triangle" w="med" len="med"/>
            <a:tailEnd/>
          </a:ln>
        </p:spPr>
        <p:txBody>
          <a:bodyPr wrap="none"/>
          <a:lstStyle/>
          <a:p>
            <a:endParaRPr lang="zh-CN" altLang="en-US"/>
          </a:p>
        </p:txBody>
      </p:sp>
      <p:sp>
        <p:nvSpPr>
          <p:cNvPr id="30734" name="Line 21"/>
          <p:cNvSpPr>
            <a:spLocks noChangeShapeType="1"/>
          </p:cNvSpPr>
          <p:nvPr/>
        </p:nvSpPr>
        <p:spPr bwMode="auto">
          <a:xfrm>
            <a:off x="4302025" y="2134270"/>
            <a:ext cx="0" cy="835025"/>
          </a:xfrm>
          <a:prstGeom prst="line">
            <a:avLst/>
          </a:prstGeom>
          <a:noFill/>
          <a:ln w="57150">
            <a:solidFill>
              <a:schemeClr val="tx1"/>
            </a:solidFill>
            <a:miter lim="800000"/>
            <a:headEnd/>
            <a:tailEnd type="triangle" w="med" len="med"/>
          </a:ln>
        </p:spPr>
        <p:txBody>
          <a:bodyPr wrap="none"/>
          <a:lstStyle/>
          <a:p>
            <a:endParaRPr lang="zh-CN" altLang="en-US"/>
          </a:p>
        </p:txBody>
      </p:sp>
      <p:sp>
        <p:nvSpPr>
          <p:cNvPr id="30735" name="Line 22"/>
          <p:cNvSpPr>
            <a:spLocks noChangeShapeType="1"/>
          </p:cNvSpPr>
          <p:nvPr/>
        </p:nvSpPr>
        <p:spPr bwMode="auto">
          <a:xfrm>
            <a:off x="4663975" y="2134270"/>
            <a:ext cx="0" cy="835025"/>
          </a:xfrm>
          <a:prstGeom prst="line">
            <a:avLst/>
          </a:prstGeom>
          <a:noFill/>
          <a:ln w="57150">
            <a:solidFill>
              <a:schemeClr val="tx1"/>
            </a:solidFill>
            <a:miter lim="800000"/>
            <a:headEnd type="triangle" w="med" len="med"/>
            <a:tailEnd/>
          </a:ln>
        </p:spPr>
        <p:txBody>
          <a:bodyPr wrap="none"/>
          <a:lstStyle/>
          <a:p>
            <a:endParaRPr lang="zh-CN" altLang="en-US"/>
          </a:p>
        </p:txBody>
      </p:sp>
      <p:sp>
        <p:nvSpPr>
          <p:cNvPr id="30736" name="Line 24"/>
          <p:cNvSpPr>
            <a:spLocks noChangeShapeType="1"/>
          </p:cNvSpPr>
          <p:nvPr/>
        </p:nvSpPr>
        <p:spPr bwMode="auto">
          <a:xfrm>
            <a:off x="6111775" y="2134270"/>
            <a:ext cx="0" cy="835025"/>
          </a:xfrm>
          <a:prstGeom prst="line">
            <a:avLst/>
          </a:prstGeom>
          <a:noFill/>
          <a:ln w="57150">
            <a:solidFill>
              <a:schemeClr val="tx1"/>
            </a:solidFill>
            <a:miter lim="800000"/>
            <a:headEnd type="triangle" w="med" len="med"/>
            <a:tailEnd/>
          </a:ln>
        </p:spPr>
        <p:txBody>
          <a:bodyPr wrap="none"/>
          <a:lstStyle/>
          <a:p>
            <a:endParaRPr lang="zh-CN" altLang="en-US"/>
          </a:p>
        </p:txBody>
      </p:sp>
      <p:sp>
        <p:nvSpPr>
          <p:cNvPr id="30737" name="Freeform 27"/>
          <p:cNvSpPr>
            <a:spLocks/>
          </p:cNvSpPr>
          <p:nvPr/>
        </p:nvSpPr>
        <p:spPr bwMode="auto">
          <a:xfrm>
            <a:off x="5796136" y="1065808"/>
            <a:ext cx="660400" cy="635000"/>
          </a:xfrm>
          <a:custGeom>
            <a:avLst/>
            <a:gdLst>
              <a:gd name="T0" fmla="*/ 0 w 416"/>
              <a:gd name="T1" fmla="*/ 2147483647 h 400"/>
              <a:gd name="T2" fmla="*/ 2147483647 w 416"/>
              <a:gd name="T3" fmla="*/ 2147483647 h 400"/>
              <a:gd name="T4" fmla="*/ 2147483647 w 416"/>
              <a:gd name="T5" fmla="*/ 2147483647 h 400"/>
              <a:gd name="T6" fmla="*/ 2147483647 w 416"/>
              <a:gd name="T7" fmla="*/ 2147483647 h 400"/>
              <a:gd name="T8" fmla="*/ 2147483647 w 416"/>
              <a:gd name="T9" fmla="*/ 2147483647 h 400"/>
              <a:gd name="T10" fmla="*/ 0 60000 65536"/>
              <a:gd name="T11" fmla="*/ 0 60000 65536"/>
              <a:gd name="T12" fmla="*/ 0 60000 65536"/>
              <a:gd name="T13" fmla="*/ 0 60000 65536"/>
              <a:gd name="T14" fmla="*/ 0 60000 65536"/>
              <a:gd name="T15" fmla="*/ 0 w 416"/>
              <a:gd name="T16" fmla="*/ 0 h 400"/>
              <a:gd name="T17" fmla="*/ 416 w 416"/>
              <a:gd name="T18" fmla="*/ 400 h 400"/>
            </a:gdLst>
            <a:ahLst/>
            <a:cxnLst>
              <a:cxn ang="T10">
                <a:pos x="T0" y="T1"/>
              </a:cxn>
              <a:cxn ang="T11">
                <a:pos x="T2" y="T3"/>
              </a:cxn>
              <a:cxn ang="T12">
                <a:pos x="T4" y="T5"/>
              </a:cxn>
              <a:cxn ang="T13">
                <a:pos x="T6" y="T7"/>
              </a:cxn>
              <a:cxn ang="T14">
                <a:pos x="T8" y="T9"/>
              </a:cxn>
            </a:cxnLst>
            <a:rect l="T15" t="T16" r="T17" b="T18"/>
            <a:pathLst>
              <a:path w="416" h="400">
                <a:moveTo>
                  <a:pt x="0" y="160"/>
                </a:moveTo>
                <a:cubicBezTo>
                  <a:pt x="64" y="96"/>
                  <a:pt x="128" y="32"/>
                  <a:pt x="192" y="16"/>
                </a:cubicBezTo>
                <a:cubicBezTo>
                  <a:pt x="256" y="0"/>
                  <a:pt x="352" y="16"/>
                  <a:pt x="384" y="64"/>
                </a:cubicBezTo>
                <a:cubicBezTo>
                  <a:pt x="416" y="112"/>
                  <a:pt x="416" y="248"/>
                  <a:pt x="384" y="304"/>
                </a:cubicBezTo>
                <a:cubicBezTo>
                  <a:pt x="352" y="360"/>
                  <a:pt x="224" y="376"/>
                  <a:pt x="192" y="400"/>
                </a:cubicBezTo>
              </a:path>
            </a:pathLst>
          </a:custGeom>
          <a:noFill/>
          <a:ln w="57150" cap="flat" cmpd="sng">
            <a:solidFill>
              <a:schemeClr val="tx1"/>
            </a:solidFill>
            <a:prstDash val="solid"/>
            <a:miter lim="800000"/>
            <a:headEnd type="none" w="med" len="med"/>
            <a:tailEnd type="triangle" w="med" len="med"/>
          </a:ln>
        </p:spPr>
        <p:txBody>
          <a:bodyPr wrap="none"/>
          <a:lstStyle/>
          <a:p>
            <a:endParaRPr lang="zh-CN" altLang="en-US"/>
          </a:p>
        </p:txBody>
      </p:sp>
      <p:grpSp>
        <p:nvGrpSpPr>
          <p:cNvPr id="3" name="Group 36"/>
          <p:cNvGrpSpPr>
            <a:grpSpLocks/>
          </p:cNvGrpSpPr>
          <p:nvPr/>
        </p:nvGrpSpPr>
        <p:grpSpPr bwMode="auto">
          <a:xfrm>
            <a:off x="4733825" y="908720"/>
            <a:ext cx="2430463" cy="2057400"/>
            <a:chOff x="2592" y="768"/>
            <a:chExt cx="1531" cy="1296"/>
          </a:xfrm>
        </p:grpSpPr>
        <p:sp>
          <p:nvSpPr>
            <p:cNvPr id="30744" name="Text Box 28"/>
            <p:cNvSpPr txBox="1">
              <a:spLocks noChangeArrowheads="1"/>
            </p:cNvSpPr>
            <p:nvPr/>
          </p:nvSpPr>
          <p:spPr bwMode="auto">
            <a:xfrm>
              <a:off x="2592" y="768"/>
              <a:ext cx="571" cy="288"/>
            </a:xfrm>
            <a:prstGeom prst="rect">
              <a:avLst/>
            </a:prstGeom>
            <a:solidFill>
              <a:schemeClr val="accent1"/>
            </a:solidFill>
            <a:ln w="9525">
              <a:noFill/>
              <a:miter lim="800000"/>
              <a:headEnd/>
              <a:tailEnd/>
            </a:ln>
          </p:spPr>
          <p:txBody>
            <a:bodyPr>
              <a:spAutoFit/>
            </a:bodyPr>
            <a:lstStyle/>
            <a:p>
              <a:r>
                <a:rPr lang="sv-SE" altLang="zh-CN">
                  <a:ea typeface="宋体" pitchFamily="2" charset="-122"/>
                </a:rPr>
                <a:t>+100</a:t>
              </a:r>
              <a:endParaRPr lang="en-US" altLang="zh-CN">
                <a:ea typeface="宋体" pitchFamily="2" charset="-122"/>
              </a:endParaRPr>
            </a:p>
          </p:txBody>
        </p:sp>
        <p:sp>
          <p:nvSpPr>
            <p:cNvPr id="30745" name="Text Box 30"/>
            <p:cNvSpPr txBox="1">
              <a:spLocks noChangeArrowheads="1"/>
            </p:cNvSpPr>
            <p:nvPr/>
          </p:nvSpPr>
          <p:spPr bwMode="auto">
            <a:xfrm>
              <a:off x="3552" y="1776"/>
              <a:ext cx="571" cy="288"/>
            </a:xfrm>
            <a:prstGeom prst="rect">
              <a:avLst/>
            </a:prstGeom>
            <a:solidFill>
              <a:schemeClr val="accent1"/>
            </a:solidFill>
            <a:ln w="9525">
              <a:noFill/>
              <a:miter lim="800000"/>
              <a:headEnd/>
              <a:tailEnd/>
            </a:ln>
          </p:spPr>
          <p:txBody>
            <a:bodyPr wrap="none">
              <a:spAutoFit/>
            </a:bodyPr>
            <a:lstStyle/>
            <a:p>
              <a:r>
                <a:rPr lang="sv-SE" altLang="zh-CN">
                  <a:ea typeface="宋体" pitchFamily="2" charset="-122"/>
                </a:rPr>
                <a:t>+100</a:t>
              </a:r>
              <a:endParaRPr lang="en-US" altLang="zh-CN">
                <a:ea typeface="宋体" pitchFamily="2" charset="-122"/>
              </a:endParaRPr>
            </a:p>
          </p:txBody>
        </p:sp>
      </p:grpSp>
      <p:grpSp>
        <p:nvGrpSpPr>
          <p:cNvPr id="4" name="Group 37"/>
          <p:cNvGrpSpPr>
            <a:grpSpLocks/>
          </p:cNvGrpSpPr>
          <p:nvPr/>
        </p:nvGrpSpPr>
        <p:grpSpPr bwMode="auto">
          <a:xfrm>
            <a:off x="4276625" y="1746920"/>
            <a:ext cx="2379663" cy="1814513"/>
            <a:chOff x="2304" y="1296"/>
            <a:chExt cx="1499" cy="1143"/>
          </a:xfrm>
        </p:grpSpPr>
        <p:sp>
          <p:nvSpPr>
            <p:cNvPr id="30741" name="Text Box 32"/>
            <p:cNvSpPr txBox="1">
              <a:spLocks noChangeArrowheads="1"/>
            </p:cNvSpPr>
            <p:nvPr/>
          </p:nvSpPr>
          <p:spPr bwMode="auto">
            <a:xfrm>
              <a:off x="3312" y="2112"/>
              <a:ext cx="299" cy="327"/>
            </a:xfrm>
            <a:prstGeom prst="rect">
              <a:avLst/>
            </a:prstGeom>
            <a:solidFill>
              <a:schemeClr val="accent1"/>
            </a:solidFill>
            <a:ln w="9525">
              <a:noFill/>
              <a:miter lim="800000"/>
              <a:headEnd/>
              <a:tailEnd/>
            </a:ln>
          </p:spPr>
          <p:txBody>
            <a:bodyPr>
              <a:spAutoFit/>
            </a:bodyPr>
            <a:lstStyle/>
            <a:p>
              <a:r>
                <a:rPr lang="sv-SE" altLang="zh-CN" sz="2800">
                  <a:ea typeface="宋体" pitchFamily="2" charset="-122"/>
                </a:rPr>
                <a:t>s</a:t>
              </a:r>
              <a:r>
                <a:rPr lang="sv-SE" altLang="zh-CN" sz="2800" baseline="-25000">
                  <a:ea typeface="宋体" pitchFamily="2" charset="-122"/>
                </a:rPr>
                <a:t>3</a:t>
              </a:r>
              <a:endParaRPr lang="en-US" altLang="zh-CN" sz="2800" baseline="-25000">
                <a:ea typeface="宋体" pitchFamily="2" charset="-122"/>
              </a:endParaRPr>
            </a:p>
          </p:txBody>
        </p:sp>
        <p:sp>
          <p:nvSpPr>
            <p:cNvPr id="30742" name="Text Box 33"/>
            <p:cNvSpPr txBox="1">
              <a:spLocks noChangeArrowheads="1"/>
            </p:cNvSpPr>
            <p:nvPr/>
          </p:nvSpPr>
          <p:spPr bwMode="auto">
            <a:xfrm>
              <a:off x="2304" y="2112"/>
              <a:ext cx="299" cy="327"/>
            </a:xfrm>
            <a:prstGeom prst="rect">
              <a:avLst/>
            </a:prstGeom>
            <a:solidFill>
              <a:schemeClr val="accent1"/>
            </a:solidFill>
            <a:ln w="9525">
              <a:noFill/>
              <a:miter lim="800000"/>
              <a:headEnd/>
              <a:tailEnd/>
            </a:ln>
          </p:spPr>
          <p:txBody>
            <a:bodyPr>
              <a:spAutoFit/>
            </a:bodyPr>
            <a:lstStyle/>
            <a:p>
              <a:r>
                <a:rPr lang="sv-SE" altLang="zh-CN" sz="2800">
                  <a:ea typeface="宋体" pitchFamily="2" charset="-122"/>
                </a:rPr>
                <a:t>s</a:t>
              </a:r>
              <a:r>
                <a:rPr lang="sv-SE" altLang="zh-CN" sz="2800" baseline="-25000">
                  <a:ea typeface="宋体" pitchFamily="2" charset="-122"/>
                </a:rPr>
                <a:t>2</a:t>
              </a:r>
              <a:endParaRPr lang="en-US" altLang="zh-CN" sz="2800" baseline="-25000">
                <a:ea typeface="宋体" pitchFamily="2" charset="-122"/>
              </a:endParaRPr>
            </a:p>
          </p:txBody>
        </p:sp>
        <p:sp>
          <p:nvSpPr>
            <p:cNvPr id="30743" name="Text Box 34"/>
            <p:cNvSpPr txBox="1">
              <a:spLocks noChangeArrowheads="1"/>
            </p:cNvSpPr>
            <p:nvPr/>
          </p:nvSpPr>
          <p:spPr bwMode="auto">
            <a:xfrm>
              <a:off x="3504" y="1296"/>
              <a:ext cx="299" cy="327"/>
            </a:xfrm>
            <a:prstGeom prst="rect">
              <a:avLst/>
            </a:prstGeom>
            <a:solidFill>
              <a:schemeClr val="accent1"/>
            </a:solidFill>
            <a:ln w="9525">
              <a:noFill/>
              <a:miter lim="800000"/>
              <a:headEnd/>
              <a:tailEnd/>
            </a:ln>
          </p:spPr>
          <p:txBody>
            <a:bodyPr>
              <a:spAutoFit/>
            </a:bodyPr>
            <a:lstStyle/>
            <a:p>
              <a:r>
                <a:rPr lang="sv-SE" altLang="zh-CN" sz="2800" dirty="0">
                  <a:ea typeface="宋体" pitchFamily="2" charset="-122"/>
                </a:rPr>
                <a:t>s</a:t>
              </a:r>
              <a:r>
                <a:rPr lang="sv-SE" altLang="zh-CN" sz="2800" baseline="-25000" dirty="0">
                  <a:ea typeface="宋体" pitchFamily="2" charset="-122"/>
                </a:rPr>
                <a:t>6</a:t>
              </a:r>
              <a:endParaRPr lang="en-US" altLang="zh-CN" sz="2800" baseline="-25000" dirty="0">
                <a:ea typeface="宋体" pitchFamily="2" charset="-122"/>
              </a:endParaRPr>
            </a:p>
          </p:txBody>
        </p:sp>
      </p:grpSp>
      <p:sp>
        <p:nvSpPr>
          <p:cNvPr id="14371" name="Text Box 35"/>
          <p:cNvSpPr txBox="1">
            <a:spLocks noChangeArrowheads="1"/>
          </p:cNvSpPr>
          <p:nvPr/>
        </p:nvSpPr>
        <p:spPr bwMode="auto">
          <a:xfrm>
            <a:off x="593365" y="5081062"/>
            <a:ext cx="8517197" cy="1612749"/>
          </a:xfrm>
          <a:prstGeom prst="rect">
            <a:avLst/>
          </a:prstGeom>
          <a:noFill/>
          <a:ln w="9525">
            <a:noFill/>
            <a:miter lim="800000"/>
            <a:headEnd/>
            <a:tailEnd/>
          </a:ln>
        </p:spPr>
        <p:txBody>
          <a:bodyPr wrap="square">
            <a:spAutoFit/>
          </a:bodyPr>
          <a:lstStyle/>
          <a:p>
            <a:pPr>
              <a:lnSpc>
                <a:spcPct val="130000"/>
              </a:lnSpc>
            </a:pPr>
            <a:r>
              <a:rPr lang="zh-CN" altLang="en-US" dirty="0" smtClean="0">
                <a:solidFill>
                  <a:srgbClr val="54DFA2"/>
                </a:solidFill>
                <a:latin typeface="微软雅黑" panose="020B0503020204020204" pitchFamily="34" charset="-122"/>
                <a:ea typeface="微软雅黑" panose="020B0503020204020204" pitchFamily="34" charset="-122"/>
                <a:sym typeface="Symbol" pitchFamily="18" charset="2"/>
              </a:rPr>
              <a:t>首先以等概率策略 </a:t>
            </a:r>
            <a:r>
              <a:rPr lang="sv-SE" altLang="zh-CN" sz="2800" dirty="0" smtClean="0">
                <a:solidFill>
                  <a:srgbClr val="54DFA2"/>
                </a:solidFill>
                <a:latin typeface="Symbol" pitchFamily="18" charset="2"/>
                <a:ea typeface="宋体" pitchFamily="2" charset="-122"/>
                <a:sym typeface="Symbol" pitchFamily="18" charset="2"/>
              </a:rPr>
              <a:t>p</a:t>
            </a:r>
            <a:r>
              <a:rPr lang="sv-SE" altLang="zh-CN" dirty="0" smtClean="0">
                <a:solidFill>
                  <a:srgbClr val="54DFA2"/>
                </a:solidFill>
                <a:ea typeface="宋体" pitchFamily="2" charset="-122"/>
                <a:sym typeface="Symbol" pitchFamily="18" charset="2"/>
              </a:rPr>
              <a:t>(s,a</a:t>
            </a:r>
            <a:r>
              <a:rPr lang="sv-SE" altLang="zh-CN" dirty="0">
                <a:solidFill>
                  <a:srgbClr val="54DFA2"/>
                </a:solidFill>
                <a:ea typeface="宋体" pitchFamily="2" charset="-122"/>
                <a:sym typeface="Symbol" pitchFamily="18" charset="2"/>
              </a:rPr>
              <a:t>)=1/|a|</a:t>
            </a:r>
            <a:r>
              <a:rPr lang="zh-CN" altLang="sv-SE" dirty="0">
                <a:solidFill>
                  <a:srgbClr val="54DFA2"/>
                </a:solidFill>
                <a:ea typeface="宋体" pitchFamily="2" charset="-122"/>
                <a:sym typeface="Symbol" pitchFamily="18" charset="2"/>
              </a:rPr>
              <a:t>＝</a:t>
            </a:r>
            <a:r>
              <a:rPr lang="sv-SE" altLang="zh-CN" dirty="0">
                <a:solidFill>
                  <a:srgbClr val="54DFA2"/>
                </a:solidFill>
                <a:ea typeface="宋体" pitchFamily="2" charset="-122"/>
                <a:sym typeface="Symbol" pitchFamily="18" charset="2"/>
              </a:rPr>
              <a:t>1</a:t>
            </a:r>
            <a:r>
              <a:rPr lang="en-US" altLang="zh-CN" dirty="0">
                <a:solidFill>
                  <a:srgbClr val="54DFA2"/>
                </a:solidFill>
                <a:ea typeface="宋体" pitchFamily="2" charset="-122"/>
                <a:sym typeface="Symbol" pitchFamily="18" charset="2"/>
              </a:rPr>
              <a:t>/</a:t>
            </a:r>
            <a:r>
              <a:rPr lang="sv-SE" altLang="zh-CN" dirty="0" smtClean="0">
                <a:solidFill>
                  <a:srgbClr val="54DFA2"/>
                </a:solidFill>
                <a:ea typeface="宋体" pitchFamily="2" charset="-122"/>
                <a:sym typeface="Symbol" pitchFamily="18" charset="2"/>
              </a:rPr>
              <a:t>2</a:t>
            </a:r>
            <a:r>
              <a:rPr lang="zh-CN" altLang="en-US" dirty="0" smtClean="0">
                <a:solidFill>
                  <a:srgbClr val="54DFA2"/>
                </a:solidFill>
                <a:latin typeface="微软雅黑" panose="020B0503020204020204" pitchFamily="34" charset="-122"/>
                <a:ea typeface="微软雅黑" panose="020B0503020204020204" pitchFamily="34" charset="-122"/>
                <a:sym typeface="Symbol" pitchFamily="18" charset="2"/>
              </a:rPr>
              <a:t>，计算 </a:t>
            </a:r>
            <a:r>
              <a:rPr lang="sv-SE" altLang="zh-CN" dirty="0" smtClean="0">
                <a:solidFill>
                  <a:srgbClr val="54DFA2"/>
                </a:solidFill>
                <a:ea typeface="宋体" pitchFamily="2" charset="-122"/>
                <a:sym typeface="Symbol" pitchFamily="18" charset="2"/>
              </a:rPr>
              <a:t>V</a:t>
            </a:r>
            <a:r>
              <a:rPr lang="sv-SE" altLang="zh-CN" sz="3200" baseline="30000" dirty="0" smtClean="0">
                <a:solidFill>
                  <a:srgbClr val="54DFA2"/>
                </a:solidFill>
                <a:latin typeface="Symbol" pitchFamily="18" charset="2"/>
                <a:ea typeface="宋体" pitchFamily="2" charset="-122"/>
                <a:sym typeface="Symbol" pitchFamily="18" charset="2"/>
              </a:rPr>
              <a:t>p</a:t>
            </a:r>
            <a:r>
              <a:rPr lang="sv-SE" altLang="zh-CN" dirty="0" smtClean="0">
                <a:solidFill>
                  <a:srgbClr val="54DFA2"/>
                </a:solidFill>
                <a:ea typeface="宋体" pitchFamily="2" charset="-122"/>
                <a:sym typeface="Symbol" pitchFamily="18" charset="2"/>
              </a:rPr>
              <a:t>(s)</a:t>
            </a:r>
            <a:r>
              <a:rPr lang="zh-CN" altLang="en-US" dirty="0" smtClean="0">
                <a:solidFill>
                  <a:srgbClr val="54DFA2"/>
                </a:solidFill>
                <a:latin typeface="微软雅黑" panose="020B0503020204020204" pitchFamily="34" charset="-122"/>
                <a:ea typeface="微软雅黑" panose="020B0503020204020204" pitchFamily="34" charset="-122"/>
                <a:sym typeface="Symbol" pitchFamily="18" charset="2"/>
              </a:rPr>
              <a:t>，即</a:t>
            </a:r>
            <a:r>
              <a:rPr lang="sv-SE" altLang="zh-CN" dirty="0" smtClean="0">
                <a:solidFill>
                  <a:srgbClr val="54DFA2"/>
                </a:solidFill>
                <a:ea typeface="宋体" pitchFamily="2" charset="-122"/>
                <a:sym typeface="Symbol" pitchFamily="18" charset="2"/>
              </a:rPr>
              <a:t> </a:t>
            </a:r>
          </a:p>
          <a:p>
            <a:pPr>
              <a:lnSpc>
                <a:spcPct val="130000"/>
              </a:lnSpc>
            </a:pPr>
            <a:r>
              <a:rPr lang="sv-SE" altLang="zh-CN" dirty="0" smtClean="0">
                <a:solidFill>
                  <a:schemeClr val="bg1"/>
                </a:solidFill>
                <a:ea typeface="宋体" pitchFamily="2" charset="-122"/>
                <a:sym typeface="Symbol" pitchFamily="18" charset="2"/>
              </a:rPr>
              <a:t>           </a:t>
            </a:r>
            <a:r>
              <a:rPr lang="sv-SE" altLang="zh-CN" dirty="0" smtClean="0">
                <a:solidFill>
                  <a:srgbClr val="FFFF00"/>
                </a:solidFill>
                <a:ea typeface="宋体" pitchFamily="2" charset="-122"/>
                <a:sym typeface="Symbol" pitchFamily="18" charset="2"/>
              </a:rPr>
              <a:t>V</a:t>
            </a:r>
            <a:r>
              <a:rPr lang="sv-SE" altLang="zh-CN" sz="3200" baseline="30000" dirty="0" smtClean="0">
                <a:solidFill>
                  <a:srgbClr val="FFFF00"/>
                </a:solidFill>
                <a:latin typeface="Symbol" pitchFamily="18" charset="2"/>
                <a:ea typeface="宋体" pitchFamily="2" charset="-122"/>
                <a:sym typeface="Symbol" pitchFamily="18" charset="2"/>
              </a:rPr>
              <a:t>p</a:t>
            </a:r>
            <a:r>
              <a:rPr lang="sv-SE" altLang="zh-CN" dirty="0" smtClean="0">
                <a:solidFill>
                  <a:srgbClr val="FFFF00"/>
                </a:solidFill>
                <a:ea typeface="宋体" pitchFamily="2" charset="-122"/>
                <a:sym typeface="Symbol" pitchFamily="18" charset="2"/>
              </a:rPr>
              <a:t>(s</a:t>
            </a:r>
            <a:r>
              <a:rPr lang="sv-SE" altLang="zh-CN" baseline="-25000" dirty="0" smtClean="0">
                <a:solidFill>
                  <a:srgbClr val="FFFF00"/>
                </a:solidFill>
                <a:ea typeface="宋体" pitchFamily="2" charset="-122"/>
                <a:sym typeface="Symbol" pitchFamily="18" charset="2"/>
              </a:rPr>
              <a:t>3</a:t>
            </a:r>
            <a:r>
              <a:rPr lang="sv-SE" altLang="zh-CN" dirty="0">
                <a:solidFill>
                  <a:srgbClr val="FFFF00"/>
                </a:solidFill>
                <a:ea typeface="宋体" pitchFamily="2" charset="-122"/>
                <a:sym typeface="Symbol" pitchFamily="18" charset="2"/>
              </a:rPr>
              <a:t>) = ½ </a:t>
            </a:r>
            <a:r>
              <a:rPr lang="sv-SE" altLang="zh-CN" dirty="0">
                <a:solidFill>
                  <a:srgbClr val="FFFF00"/>
                </a:solidFill>
                <a:latin typeface="Symbol" pitchFamily="18" charset="2"/>
                <a:ea typeface="宋体" pitchFamily="2" charset="-122"/>
                <a:sym typeface="Symbol" pitchFamily="18" charset="2"/>
              </a:rPr>
              <a:t> </a:t>
            </a:r>
            <a:r>
              <a:rPr lang="sv-SE" altLang="zh-CN" dirty="0">
                <a:solidFill>
                  <a:srgbClr val="FFFF00"/>
                </a:solidFill>
                <a:ea typeface="宋体" pitchFamily="2" charset="-122"/>
                <a:sym typeface="Symbol" pitchFamily="18" charset="2"/>
              </a:rPr>
              <a:t>V</a:t>
            </a:r>
            <a:r>
              <a:rPr lang="sv-SE" altLang="zh-CN" sz="3200" baseline="30000" dirty="0">
                <a:solidFill>
                  <a:srgbClr val="FFFF00"/>
                </a:solidFill>
                <a:latin typeface="Symbol" pitchFamily="18" charset="2"/>
                <a:ea typeface="宋体" pitchFamily="2" charset="-122"/>
                <a:sym typeface="Symbol" pitchFamily="18" charset="2"/>
              </a:rPr>
              <a:t>p</a:t>
            </a:r>
            <a:r>
              <a:rPr lang="sv-SE" altLang="zh-CN" dirty="0">
                <a:solidFill>
                  <a:srgbClr val="FFFF00"/>
                </a:solidFill>
                <a:ea typeface="宋体" pitchFamily="2" charset="-122"/>
                <a:sym typeface="Symbol" pitchFamily="18" charset="2"/>
              </a:rPr>
              <a:t>(s</a:t>
            </a:r>
            <a:r>
              <a:rPr lang="sv-SE" altLang="zh-CN" baseline="-25000" dirty="0">
                <a:solidFill>
                  <a:srgbClr val="FFFF00"/>
                </a:solidFill>
                <a:ea typeface="宋体" pitchFamily="2" charset="-122"/>
                <a:sym typeface="Symbol" pitchFamily="18" charset="2"/>
              </a:rPr>
              <a:t>2</a:t>
            </a:r>
            <a:r>
              <a:rPr lang="sv-SE" altLang="zh-CN" dirty="0">
                <a:solidFill>
                  <a:srgbClr val="FFFF00"/>
                </a:solidFill>
                <a:ea typeface="宋体" pitchFamily="2" charset="-122"/>
                <a:sym typeface="Symbol" pitchFamily="18" charset="2"/>
              </a:rPr>
              <a:t>) + ½ (100 + </a:t>
            </a:r>
            <a:r>
              <a:rPr lang="sv-SE" altLang="zh-CN" dirty="0">
                <a:solidFill>
                  <a:srgbClr val="FFFF00"/>
                </a:solidFill>
                <a:latin typeface="Symbol" pitchFamily="18" charset="2"/>
                <a:ea typeface="宋体" pitchFamily="2" charset="-122"/>
                <a:sym typeface="Symbol" pitchFamily="18" charset="2"/>
              </a:rPr>
              <a:t> </a:t>
            </a:r>
            <a:r>
              <a:rPr lang="sv-SE" altLang="zh-CN" dirty="0">
                <a:solidFill>
                  <a:srgbClr val="FFFF00"/>
                </a:solidFill>
                <a:ea typeface="宋体" pitchFamily="2" charset="-122"/>
                <a:sym typeface="Symbol" pitchFamily="18" charset="2"/>
              </a:rPr>
              <a:t>V</a:t>
            </a:r>
            <a:r>
              <a:rPr lang="sv-SE" altLang="zh-CN" sz="3200" baseline="30000" dirty="0">
                <a:solidFill>
                  <a:srgbClr val="FFFF00"/>
                </a:solidFill>
                <a:latin typeface="Symbol" pitchFamily="18" charset="2"/>
                <a:ea typeface="宋体" pitchFamily="2" charset="-122"/>
                <a:sym typeface="Symbol" pitchFamily="18" charset="2"/>
              </a:rPr>
              <a:t>p</a:t>
            </a:r>
            <a:r>
              <a:rPr lang="sv-SE" altLang="zh-CN" dirty="0">
                <a:solidFill>
                  <a:srgbClr val="FFFF00"/>
                </a:solidFill>
                <a:ea typeface="宋体" pitchFamily="2" charset="-122"/>
                <a:sym typeface="Symbol" pitchFamily="18" charset="2"/>
              </a:rPr>
              <a:t>(s</a:t>
            </a:r>
            <a:r>
              <a:rPr lang="sv-SE" altLang="zh-CN" baseline="-25000" dirty="0">
                <a:solidFill>
                  <a:srgbClr val="FFFF00"/>
                </a:solidFill>
                <a:ea typeface="宋体" pitchFamily="2" charset="-122"/>
                <a:sym typeface="Symbol" pitchFamily="18" charset="2"/>
              </a:rPr>
              <a:t>6</a:t>
            </a:r>
            <a:r>
              <a:rPr lang="sv-SE" altLang="zh-CN" dirty="0">
                <a:solidFill>
                  <a:srgbClr val="FFFF00"/>
                </a:solidFill>
                <a:ea typeface="宋体" pitchFamily="2" charset="-122"/>
                <a:sym typeface="Symbol" pitchFamily="18" charset="2"/>
              </a:rPr>
              <a:t>)) </a:t>
            </a:r>
          </a:p>
          <a:p>
            <a:pPr>
              <a:lnSpc>
                <a:spcPct val="130000"/>
              </a:lnSpc>
            </a:pPr>
            <a:r>
              <a:rPr lang="sv-SE" altLang="zh-CN" dirty="0">
                <a:solidFill>
                  <a:srgbClr val="FFFF00"/>
                </a:solidFill>
                <a:ea typeface="宋体" pitchFamily="2" charset="-122"/>
                <a:sym typeface="Symbol" pitchFamily="18" charset="2"/>
              </a:rPr>
              <a:t>            ...</a:t>
            </a:r>
            <a:endParaRPr lang="en-US" altLang="zh-CN" dirty="0">
              <a:solidFill>
                <a:srgbClr val="FFFF00"/>
              </a:solidFill>
              <a:ea typeface="宋体" pitchFamily="2" charset="-122"/>
              <a:sym typeface="Symbol" pitchFamily="18" charset="2"/>
            </a:endParaRPr>
          </a:p>
        </p:txBody>
      </p:sp>
    </p:spTree>
    <p:extLst>
      <p:ext uri="{BB962C8B-B14F-4D97-AF65-F5344CB8AC3E}">
        <p14:creationId xmlns:p14="http://schemas.microsoft.com/office/powerpoint/2010/main" val="264193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71"/>
                                        </p:tgtEl>
                                        <p:attrNameLst>
                                          <p:attrName>style.visibility</p:attrName>
                                        </p:attrNameLst>
                                      </p:cBhvr>
                                      <p:to>
                                        <p:strVal val="visible"/>
                                      </p:to>
                                    </p:set>
                                    <p:anim calcmode="lin" valueType="num">
                                      <p:cBhvr additive="base">
                                        <p:cTn id="13" dur="500" fill="hold"/>
                                        <p:tgtEl>
                                          <p:spTgt spid="14371"/>
                                        </p:tgtEl>
                                        <p:attrNameLst>
                                          <p:attrName>ppt_x</p:attrName>
                                        </p:attrNameLst>
                                      </p:cBhvr>
                                      <p:tavLst>
                                        <p:tav tm="0">
                                          <p:val>
                                            <p:strVal val="0-#ppt_w/2"/>
                                          </p:val>
                                        </p:tav>
                                        <p:tav tm="100000">
                                          <p:val>
                                            <p:strVal val="#ppt_x"/>
                                          </p:val>
                                        </p:tav>
                                      </p:tavLst>
                                    </p:anim>
                                    <p:anim calcmode="lin" valueType="num">
                                      <p:cBhvr additive="base">
                                        <p:cTn id="14" dur="500" fill="hold"/>
                                        <p:tgtEl>
                                          <p:spTgt spid="143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361950" y="1447800"/>
            <a:ext cx="8602663" cy="2989263"/>
          </a:xfrm>
        </p:spPr>
        <p:txBody>
          <a:bodyPr/>
          <a:lstStyle/>
          <a:p>
            <a:pPr eaLnBrk="1" hangingPunct="1">
              <a:lnSpc>
                <a:spcPct val="130000"/>
              </a:lnSpc>
              <a:buClr>
                <a:srgbClr val="FF0000"/>
              </a:buClr>
            </a:pPr>
            <a:r>
              <a:rPr lang="zh-CN" altLang="en-US" sz="2400" dirty="0" smtClean="0">
                <a:solidFill>
                  <a:srgbClr val="54DFA2"/>
                </a:solidFill>
                <a:latin typeface="微软雅黑" panose="020B0503020204020204" pitchFamily="34" charset="-122"/>
                <a:ea typeface="微软雅黑" panose="020B0503020204020204" pitchFamily="34" charset="-122"/>
              </a:rPr>
              <a:t>无需直接求解</a:t>
            </a:r>
            <a:r>
              <a:rPr lang="en-US" altLang="zh-CN" sz="2400" dirty="0" smtClean="0">
                <a:solidFill>
                  <a:srgbClr val="54DFA2"/>
                </a:solidFill>
                <a:latin typeface="微软雅黑" panose="020B0503020204020204" pitchFamily="34" charset="-122"/>
                <a:ea typeface="微软雅黑" panose="020B0503020204020204" pitchFamily="34" charset="-122"/>
              </a:rPr>
              <a:t>Bellman</a:t>
            </a:r>
            <a:r>
              <a:rPr lang="zh-CN" altLang="en-US" sz="2400" dirty="0" smtClean="0">
                <a:solidFill>
                  <a:srgbClr val="54DFA2"/>
                </a:solidFill>
                <a:latin typeface="微软雅黑" panose="020B0503020204020204" pitchFamily="34" charset="-122"/>
                <a:ea typeface="微软雅黑" panose="020B0503020204020204" pitchFamily="34" charset="-122"/>
              </a:rPr>
              <a:t>方程，可以将</a:t>
            </a:r>
            <a:r>
              <a:rPr lang="en-US" altLang="zh-CN" sz="2400" dirty="0" smtClean="0">
                <a:solidFill>
                  <a:srgbClr val="54DFA2"/>
                </a:solidFill>
                <a:latin typeface="微软雅黑" panose="020B0503020204020204" pitchFamily="34" charset="-122"/>
                <a:ea typeface="微软雅黑" panose="020B0503020204020204" pitchFamily="34" charset="-122"/>
              </a:rPr>
              <a:t>Bellman</a:t>
            </a:r>
            <a:r>
              <a:rPr lang="zh-CN" altLang="en-US" sz="2400" dirty="0" smtClean="0">
                <a:solidFill>
                  <a:srgbClr val="54DFA2"/>
                </a:solidFill>
                <a:latin typeface="微软雅黑" panose="020B0503020204020204" pitchFamily="34" charset="-122"/>
                <a:ea typeface="微软雅黑" panose="020B0503020204020204" pitchFamily="34" charset="-122"/>
              </a:rPr>
              <a:t>方程写成迭代形式，从而得到所谓策略迭代法，即</a:t>
            </a:r>
            <a:r>
              <a:rPr lang="sv-SE" altLang="zh-CN" sz="2400" dirty="0" smtClean="0">
                <a:solidFill>
                  <a:srgbClr val="54DFA2"/>
                </a:solidFill>
                <a:latin typeface="微软雅黑" panose="020B0503020204020204" pitchFamily="34" charset="-122"/>
                <a:ea typeface="微软雅黑" panose="020B0503020204020204" pitchFamily="34" charset="-122"/>
              </a:rPr>
              <a:t> </a:t>
            </a:r>
          </a:p>
          <a:p>
            <a:pPr eaLnBrk="1" hangingPunct="1">
              <a:lnSpc>
                <a:spcPct val="130000"/>
              </a:lnSpc>
              <a:buFont typeface="Wingdings" pitchFamily="2" charset="2"/>
              <a:buNone/>
            </a:pPr>
            <a:r>
              <a:rPr lang="sv-SE" altLang="zh-CN" dirty="0" smtClean="0">
                <a:solidFill>
                  <a:schemeClr val="bg1"/>
                </a:solidFill>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25000" dirty="0" smtClean="0">
                <a:solidFill>
                  <a:srgbClr val="FFFF00"/>
                </a:solidFill>
                <a:ea typeface="宋体" pitchFamily="2" charset="-122"/>
                <a:sym typeface="Symbol" pitchFamily="18" charset="2"/>
              </a:rPr>
              <a:t>k+1</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 </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p</a:t>
            </a:r>
            <a:r>
              <a:rPr lang="sv-SE" altLang="zh-CN" sz="2400" dirty="0" smtClean="0">
                <a:solidFill>
                  <a:srgbClr val="FFFF00"/>
                </a:solidFill>
                <a:ea typeface="宋体" pitchFamily="2" charset="-122"/>
              </a:rPr>
              <a:t>(s,a) (r(s,a) +</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25000" dirty="0" smtClean="0">
                <a:solidFill>
                  <a:srgbClr val="FFFF00"/>
                </a:solidFill>
                <a:ea typeface="宋体" pitchFamily="2" charset="-122"/>
                <a:sym typeface="Symbol" pitchFamily="18" charset="2"/>
              </a:rPr>
              <a:t>k</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(s,a)))</a:t>
            </a:r>
            <a:r>
              <a:rPr lang="sv-SE" altLang="zh-CN" sz="2400" dirty="0" smtClean="0">
                <a:solidFill>
                  <a:schemeClr val="bg1"/>
                </a:solidFill>
                <a:ea typeface="宋体" pitchFamily="2" charset="-122"/>
              </a:rPr>
              <a:t> </a:t>
            </a:r>
          </a:p>
          <a:p>
            <a:pPr eaLnBrk="1" hangingPunct="1">
              <a:lnSpc>
                <a:spcPct val="130000"/>
              </a:lnSpc>
              <a:spcBef>
                <a:spcPct val="0"/>
              </a:spcBef>
              <a:buNone/>
            </a:pPr>
            <a:r>
              <a:rPr lang="sv-SE" altLang="zh-CN" dirty="0" smtClean="0">
                <a:solidFill>
                  <a:srgbClr val="FFFF00"/>
                </a:solidFill>
                <a:ea typeface="宋体" pitchFamily="2" charset="-122"/>
              </a:rPr>
              <a:t>   </a:t>
            </a:r>
            <a:r>
              <a:rPr lang="zh-CN" altLang="en-US" sz="2400" dirty="0" smtClean="0">
                <a:solidFill>
                  <a:srgbClr val="54DFA2"/>
                </a:solidFill>
                <a:latin typeface="微软雅黑" panose="020B0503020204020204" pitchFamily="34" charset="-122"/>
                <a:ea typeface="微软雅黑" panose="020B0503020204020204" pitchFamily="34" charset="-122"/>
              </a:rPr>
              <a:t>此时，序列</a:t>
            </a:r>
            <a:r>
              <a:rPr lang="sv-SE" altLang="zh-CN" sz="2400" dirty="0" smtClean="0">
                <a:solidFill>
                  <a:srgbClr val="54DFA2"/>
                </a:solidFill>
                <a:latin typeface="微软雅黑" panose="020B0503020204020204" pitchFamily="34" charset="-122"/>
                <a:ea typeface="微软雅黑" panose="020B0503020204020204" pitchFamily="34" charset="-122"/>
              </a:rPr>
              <a:t> </a:t>
            </a:r>
            <a:r>
              <a:rPr lang="sv-SE" altLang="zh-CN" sz="2400" dirty="0" smtClean="0">
                <a:solidFill>
                  <a:srgbClr val="54DFA2"/>
                </a:solidFill>
                <a:ea typeface="宋体" pitchFamily="2" charset="-122"/>
                <a:sym typeface="Symbol" pitchFamily="18" charset="2"/>
              </a:rPr>
              <a:t>V</a:t>
            </a:r>
            <a:r>
              <a:rPr lang="sv-SE" altLang="zh-CN" sz="2400" baseline="-25000" dirty="0" smtClean="0">
                <a:solidFill>
                  <a:srgbClr val="54DFA2"/>
                </a:solidFill>
                <a:ea typeface="宋体" pitchFamily="2" charset="-122"/>
                <a:sym typeface="Symbol" pitchFamily="18" charset="2"/>
              </a:rPr>
              <a:t>k</a:t>
            </a:r>
            <a:r>
              <a:rPr lang="sv-SE" altLang="zh-CN" sz="2400" baseline="30000" dirty="0" smtClean="0">
                <a:solidFill>
                  <a:srgbClr val="54DFA2"/>
                </a:solidFill>
                <a:latin typeface="Symbol" pitchFamily="18" charset="2"/>
                <a:ea typeface="宋体" pitchFamily="2" charset="-122"/>
                <a:sym typeface="Symbol" pitchFamily="18" charset="2"/>
              </a:rPr>
              <a:t>p </a:t>
            </a:r>
            <a:r>
              <a:rPr lang="zh-CN" altLang="en-US" sz="2400" dirty="0" smtClean="0">
                <a:solidFill>
                  <a:srgbClr val="54DFA2"/>
                </a:solidFill>
                <a:latin typeface="微软雅黑" panose="020B0503020204020204" pitchFamily="34" charset="-122"/>
                <a:ea typeface="微软雅黑" panose="020B0503020204020204" pitchFamily="34" charset="-122"/>
              </a:rPr>
              <a:t>可</a:t>
            </a:r>
            <a:r>
              <a:rPr lang="zh-CN" altLang="en-US" sz="2400" dirty="0">
                <a:solidFill>
                  <a:srgbClr val="54DFA2"/>
                </a:solidFill>
                <a:latin typeface="微软雅黑" panose="020B0503020204020204" pitchFamily="34" charset="-122"/>
                <a:ea typeface="微软雅黑" panose="020B0503020204020204" pitchFamily="34" charset="-122"/>
              </a:rPr>
              <a:t>确保</a:t>
            </a:r>
            <a:r>
              <a:rPr lang="zh-CN" altLang="en-US" sz="2400" dirty="0" smtClean="0">
                <a:solidFill>
                  <a:srgbClr val="54DFA2"/>
                </a:solidFill>
                <a:latin typeface="微软雅黑" panose="020B0503020204020204" pitchFamily="34" charset="-122"/>
                <a:ea typeface="微软雅黑" panose="020B0503020204020204" pitchFamily="34" charset="-122"/>
                <a:sym typeface="Symbol" pitchFamily="18" charset="2"/>
              </a:rPr>
              <a:t>收敛到</a:t>
            </a:r>
            <a:r>
              <a:rPr lang="sv-SE" altLang="zh-CN" sz="2400" dirty="0" smtClean="0">
                <a:solidFill>
                  <a:srgbClr val="54DFA2"/>
                </a:solidFill>
                <a:ea typeface="宋体" pitchFamily="2" charset="-122"/>
                <a:sym typeface="Symbol" pitchFamily="18" charset="2"/>
              </a:rPr>
              <a:t> V</a:t>
            </a:r>
            <a:r>
              <a:rPr lang="sv-SE" altLang="zh-CN" sz="2400" baseline="30000" dirty="0" smtClean="0">
                <a:solidFill>
                  <a:srgbClr val="54DFA2"/>
                </a:solidFill>
                <a:latin typeface="Symbol" pitchFamily="18" charset="2"/>
                <a:ea typeface="宋体" pitchFamily="2" charset="-122"/>
                <a:sym typeface="Symbol" pitchFamily="18" charset="2"/>
              </a:rPr>
              <a:t>p</a:t>
            </a:r>
            <a:r>
              <a:rPr lang="zh-CN" altLang="en-US" sz="2400" dirty="0" smtClean="0">
                <a:solidFill>
                  <a:srgbClr val="54DFA2"/>
                </a:solidFill>
                <a:latin typeface="微软雅黑" panose="020B0503020204020204" pitchFamily="34" charset="-122"/>
                <a:ea typeface="微软雅黑" panose="020B0503020204020204" pitchFamily="34" charset="-122"/>
                <a:sym typeface="Symbol" pitchFamily="18" charset="2"/>
              </a:rPr>
              <a:t>。</a:t>
            </a:r>
            <a:endParaRPr lang="zh-CN" altLang="en-US" sz="2400" i="1" dirty="0" smtClean="0">
              <a:solidFill>
                <a:srgbClr val="54DFA2"/>
              </a:solidFill>
              <a:ea typeface="宋体" pitchFamily="2" charset="-122"/>
            </a:endParaRPr>
          </a:p>
        </p:txBody>
      </p:sp>
      <p:grpSp>
        <p:nvGrpSpPr>
          <p:cNvPr id="2" name="Group 11"/>
          <p:cNvGrpSpPr>
            <a:grpSpLocks/>
          </p:cNvGrpSpPr>
          <p:nvPr/>
        </p:nvGrpSpPr>
        <p:grpSpPr bwMode="auto">
          <a:xfrm>
            <a:off x="2774782" y="4077072"/>
            <a:ext cx="3505200" cy="2057400"/>
            <a:chOff x="1728" y="2832"/>
            <a:chExt cx="2112" cy="1296"/>
          </a:xfrm>
        </p:grpSpPr>
        <p:sp>
          <p:nvSpPr>
            <p:cNvPr id="31785" name="Rectangle 5"/>
            <p:cNvSpPr>
              <a:spLocks noChangeArrowheads="1"/>
            </p:cNvSpPr>
            <p:nvPr/>
          </p:nvSpPr>
          <p:spPr bwMode="auto">
            <a:xfrm>
              <a:off x="3136" y="2832"/>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0</a:t>
              </a:r>
              <a:r>
                <a:rPr lang="sv-SE" altLang="zh-CN" sz="2800">
                  <a:solidFill>
                    <a:schemeClr val="bg1"/>
                  </a:solidFill>
                  <a:ea typeface="宋体" pitchFamily="2" charset="-122"/>
                </a:rPr>
                <a:t>=0</a:t>
              </a:r>
              <a:endParaRPr lang="en-US" altLang="zh-CN" sz="2800">
                <a:solidFill>
                  <a:schemeClr val="bg1"/>
                </a:solidFill>
                <a:ea typeface="宋体" pitchFamily="2" charset="-122"/>
              </a:endParaRPr>
            </a:p>
          </p:txBody>
        </p:sp>
        <p:sp>
          <p:nvSpPr>
            <p:cNvPr id="31786" name="Rectangle 6"/>
            <p:cNvSpPr>
              <a:spLocks noChangeArrowheads="1"/>
            </p:cNvSpPr>
            <p:nvPr/>
          </p:nvSpPr>
          <p:spPr bwMode="auto">
            <a:xfrm>
              <a:off x="2432" y="2832"/>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0</a:t>
              </a:r>
              <a:r>
                <a:rPr lang="sv-SE" altLang="zh-CN" sz="2800">
                  <a:solidFill>
                    <a:schemeClr val="bg1"/>
                  </a:solidFill>
                  <a:ea typeface="宋体" pitchFamily="2" charset="-122"/>
                </a:rPr>
                <a:t>=0</a:t>
              </a:r>
              <a:endParaRPr lang="en-US" altLang="zh-CN">
                <a:solidFill>
                  <a:schemeClr val="bg1"/>
                </a:solidFill>
                <a:ea typeface="宋体" pitchFamily="2" charset="-122"/>
              </a:endParaRPr>
            </a:p>
          </p:txBody>
        </p:sp>
        <p:sp>
          <p:nvSpPr>
            <p:cNvPr id="31787" name="Rectangle 7"/>
            <p:cNvSpPr>
              <a:spLocks noChangeArrowheads="1"/>
            </p:cNvSpPr>
            <p:nvPr/>
          </p:nvSpPr>
          <p:spPr bwMode="auto">
            <a:xfrm>
              <a:off x="1728" y="2832"/>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0</a:t>
              </a:r>
              <a:r>
                <a:rPr lang="sv-SE" altLang="zh-CN" sz="2800">
                  <a:solidFill>
                    <a:schemeClr val="bg1"/>
                  </a:solidFill>
                  <a:ea typeface="宋体" pitchFamily="2" charset="-122"/>
                </a:rPr>
                <a:t>=0</a:t>
              </a:r>
              <a:endParaRPr lang="en-US" altLang="zh-CN">
                <a:solidFill>
                  <a:schemeClr val="bg1"/>
                </a:solidFill>
                <a:ea typeface="宋体" pitchFamily="2" charset="-122"/>
              </a:endParaRPr>
            </a:p>
          </p:txBody>
        </p:sp>
        <p:sp>
          <p:nvSpPr>
            <p:cNvPr id="31788" name="Rectangle 8"/>
            <p:cNvSpPr>
              <a:spLocks noChangeArrowheads="1"/>
            </p:cNvSpPr>
            <p:nvPr/>
          </p:nvSpPr>
          <p:spPr bwMode="auto">
            <a:xfrm>
              <a:off x="1728" y="3480"/>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0</a:t>
              </a:r>
              <a:r>
                <a:rPr lang="sv-SE" altLang="zh-CN" sz="2800">
                  <a:solidFill>
                    <a:schemeClr val="bg1"/>
                  </a:solidFill>
                  <a:ea typeface="宋体" pitchFamily="2" charset="-122"/>
                </a:rPr>
                <a:t>=0</a:t>
              </a:r>
              <a:endParaRPr lang="en-US" altLang="zh-CN">
                <a:solidFill>
                  <a:schemeClr val="bg1"/>
                </a:solidFill>
                <a:ea typeface="宋体" pitchFamily="2" charset="-122"/>
              </a:endParaRPr>
            </a:p>
          </p:txBody>
        </p:sp>
        <p:sp>
          <p:nvSpPr>
            <p:cNvPr id="31789" name="Rectangle 9"/>
            <p:cNvSpPr>
              <a:spLocks noChangeArrowheads="1"/>
            </p:cNvSpPr>
            <p:nvPr/>
          </p:nvSpPr>
          <p:spPr bwMode="auto">
            <a:xfrm>
              <a:off x="2432" y="3480"/>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0</a:t>
              </a:r>
              <a:r>
                <a:rPr lang="sv-SE" altLang="zh-CN" sz="2800">
                  <a:solidFill>
                    <a:schemeClr val="bg1"/>
                  </a:solidFill>
                  <a:ea typeface="宋体" pitchFamily="2" charset="-122"/>
                </a:rPr>
                <a:t>=0</a:t>
              </a:r>
              <a:endParaRPr lang="en-US" altLang="zh-CN">
                <a:solidFill>
                  <a:schemeClr val="bg1"/>
                </a:solidFill>
                <a:ea typeface="宋体" pitchFamily="2" charset="-122"/>
              </a:endParaRPr>
            </a:p>
          </p:txBody>
        </p:sp>
        <p:sp>
          <p:nvSpPr>
            <p:cNvPr id="31790" name="Rectangle 10"/>
            <p:cNvSpPr>
              <a:spLocks noChangeArrowheads="1"/>
            </p:cNvSpPr>
            <p:nvPr/>
          </p:nvSpPr>
          <p:spPr bwMode="auto">
            <a:xfrm>
              <a:off x="3136" y="3480"/>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0</a:t>
              </a:r>
              <a:r>
                <a:rPr lang="sv-SE" altLang="zh-CN" sz="2800">
                  <a:solidFill>
                    <a:schemeClr val="bg1"/>
                  </a:solidFill>
                  <a:ea typeface="宋体" pitchFamily="2" charset="-122"/>
                </a:rPr>
                <a:t>=0</a:t>
              </a:r>
              <a:endParaRPr lang="en-US" altLang="zh-CN">
                <a:solidFill>
                  <a:schemeClr val="bg1"/>
                </a:solidFill>
                <a:ea typeface="宋体" pitchFamily="2" charset="-122"/>
              </a:endParaRPr>
            </a:p>
          </p:txBody>
        </p:sp>
      </p:grpSp>
      <p:grpSp>
        <p:nvGrpSpPr>
          <p:cNvPr id="3" name="Group 19"/>
          <p:cNvGrpSpPr>
            <a:grpSpLocks/>
          </p:cNvGrpSpPr>
          <p:nvPr/>
        </p:nvGrpSpPr>
        <p:grpSpPr bwMode="auto">
          <a:xfrm>
            <a:off x="2698582" y="4077072"/>
            <a:ext cx="3657600" cy="2057400"/>
            <a:chOff x="1728" y="2832"/>
            <a:chExt cx="2112" cy="1296"/>
          </a:xfrm>
        </p:grpSpPr>
        <p:sp>
          <p:nvSpPr>
            <p:cNvPr id="31779" name="Rectangle 20"/>
            <p:cNvSpPr>
              <a:spLocks noChangeArrowheads="1"/>
            </p:cNvSpPr>
            <p:nvPr/>
          </p:nvSpPr>
          <p:spPr bwMode="auto">
            <a:xfrm>
              <a:off x="3136" y="2832"/>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1</a:t>
              </a:r>
              <a:r>
                <a:rPr lang="sv-SE" altLang="zh-CN" sz="2800">
                  <a:solidFill>
                    <a:schemeClr val="bg1"/>
                  </a:solidFill>
                  <a:ea typeface="宋体" pitchFamily="2" charset="-122"/>
                </a:rPr>
                <a:t>=0</a:t>
              </a:r>
              <a:endParaRPr lang="en-US" altLang="zh-CN" sz="2800">
                <a:solidFill>
                  <a:schemeClr val="bg1"/>
                </a:solidFill>
                <a:ea typeface="宋体" pitchFamily="2" charset="-122"/>
              </a:endParaRPr>
            </a:p>
          </p:txBody>
        </p:sp>
        <p:sp>
          <p:nvSpPr>
            <p:cNvPr id="31780" name="Rectangle 21"/>
            <p:cNvSpPr>
              <a:spLocks noChangeArrowheads="1"/>
            </p:cNvSpPr>
            <p:nvPr/>
          </p:nvSpPr>
          <p:spPr bwMode="auto">
            <a:xfrm>
              <a:off x="2432" y="2832"/>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1</a:t>
              </a:r>
              <a:r>
                <a:rPr lang="sv-SE" altLang="zh-CN" sz="2800">
                  <a:solidFill>
                    <a:schemeClr val="bg1"/>
                  </a:solidFill>
                  <a:ea typeface="宋体" pitchFamily="2" charset="-122"/>
                </a:rPr>
                <a:t>=33</a:t>
              </a:r>
              <a:endParaRPr lang="en-US" altLang="zh-CN">
                <a:solidFill>
                  <a:schemeClr val="bg1"/>
                </a:solidFill>
                <a:ea typeface="宋体" pitchFamily="2" charset="-122"/>
              </a:endParaRPr>
            </a:p>
          </p:txBody>
        </p:sp>
        <p:sp>
          <p:nvSpPr>
            <p:cNvPr id="31781" name="Rectangle 22"/>
            <p:cNvSpPr>
              <a:spLocks noChangeArrowheads="1"/>
            </p:cNvSpPr>
            <p:nvPr/>
          </p:nvSpPr>
          <p:spPr bwMode="auto">
            <a:xfrm>
              <a:off x="1728" y="2832"/>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1</a:t>
              </a:r>
              <a:r>
                <a:rPr lang="sv-SE" altLang="zh-CN" sz="2800">
                  <a:solidFill>
                    <a:schemeClr val="bg1"/>
                  </a:solidFill>
                  <a:ea typeface="宋体" pitchFamily="2" charset="-122"/>
                </a:rPr>
                <a:t>=0</a:t>
              </a:r>
              <a:endParaRPr lang="en-US" altLang="zh-CN">
                <a:solidFill>
                  <a:schemeClr val="bg1"/>
                </a:solidFill>
                <a:ea typeface="宋体" pitchFamily="2" charset="-122"/>
              </a:endParaRPr>
            </a:p>
          </p:txBody>
        </p:sp>
        <p:sp>
          <p:nvSpPr>
            <p:cNvPr id="31782" name="Rectangle 23"/>
            <p:cNvSpPr>
              <a:spLocks noChangeArrowheads="1"/>
            </p:cNvSpPr>
            <p:nvPr/>
          </p:nvSpPr>
          <p:spPr bwMode="auto">
            <a:xfrm>
              <a:off x="1728" y="3480"/>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1</a:t>
              </a:r>
              <a:r>
                <a:rPr lang="sv-SE" altLang="zh-CN" sz="2800">
                  <a:solidFill>
                    <a:schemeClr val="bg1"/>
                  </a:solidFill>
                  <a:ea typeface="宋体" pitchFamily="2" charset="-122"/>
                </a:rPr>
                <a:t>=0</a:t>
              </a:r>
              <a:endParaRPr lang="en-US" altLang="zh-CN">
                <a:solidFill>
                  <a:schemeClr val="bg1"/>
                </a:solidFill>
                <a:ea typeface="宋体" pitchFamily="2" charset="-122"/>
              </a:endParaRPr>
            </a:p>
          </p:txBody>
        </p:sp>
        <p:sp>
          <p:nvSpPr>
            <p:cNvPr id="31783" name="Rectangle 24"/>
            <p:cNvSpPr>
              <a:spLocks noChangeArrowheads="1"/>
            </p:cNvSpPr>
            <p:nvPr/>
          </p:nvSpPr>
          <p:spPr bwMode="auto">
            <a:xfrm>
              <a:off x="2432" y="3480"/>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1</a:t>
              </a:r>
              <a:r>
                <a:rPr lang="sv-SE" altLang="zh-CN" sz="2800">
                  <a:solidFill>
                    <a:schemeClr val="bg1"/>
                  </a:solidFill>
                  <a:ea typeface="宋体" pitchFamily="2" charset="-122"/>
                </a:rPr>
                <a:t>=0</a:t>
              </a:r>
              <a:endParaRPr lang="en-US" altLang="zh-CN">
                <a:solidFill>
                  <a:schemeClr val="bg1"/>
                </a:solidFill>
                <a:ea typeface="宋体" pitchFamily="2" charset="-122"/>
              </a:endParaRPr>
            </a:p>
          </p:txBody>
        </p:sp>
        <p:sp>
          <p:nvSpPr>
            <p:cNvPr id="31784" name="Rectangle 25"/>
            <p:cNvSpPr>
              <a:spLocks noChangeArrowheads="1"/>
            </p:cNvSpPr>
            <p:nvPr/>
          </p:nvSpPr>
          <p:spPr bwMode="auto">
            <a:xfrm>
              <a:off x="3136" y="3480"/>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1</a:t>
              </a:r>
              <a:r>
                <a:rPr lang="sv-SE" altLang="zh-CN" sz="2800">
                  <a:solidFill>
                    <a:schemeClr val="bg1"/>
                  </a:solidFill>
                  <a:ea typeface="宋体" pitchFamily="2" charset="-122"/>
                </a:rPr>
                <a:t>=50</a:t>
              </a:r>
              <a:endParaRPr lang="en-US" altLang="zh-CN">
                <a:solidFill>
                  <a:schemeClr val="bg1"/>
                </a:solidFill>
                <a:ea typeface="宋体" pitchFamily="2" charset="-122"/>
              </a:endParaRPr>
            </a:p>
          </p:txBody>
        </p:sp>
      </p:grpSp>
      <p:grpSp>
        <p:nvGrpSpPr>
          <p:cNvPr id="4" name="Group 26"/>
          <p:cNvGrpSpPr>
            <a:grpSpLocks/>
          </p:cNvGrpSpPr>
          <p:nvPr/>
        </p:nvGrpSpPr>
        <p:grpSpPr bwMode="auto">
          <a:xfrm>
            <a:off x="2698582" y="4077072"/>
            <a:ext cx="3657600" cy="2057400"/>
            <a:chOff x="1728" y="2832"/>
            <a:chExt cx="2112" cy="1296"/>
          </a:xfrm>
        </p:grpSpPr>
        <p:sp>
          <p:nvSpPr>
            <p:cNvPr id="31773" name="Rectangle 27"/>
            <p:cNvSpPr>
              <a:spLocks noChangeArrowheads="1"/>
            </p:cNvSpPr>
            <p:nvPr/>
          </p:nvSpPr>
          <p:spPr bwMode="auto">
            <a:xfrm>
              <a:off x="3136" y="2832"/>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2</a:t>
              </a:r>
              <a:r>
                <a:rPr lang="sv-SE" altLang="zh-CN" sz="2800">
                  <a:solidFill>
                    <a:schemeClr val="bg1"/>
                  </a:solidFill>
                  <a:ea typeface="宋体" pitchFamily="2" charset="-122"/>
                </a:rPr>
                <a:t>=0</a:t>
              </a:r>
              <a:endParaRPr lang="en-US" altLang="zh-CN" sz="2800">
                <a:solidFill>
                  <a:schemeClr val="bg1"/>
                </a:solidFill>
                <a:ea typeface="宋体" pitchFamily="2" charset="-122"/>
              </a:endParaRPr>
            </a:p>
          </p:txBody>
        </p:sp>
        <p:sp>
          <p:nvSpPr>
            <p:cNvPr id="31774" name="Rectangle 28"/>
            <p:cNvSpPr>
              <a:spLocks noChangeArrowheads="1"/>
            </p:cNvSpPr>
            <p:nvPr/>
          </p:nvSpPr>
          <p:spPr bwMode="auto">
            <a:xfrm>
              <a:off x="2432" y="2832"/>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2</a:t>
              </a:r>
              <a:r>
                <a:rPr lang="sv-SE" altLang="zh-CN" sz="2800">
                  <a:solidFill>
                    <a:schemeClr val="bg1"/>
                  </a:solidFill>
                  <a:ea typeface="宋体" pitchFamily="2" charset="-122"/>
                </a:rPr>
                <a:t>=33</a:t>
              </a:r>
              <a:endParaRPr lang="en-US" altLang="zh-CN">
                <a:solidFill>
                  <a:schemeClr val="bg1"/>
                </a:solidFill>
                <a:ea typeface="宋体" pitchFamily="2" charset="-122"/>
              </a:endParaRPr>
            </a:p>
          </p:txBody>
        </p:sp>
        <p:sp>
          <p:nvSpPr>
            <p:cNvPr id="31775" name="Rectangle 29"/>
            <p:cNvSpPr>
              <a:spLocks noChangeArrowheads="1"/>
            </p:cNvSpPr>
            <p:nvPr/>
          </p:nvSpPr>
          <p:spPr bwMode="auto">
            <a:xfrm>
              <a:off x="1728" y="2832"/>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2</a:t>
              </a:r>
              <a:r>
                <a:rPr lang="sv-SE" altLang="zh-CN" sz="2800">
                  <a:solidFill>
                    <a:schemeClr val="bg1"/>
                  </a:solidFill>
                  <a:ea typeface="宋体" pitchFamily="2" charset="-122"/>
                </a:rPr>
                <a:t>=15</a:t>
              </a:r>
              <a:endParaRPr lang="en-US" altLang="zh-CN">
                <a:solidFill>
                  <a:schemeClr val="bg1"/>
                </a:solidFill>
                <a:ea typeface="宋体" pitchFamily="2" charset="-122"/>
              </a:endParaRPr>
            </a:p>
          </p:txBody>
        </p:sp>
        <p:sp>
          <p:nvSpPr>
            <p:cNvPr id="31776" name="Rectangle 30"/>
            <p:cNvSpPr>
              <a:spLocks noChangeArrowheads="1"/>
            </p:cNvSpPr>
            <p:nvPr/>
          </p:nvSpPr>
          <p:spPr bwMode="auto">
            <a:xfrm>
              <a:off x="1728" y="3480"/>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2</a:t>
              </a:r>
              <a:r>
                <a:rPr lang="sv-SE" altLang="zh-CN" sz="2800">
                  <a:solidFill>
                    <a:schemeClr val="bg1"/>
                  </a:solidFill>
                  <a:ea typeface="宋体" pitchFamily="2" charset="-122"/>
                </a:rPr>
                <a:t>=0</a:t>
              </a:r>
              <a:endParaRPr lang="en-US" altLang="zh-CN">
                <a:solidFill>
                  <a:schemeClr val="bg1"/>
                </a:solidFill>
                <a:ea typeface="宋体" pitchFamily="2" charset="-122"/>
              </a:endParaRPr>
            </a:p>
          </p:txBody>
        </p:sp>
        <p:sp>
          <p:nvSpPr>
            <p:cNvPr id="31777" name="Rectangle 31"/>
            <p:cNvSpPr>
              <a:spLocks noChangeArrowheads="1"/>
            </p:cNvSpPr>
            <p:nvPr/>
          </p:nvSpPr>
          <p:spPr bwMode="auto">
            <a:xfrm>
              <a:off x="2432" y="3480"/>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2</a:t>
              </a:r>
              <a:r>
                <a:rPr lang="sv-SE" altLang="zh-CN" sz="2800">
                  <a:solidFill>
                    <a:schemeClr val="bg1"/>
                  </a:solidFill>
                  <a:ea typeface="宋体" pitchFamily="2" charset="-122"/>
                </a:rPr>
                <a:t>=25</a:t>
              </a:r>
              <a:endParaRPr lang="en-US" altLang="zh-CN">
                <a:solidFill>
                  <a:schemeClr val="bg1"/>
                </a:solidFill>
                <a:ea typeface="宋体" pitchFamily="2" charset="-122"/>
              </a:endParaRPr>
            </a:p>
          </p:txBody>
        </p:sp>
        <p:sp>
          <p:nvSpPr>
            <p:cNvPr id="31778" name="Rectangle 32"/>
            <p:cNvSpPr>
              <a:spLocks noChangeArrowheads="1"/>
            </p:cNvSpPr>
            <p:nvPr/>
          </p:nvSpPr>
          <p:spPr bwMode="auto">
            <a:xfrm>
              <a:off x="3136" y="3480"/>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2</a:t>
              </a:r>
              <a:r>
                <a:rPr lang="sv-SE" altLang="zh-CN" sz="2800">
                  <a:solidFill>
                    <a:schemeClr val="bg1"/>
                  </a:solidFill>
                  <a:ea typeface="宋体" pitchFamily="2" charset="-122"/>
                </a:rPr>
                <a:t>=50</a:t>
              </a:r>
              <a:endParaRPr lang="en-US" altLang="zh-CN">
                <a:solidFill>
                  <a:schemeClr val="bg1"/>
                </a:solidFill>
                <a:ea typeface="宋体" pitchFamily="2" charset="-122"/>
              </a:endParaRPr>
            </a:p>
          </p:txBody>
        </p:sp>
      </p:grpSp>
      <p:grpSp>
        <p:nvGrpSpPr>
          <p:cNvPr id="5" name="Group 33"/>
          <p:cNvGrpSpPr>
            <a:grpSpLocks/>
          </p:cNvGrpSpPr>
          <p:nvPr/>
        </p:nvGrpSpPr>
        <p:grpSpPr bwMode="auto">
          <a:xfrm>
            <a:off x="2698582" y="4077072"/>
            <a:ext cx="3657600" cy="2057400"/>
            <a:chOff x="1728" y="2832"/>
            <a:chExt cx="2112" cy="1296"/>
          </a:xfrm>
        </p:grpSpPr>
        <p:sp>
          <p:nvSpPr>
            <p:cNvPr id="31767" name="Rectangle 34"/>
            <p:cNvSpPr>
              <a:spLocks noChangeArrowheads="1"/>
            </p:cNvSpPr>
            <p:nvPr/>
          </p:nvSpPr>
          <p:spPr bwMode="auto">
            <a:xfrm>
              <a:off x="3136" y="2832"/>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3</a:t>
              </a:r>
              <a:r>
                <a:rPr lang="sv-SE" altLang="zh-CN" sz="2800">
                  <a:solidFill>
                    <a:schemeClr val="bg1"/>
                  </a:solidFill>
                  <a:ea typeface="宋体" pitchFamily="2" charset="-122"/>
                </a:rPr>
                <a:t>=0</a:t>
              </a:r>
              <a:endParaRPr lang="en-US" altLang="zh-CN" sz="2800">
                <a:solidFill>
                  <a:schemeClr val="bg1"/>
                </a:solidFill>
                <a:ea typeface="宋体" pitchFamily="2" charset="-122"/>
              </a:endParaRPr>
            </a:p>
          </p:txBody>
        </p:sp>
        <p:sp>
          <p:nvSpPr>
            <p:cNvPr id="31768" name="Rectangle 35"/>
            <p:cNvSpPr>
              <a:spLocks noChangeArrowheads="1"/>
            </p:cNvSpPr>
            <p:nvPr/>
          </p:nvSpPr>
          <p:spPr bwMode="auto">
            <a:xfrm>
              <a:off x="2432" y="2832"/>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3</a:t>
              </a:r>
              <a:r>
                <a:rPr lang="sv-SE" altLang="zh-CN" sz="2800">
                  <a:solidFill>
                    <a:schemeClr val="bg1"/>
                  </a:solidFill>
                  <a:ea typeface="宋体" pitchFamily="2" charset="-122"/>
                </a:rPr>
                <a:t>=45</a:t>
              </a:r>
              <a:endParaRPr lang="en-US" altLang="zh-CN">
                <a:solidFill>
                  <a:schemeClr val="bg1"/>
                </a:solidFill>
                <a:ea typeface="宋体" pitchFamily="2" charset="-122"/>
              </a:endParaRPr>
            </a:p>
          </p:txBody>
        </p:sp>
        <p:sp>
          <p:nvSpPr>
            <p:cNvPr id="31769" name="Rectangle 36"/>
            <p:cNvSpPr>
              <a:spLocks noChangeArrowheads="1"/>
            </p:cNvSpPr>
            <p:nvPr/>
          </p:nvSpPr>
          <p:spPr bwMode="auto">
            <a:xfrm>
              <a:off x="1728" y="2832"/>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3</a:t>
              </a:r>
              <a:r>
                <a:rPr lang="sv-SE" altLang="zh-CN" sz="2800">
                  <a:solidFill>
                    <a:schemeClr val="bg1"/>
                  </a:solidFill>
                  <a:ea typeface="宋体" pitchFamily="2" charset="-122"/>
                </a:rPr>
                <a:t>=15</a:t>
              </a:r>
              <a:endParaRPr lang="en-US" altLang="zh-CN">
                <a:solidFill>
                  <a:schemeClr val="bg1"/>
                </a:solidFill>
                <a:ea typeface="宋体" pitchFamily="2" charset="-122"/>
              </a:endParaRPr>
            </a:p>
          </p:txBody>
        </p:sp>
        <p:sp>
          <p:nvSpPr>
            <p:cNvPr id="31770" name="Rectangle 37"/>
            <p:cNvSpPr>
              <a:spLocks noChangeArrowheads="1"/>
            </p:cNvSpPr>
            <p:nvPr/>
          </p:nvSpPr>
          <p:spPr bwMode="auto">
            <a:xfrm>
              <a:off x="1728" y="3480"/>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3</a:t>
              </a:r>
              <a:r>
                <a:rPr lang="sv-SE" altLang="zh-CN" sz="2800">
                  <a:solidFill>
                    <a:schemeClr val="bg1"/>
                  </a:solidFill>
                  <a:ea typeface="宋体" pitchFamily="2" charset="-122"/>
                </a:rPr>
                <a:t>=18</a:t>
              </a:r>
              <a:endParaRPr lang="en-US" altLang="zh-CN">
                <a:solidFill>
                  <a:schemeClr val="bg1"/>
                </a:solidFill>
                <a:ea typeface="宋体" pitchFamily="2" charset="-122"/>
              </a:endParaRPr>
            </a:p>
          </p:txBody>
        </p:sp>
        <p:sp>
          <p:nvSpPr>
            <p:cNvPr id="31771" name="Rectangle 38"/>
            <p:cNvSpPr>
              <a:spLocks noChangeArrowheads="1"/>
            </p:cNvSpPr>
            <p:nvPr/>
          </p:nvSpPr>
          <p:spPr bwMode="auto">
            <a:xfrm>
              <a:off x="2432" y="3480"/>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3</a:t>
              </a:r>
              <a:r>
                <a:rPr lang="sv-SE" altLang="zh-CN" sz="2800">
                  <a:solidFill>
                    <a:schemeClr val="bg1"/>
                  </a:solidFill>
                  <a:ea typeface="宋体" pitchFamily="2" charset="-122"/>
                </a:rPr>
                <a:t>=25</a:t>
              </a:r>
              <a:endParaRPr lang="en-US" altLang="zh-CN">
                <a:solidFill>
                  <a:schemeClr val="bg1"/>
                </a:solidFill>
                <a:ea typeface="宋体" pitchFamily="2" charset="-122"/>
              </a:endParaRPr>
            </a:p>
          </p:txBody>
        </p:sp>
        <p:sp>
          <p:nvSpPr>
            <p:cNvPr id="31772" name="Rectangle 39"/>
            <p:cNvSpPr>
              <a:spLocks noChangeArrowheads="1"/>
            </p:cNvSpPr>
            <p:nvPr/>
          </p:nvSpPr>
          <p:spPr bwMode="auto">
            <a:xfrm>
              <a:off x="3136" y="3480"/>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3</a:t>
              </a:r>
              <a:r>
                <a:rPr lang="sv-SE" altLang="zh-CN" sz="2800">
                  <a:solidFill>
                    <a:schemeClr val="bg1"/>
                  </a:solidFill>
                  <a:ea typeface="宋体" pitchFamily="2" charset="-122"/>
                </a:rPr>
                <a:t>=61</a:t>
              </a:r>
              <a:endParaRPr lang="en-US" altLang="zh-CN">
                <a:solidFill>
                  <a:schemeClr val="bg1"/>
                </a:solidFill>
                <a:ea typeface="宋体" pitchFamily="2" charset="-122"/>
              </a:endParaRPr>
            </a:p>
          </p:txBody>
        </p:sp>
      </p:grpSp>
      <p:grpSp>
        <p:nvGrpSpPr>
          <p:cNvPr id="6" name="Group 40"/>
          <p:cNvGrpSpPr>
            <a:grpSpLocks/>
          </p:cNvGrpSpPr>
          <p:nvPr/>
        </p:nvGrpSpPr>
        <p:grpSpPr bwMode="auto">
          <a:xfrm>
            <a:off x="2698582" y="4124697"/>
            <a:ext cx="3657600" cy="2057400"/>
            <a:chOff x="1728" y="2832"/>
            <a:chExt cx="2112" cy="1296"/>
          </a:xfrm>
        </p:grpSpPr>
        <p:sp>
          <p:nvSpPr>
            <p:cNvPr id="31761" name="Rectangle 41"/>
            <p:cNvSpPr>
              <a:spLocks noChangeArrowheads="1"/>
            </p:cNvSpPr>
            <p:nvPr/>
          </p:nvSpPr>
          <p:spPr bwMode="auto">
            <a:xfrm>
              <a:off x="3136" y="2832"/>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4</a:t>
              </a:r>
              <a:r>
                <a:rPr lang="sv-SE" altLang="zh-CN" sz="2800">
                  <a:solidFill>
                    <a:schemeClr val="bg1"/>
                  </a:solidFill>
                  <a:ea typeface="宋体" pitchFamily="2" charset="-122"/>
                </a:rPr>
                <a:t>=0</a:t>
              </a:r>
              <a:endParaRPr lang="en-US" altLang="zh-CN" sz="2800">
                <a:solidFill>
                  <a:schemeClr val="bg1"/>
                </a:solidFill>
                <a:ea typeface="宋体" pitchFamily="2" charset="-122"/>
              </a:endParaRPr>
            </a:p>
          </p:txBody>
        </p:sp>
        <p:sp>
          <p:nvSpPr>
            <p:cNvPr id="31762" name="Rectangle 42"/>
            <p:cNvSpPr>
              <a:spLocks noChangeArrowheads="1"/>
            </p:cNvSpPr>
            <p:nvPr/>
          </p:nvSpPr>
          <p:spPr bwMode="auto">
            <a:xfrm>
              <a:off x="2432" y="2832"/>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4</a:t>
              </a:r>
              <a:r>
                <a:rPr lang="sv-SE" altLang="zh-CN" sz="2800">
                  <a:solidFill>
                    <a:schemeClr val="bg1"/>
                  </a:solidFill>
                  <a:ea typeface="宋体" pitchFamily="2" charset="-122"/>
                </a:rPr>
                <a:t>=45</a:t>
              </a:r>
              <a:endParaRPr lang="en-US" altLang="zh-CN">
                <a:solidFill>
                  <a:schemeClr val="bg1"/>
                </a:solidFill>
                <a:ea typeface="宋体" pitchFamily="2" charset="-122"/>
              </a:endParaRPr>
            </a:p>
          </p:txBody>
        </p:sp>
        <p:sp>
          <p:nvSpPr>
            <p:cNvPr id="31763" name="Rectangle 43"/>
            <p:cNvSpPr>
              <a:spLocks noChangeArrowheads="1"/>
            </p:cNvSpPr>
            <p:nvPr/>
          </p:nvSpPr>
          <p:spPr bwMode="auto">
            <a:xfrm>
              <a:off x="1728" y="2832"/>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4</a:t>
              </a:r>
              <a:r>
                <a:rPr lang="sv-SE" altLang="zh-CN" sz="2800">
                  <a:solidFill>
                    <a:schemeClr val="bg1"/>
                  </a:solidFill>
                  <a:ea typeface="宋体" pitchFamily="2" charset="-122"/>
                </a:rPr>
                <a:t>=29</a:t>
              </a:r>
              <a:endParaRPr lang="en-US" altLang="zh-CN">
                <a:solidFill>
                  <a:schemeClr val="bg1"/>
                </a:solidFill>
                <a:ea typeface="宋体" pitchFamily="2" charset="-122"/>
              </a:endParaRPr>
            </a:p>
          </p:txBody>
        </p:sp>
        <p:sp>
          <p:nvSpPr>
            <p:cNvPr id="31764" name="Rectangle 44"/>
            <p:cNvSpPr>
              <a:spLocks noChangeArrowheads="1"/>
            </p:cNvSpPr>
            <p:nvPr/>
          </p:nvSpPr>
          <p:spPr bwMode="auto">
            <a:xfrm>
              <a:off x="1728" y="3480"/>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4</a:t>
              </a:r>
              <a:r>
                <a:rPr lang="sv-SE" altLang="zh-CN" sz="2800">
                  <a:solidFill>
                    <a:schemeClr val="bg1"/>
                  </a:solidFill>
                  <a:ea typeface="宋体" pitchFamily="2" charset="-122"/>
                </a:rPr>
                <a:t>=18</a:t>
              </a:r>
              <a:endParaRPr lang="en-US" altLang="zh-CN">
                <a:solidFill>
                  <a:schemeClr val="bg1"/>
                </a:solidFill>
                <a:ea typeface="宋体" pitchFamily="2" charset="-122"/>
              </a:endParaRPr>
            </a:p>
          </p:txBody>
        </p:sp>
        <p:sp>
          <p:nvSpPr>
            <p:cNvPr id="31765" name="Rectangle 45"/>
            <p:cNvSpPr>
              <a:spLocks noChangeArrowheads="1"/>
            </p:cNvSpPr>
            <p:nvPr/>
          </p:nvSpPr>
          <p:spPr bwMode="auto">
            <a:xfrm>
              <a:off x="2432" y="3480"/>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4</a:t>
              </a:r>
              <a:r>
                <a:rPr lang="sv-SE" altLang="zh-CN" sz="2800">
                  <a:solidFill>
                    <a:schemeClr val="bg1"/>
                  </a:solidFill>
                  <a:ea typeface="宋体" pitchFamily="2" charset="-122"/>
                </a:rPr>
                <a:t>=38</a:t>
              </a:r>
              <a:endParaRPr lang="en-US" altLang="zh-CN">
                <a:solidFill>
                  <a:schemeClr val="bg1"/>
                </a:solidFill>
                <a:ea typeface="宋体" pitchFamily="2" charset="-122"/>
              </a:endParaRPr>
            </a:p>
          </p:txBody>
        </p:sp>
        <p:sp>
          <p:nvSpPr>
            <p:cNvPr id="31766" name="Rectangle 46"/>
            <p:cNvSpPr>
              <a:spLocks noChangeArrowheads="1"/>
            </p:cNvSpPr>
            <p:nvPr/>
          </p:nvSpPr>
          <p:spPr bwMode="auto">
            <a:xfrm>
              <a:off x="3136" y="3480"/>
              <a:ext cx="704" cy="648"/>
            </a:xfrm>
            <a:prstGeom prst="rect">
              <a:avLst/>
            </a:prstGeom>
            <a:solidFill>
              <a:schemeClr va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4</a:t>
              </a:r>
              <a:r>
                <a:rPr lang="sv-SE" altLang="zh-CN" sz="2800">
                  <a:solidFill>
                    <a:schemeClr val="bg1"/>
                  </a:solidFill>
                  <a:ea typeface="宋体" pitchFamily="2" charset="-122"/>
                </a:rPr>
                <a:t>=61</a:t>
              </a:r>
              <a:endParaRPr lang="en-US" altLang="zh-CN">
                <a:solidFill>
                  <a:schemeClr val="bg1"/>
                </a:solidFill>
                <a:ea typeface="宋体" pitchFamily="2" charset="-122"/>
              </a:endParaRPr>
            </a:p>
          </p:txBody>
        </p:sp>
      </p:grpSp>
      <p:grpSp>
        <p:nvGrpSpPr>
          <p:cNvPr id="7" name="Group 12"/>
          <p:cNvGrpSpPr>
            <a:grpSpLocks/>
          </p:cNvGrpSpPr>
          <p:nvPr/>
        </p:nvGrpSpPr>
        <p:grpSpPr bwMode="auto">
          <a:xfrm>
            <a:off x="2698582" y="4154859"/>
            <a:ext cx="4267200" cy="2057400"/>
            <a:chOff x="1728" y="2832"/>
            <a:chExt cx="2112" cy="1296"/>
          </a:xfrm>
        </p:grpSpPr>
        <p:sp>
          <p:nvSpPr>
            <p:cNvPr id="31755" name="Rectangle 13"/>
            <p:cNvSpPr>
              <a:spLocks noChangeArrowheads="1"/>
            </p:cNvSpPr>
            <p:nvPr/>
          </p:nvSpPr>
          <p:spPr bwMode="auto">
            <a:xfrm>
              <a:off x="3136" y="2832"/>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50</a:t>
              </a:r>
              <a:r>
                <a:rPr lang="sv-SE" altLang="zh-CN" sz="2800">
                  <a:solidFill>
                    <a:schemeClr val="bg1"/>
                  </a:solidFill>
                  <a:ea typeface="宋体" pitchFamily="2" charset="-122"/>
                </a:rPr>
                <a:t>=0</a:t>
              </a:r>
              <a:endParaRPr lang="en-US" altLang="zh-CN" sz="2800">
                <a:solidFill>
                  <a:schemeClr val="bg1"/>
                </a:solidFill>
                <a:ea typeface="宋体" pitchFamily="2" charset="-122"/>
              </a:endParaRPr>
            </a:p>
          </p:txBody>
        </p:sp>
        <p:sp>
          <p:nvSpPr>
            <p:cNvPr id="31756" name="Rectangle 14"/>
            <p:cNvSpPr>
              <a:spLocks noChangeArrowheads="1"/>
            </p:cNvSpPr>
            <p:nvPr/>
          </p:nvSpPr>
          <p:spPr bwMode="auto">
            <a:xfrm>
              <a:off x="2432" y="2832"/>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50</a:t>
              </a:r>
              <a:r>
                <a:rPr lang="sv-SE" altLang="zh-CN" sz="2800">
                  <a:solidFill>
                    <a:schemeClr val="bg1"/>
                  </a:solidFill>
                  <a:ea typeface="宋体" pitchFamily="2" charset="-122"/>
                </a:rPr>
                <a:t>=66</a:t>
              </a:r>
              <a:endParaRPr lang="en-US" altLang="zh-CN">
                <a:solidFill>
                  <a:schemeClr val="bg1"/>
                </a:solidFill>
                <a:ea typeface="宋体" pitchFamily="2" charset="-122"/>
              </a:endParaRPr>
            </a:p>
          </p:txBody>
        </p:sp>
        <p:sp>
          <p:nvSpPr>
            <p:cNvPr id="31757" name="Rectangle 15"/>
            <p:cNvSpPr>
              <a:spLocks noChangeArrowheads="1"/>
            </p:cNvSpPr>
            <p:nvPr/>
          </p:nvSpPr>
          <p:spPr bwMode="auto">
            <a:xfrm>
              <a:off x="1728" y="2832"/>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50</a:t>
              </a:r>
              <a:r>
                <a:rPr lang="sv-SE" altLang="zh-CN" sz="2800">
                  <a:solidFill>
                    <a:schemeClr val="bg1"/>
                  </a:solidFill>
                  <a:ea typeface="宋体" pitchFamily="2" charset="-122"/>
                </a:rPr>
                <a:t>=52</a:t>
              </a:r>
              <a:endParaRPr lang="en-US" altLang="zh-CN">
                <a:solidFill>
                  <a:schemeClr val="bg1"/>
                </a:solidFill>
                <a:ea typeface="宋体" pitchFamily="2" charset="-122"/>
              </a:endParaRPr>
            </a:p>
          </p:txBody>
        </p:sp>
        <p:sp>
          <p:nvSpPr>
            <p:cNvPr id="31758" name="Rectangle 16"/>
            <p:cNvSpPr>
              <a:spLocks noChangeArrowheads="1"/>
            </p:cNvSpPr>
            <p:nvPr/>
          </p:nvSpPr>
          <p:spPr bwMode="auto">
            <a:xfrm>
              <a:off x="1728" y="3480"/>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50</a:t>
              </a:r>
              <a:r>
                <a:rPr lang="sv-SE" altLang="zh-CN" sz="2800">
                  <a:solidFill>
                    <a:schemeClr val="bg1"/>
                  </a:solidFill>
                  <a:ea typeface="宋体" pitchFamily="2" charset="-122"/>
                </a:rPr>
                <a:t>=49</a:t>
              </a:r>
              <a:endParaRPr lang="en-US" altLang="zh-CN">
                <a:solidFill>
                  <a:schemeClr val="bg1"/>
                </a:solidFill>
                <a:ea typeface="宋体" pitchFamily="2" charset="-122"/>
              </a:endParaRPr>
            </a:p>
          </p:txBody>
        </p:sp>
        <p:sp>
          <p:nvSpPr>
            <p:cNvPr id="31759" name="Rectangle 17"/>
            <p:cNvSpPr>
              <a:spLocks noChangeArrowheads="1"/>
            </p:cNvSpPr>
            <p:nvPr/>
          </p:nvSpPr>
          <p:spPr bwMode="auto">
            <a:xfrm>
              <a:off x="2432" y="3480"/>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50</a:t>
              </a:r>
              <a:r>
                <a:rPr lang="sv-SE" altLang="zh-CN" sz="2800">
                  <a:solidFill>
                    <a:schemeClr val="bg1"/>
                  </a:solidFill>
                  <a:ea typeface="宋体" pitchFamily="2" charset="-122"/>
                </a:rPr>
                <a:t>=57</a:t>
              </a:r>
              <a:endParaRPr lang="en-US" altLang="zh-CN">
                <a:solidFill>
                  <a:schemeClr val="bg1"/>
                </a:solidFill>
                <a:ea typeface="宋体" pitchFamily="2" charset="-122"/>
              </a:endParaRPr>
            </a:p>
          </p:txBody>
        </p:sp>
        <p:sp>
          <p:nvSpPr>
            <p:cNvPr id="31760" name="Rectangle 18"/>
            <p:cNvSpPr>
              <a:spLocks noChangeArrowheads="1"/>
            </p:cNvSpPr>
            <p:nvPr/>
          </p:nvSpPr>
          <p:spPr bwMode="auto">
            <a:xfrm>
              <a:off x="3136" y="3480"/>
              <a:ext cx="704" cy="648"/>
            </a:xfrm>
            <a:prstGeom prst="rect">
              <a:avLst/>
            </a:prstGeom>
            <a:solidFill>
              <a:schemeClr val="folHlink"/>
            </a:solidFill>
            <a:ln w="38100">
              <a:solidFill>
                <a:schemeClr val="tx1"/>
              </a:solidFill>
              <a:miter lim="800000"/>
              <a:headEnd/>
              <a:tailEnd/>
            </a:ln>
          </p:spPr>
          <p:txBody>
            <a:bodyPr wrap="none" anchor="ctr"/>
            <a:lstStyle/>
            <a:p>
              <a:pPr algn="ctr"/>
              <a:r>
                <a:rPr lang="sv-SE" altLang="zh-CN" sz="2800">
                  <a:solidFill>
                    <a:schemeClr val="bg1"/>
                  </a:solidFill>
                  <a:ea typeface="宋体" pitchFamily="2" charset="-122"/>
                </a:rPr>
                <a:t>V</a:t>
              </a:r>
              <a:r>
                <a:rPr lang="sv-SE" altLang="zh-CN" sz="3600" baseline="30000">
                  <a:solidFill>
                    <a:schemeClr val="bg1"/>
                  </a:solidFill>
                  <a:latin typeface="Symbol" pitchFamily="18" charset="2"/>
                  <a:ea typeface="宋体" pitchFamily="2" charset="-122"/>
                  <a:sym typeface="Symbol" pitchFamily="18" charset="2"/>
                </a:rPr>
                <a:t>p</a:t>
              </a:r>
              <a:r>
                <a:rPr lang="sv-SE" altLang="zh-CN" sz="2800" baseline="-25000">
                  <a:solidFill>
                    <a:schemeClr val="bg1"/>
                  </a:solidFill>
                  <a:ea typeface="宋体" pitchFamily="2" charset="-122"/>
                </a:rPr>
                <a:t>50</a:t>
              </a:r>
              <a:r>
                <a:rPr lang="sv-SE" altLang="zh-CN" sz="2800">
                  <a:solidFill>
                    <a:schemeClr val="bg1"/>
                  </a:solidFill>
                  <a:ea typeface="宋体" pitchFamily="2" charset="-122"/>
                </a:rPr>
                <a:t>=76</a:t>
              </a:r>
              <a:endParaRPr lang="en-US" altLang="zh-CN">
                <a:solidFill>
                  <a:schemeClr val="bg1"/>
                </a:solidFill>
                <a:ea typeface="宋体" pitchFamily="2" charset="-122"/>
              </a:endParaRPr>
            </a:p>
          </p:txBody>
        </p:sp>
      </p:grpSp>
      <p:sp>
        <p:nvSpPr>
          <p:cNvPr id="31754" name="Text Box 47"/>
          <p:cNvSpPr txBox="1">
            <a:spLocks noChangeArrowheads="1"/>
          </p:cNvSpPr>
          <p:nvPr/>
        </p:nvSpPr>
        <p:spPr bwMode="auto">
          <a:xfrm>
            <a:off x="1403648" y="4813384"/>
            <a:ext cx="1067921" cy="584775"/>
          </a:xfrm>
          <a:prstGeom prst="rect">
            <a:avLst/>
          </a:prstGeom>
          <a:noFill/>
          <a:ln w="9525">
            <a:noFill/>
            <a:miter lim="800000"/>
            <a:headEnd/>
            <a:tailEnd/>
          </a:ln>
        </p:spPr>
        <p:txBody>
          <a:bodyPr wrap="none">
            <a:spAutoFit/>
          </a:bodyPr>
          <a:lstStyle/>
          <a:p>
            <a:r>
              <a:rPr lang="sv-SE" altLang="zh-CN" sz="3200" dirty="0">
                <a:solidFill>
                  <a:schemeClr val="bg1"/>
                </a:solidFill>
                <a:latin typeface="Symbol" pitchFamily="18" charset="2"/>
                <a:ea typeface="宋体" pitchFamily="2" charset="-122"/>
                <a:sym typeface="Symbol" pitchFamily="18" charset="2"/>
              </a:rPr>
              <a:t> </a:t>
            </a:r>
            <a:r>
              <a:rPr lang="sv-SE" altLang="zh-CN" dirty="0">
                <a:solidFill>
                  <a:srgbClr val="54DFA2"/>
                </a:solidFill>
                <a:latin typeface="Symbol" pitchFamily="18" charset="2"/>
                <a:ea typeface="宋体" pitchFamily="2" charset="-122"/>
                <a:sym typeface="Symbol" pitchFamily="18" charset="2"/>
              </a:rPr>
              <a:t></a:t>
            </a:r>
            <a:r>
              <a:rPr lang="sv-SE" altLang="zh-CN" dirty="0">
                <a:solidFill>
                  <a:srgbClr val="54DFA2"/>
                </a:solidFill>
                <a:ea typeface="宋体" pitchFamily="2" charset="-122"/>
                <a:sym typeface="Symbol" pitchFamily="18" charset="2"/>
              </a:rPr>
              <a:t>=0.9</a:t>
            </a:r>
            <a:endParaRPr lang="en-US" altLang="zh-CN" dirty="0">
              <a:solidFill>
                <a:srgbClr val="54DFA2"/>
              </a:solidFill>
              <a:ea typeface="宋体" pitchFamily="2" charset="-122"/>
              <a:sym typeface="Symbol" pitchFamily="18" charset="2"/>
            </a:endParaRPr>
          </a:p>
        </p:txBody>
      </p:sp>
      <p:sp>
        <p:nvSpPr>
          <p:cNvPr id="47" name="Rectangle 2"/>
          <p:cNvSpPr txBox="1">
            <a:spLocks noChangeArrowheads="1"/>
          </p:cNvSpPr>
          <p:nvPr/>
        </p:nvSpPr>
        <p:spPr bwMode="auto">
          <a:xfrm>
            <a:off x="539552" y="404664"/>
            <a:ext cx="2880320"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策略迭代法</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10765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1187624" y="2249351"/>
            <a:ext cx="6707658" cy="495280"/>
          </a:xfrm>
        </p:spPr>
        <p:txBody>
          <a:bodyPr/>
          <a:lstStyle/>
          <a:p>
            <a:pPr marL="0" indent="0" eaLnBrk="1" hangingPunct="1">
              <a:buClr>
                <a:srgbClr val="FF0000"/>
              </a:buClr>
              <a:buNone/>
            </a:pPr>
            <a:r>
              <a:rPr lang="sv-SE" altLang="zh-CN" sz="2400" dirty="0" smtClean="0">
                <a:solidFill>
                  <a:srgbClr val="FFFF00"/>
                </a:solidFill>
                <a:ea typeface="宋体" pitchFamily="2" charset="-122"/>
                <a:sym typeface="Symbol" pitchFamily="18" charset="2"/>
              </a:rPr>
              <a:t>Q</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 </a:t>
            </a:r>
            <a:r>
              <a:rPr lang="sv-SE" altLang="zh-CN" sz="2400" dirty="0" smtClean="0">
                <a:solidFill>
                  <a:srgbClr val="FFFF00"/>
                </a:solidFill>
                <a:ea typeface="宋体" pitchFamily="2" charset="-122"/>
              </a:rPr>
              <a:t>= r(s,a) + </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p</a:t>
            </a:r>
            <a:r>
              <a:rPr lang="sv-SE" altLang="zh-CN" sz="2400" dirty="0" smtClean="0">
                <a:solidFill>
                  <a:srgbClr val="FFFF00"/>
                </a:solidFill>
                <a:ea typeface="宋体" pitchFamily="2" charset="-122"/>
              </a:rPr>
              <a:t>(</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a:t>
            </a:r>
            <a:r>
              <a:rPr lang="sv-SE" altLang="zh-CN" sz="2400" dirty="0" smtClean="0">
                <a:solidFill>
                  <a:srgbClr val="FFFF00"/>
                </a:solidFill>
                <a:ea typeface="宋体" pitchFamily="2" charset="-122"/>
              </a:rPr>
              <a:t>s,a),a’) </a:t>
            </a:r>
            <a:r>
              <a:rPr lang="sv-SE" altLang="zh-CN" sz="2400" dirty="0" smtClean="0">
                <a:solidFill>
                  <a:srgbClr val="FFFF00"/>
                </a:solidFill>
                <a:ea typeface="宋体" pitchFamily="2" charset="-122"/>
                <a:sym typeface="Symbol" pitchFamily="18" charset="2"/>
              </a:rPr>
              <a:t>Q</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(s,a),a’)</a:t>
            </a:r>
            <a:r>
              <a:rPr lang="sv-SE" altLang="zh-CN" sz="2400" dirty="0" smtClean="0">
                <a:solidFill>
                  <a:srgbClr val="FFFF00"/>
                </a:solidFill>
                <a:ea typeface="宋体" pitchFamily="2" charset="-122"/>
              </a:rPr>
              <a:t> </a:t>
            </a:r>
            <a:endParaRPr lang="en-US" altLang="zh-CN" sz="2400" dirty="0" smtClean="0">
              <a:solidFill>
                <a:srgbClr val="FFFF00"/>
              </a:solidFill>
              <a:ea typeface="宋体" pitchFamily="2" charset="-122"/>
            </a:endParaRPr>
          </a:p>
        </p:txBody>
      </p:sp>
      <p:sp>
        <p:nvSpPr>
          <p:cNvPr id="32772" name="Oval 4"/>
          <p:cNvSpPr>
            <a:spLocks noChangeArrowheads="1"/>
          </p:cNvSpPr>
          <p:nvPr/>
        </p:nvSpPr>
        <p:spPr bwMode="auto">
          <a:xfrm>
            <a:off x="1629594" y="4348807"/>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sz="2800">
                <a:solidFill>
                  <a:schemeClr val="bg1"/>
                </a:solidFill>
                <a:ea typeface="宋体" pitchFamily="2" charset="-122"/>
              </a:rPr>
              <a:t>s</a:t>
            </a:r>
            <a:endParaRPr lang="en-US" altLang="zh-CN" sz="2800">
              <a:solidFill>
                <a:schemeClr val="bg1"/>
              </a:solidFill>
              <a:ea typeface="宋体" pitchFamily="2" charset="-122"/>
            </a:endParaRPr>
          </a:p>
        </p:txBody>
      </p:sp>
      <p:sp>
        <p:nvSpPr>
          <p:cNvPr id="32773" name="Text Box 5"/>
          <p:cNvSpPr txBox="1">
            <a:spLocks noChangeArrowheads="1"/>
          </p:cNvSpPr>
          <p:nvPr/>
        </p:nvSpPr>
        <p:spPr bwMode="auto">
          <a:xfrm>
            <a:off x="467544" y="4882207"/>
            <a:ext cx="1144865" cy="461665"/>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sym typeface="Symbol" pitchFamily="18" charset="2"/>
              </a:rPr>
              <a:t>Q</a:t>
            </a:r>
            <a:r>
              <a:rPr lang="sv-SE" altLang="zh-CN" baseline="30000" dirty="0">
                <a:solidFill>
                  <a:srgbClr val="54DFA2"/>
                </a:solidFill>
                <a:latin typeface="Symbol" pitchFamily="18" charset="2"/>
                <a:ea typeface="宋体" pitchFamily="2" charset="-122"/>
                <a:sym typeface="Symbol" pitchFamily="18" charset="2"/>
              </a:rPr>
              <a:t>p</a:t>
            </a:r>
            <a:r>
              <a:rPr lang="sv-SE" altLang="zh-CN" dirty="0">
                <a:solidFill>
                  <a:srgbClr val="54DFA2"/>
                </a:solidFill>
                <a:ea typeface="宋体" pitchFamily="2" charset="-122"/>
                <a:sym typeface="Symbol" pitchFamily="18" charset="2"/>
              </a:rPr>
              <a:t>(s,a)</a:t>
            </a:r>
            <a:endParaRPr lang="en-US" altLang="zh-CN" dirty="0">
              <a:solidFill>
                <a:srgbClr val="54DFA2"/>
              </a:solidFill>
              <a:ea typeface="宋体" pitchFamily="2" charset="-122"/>
              <a:sym typeface="Symbol" pitchFamily="18" charset="2"/>
            </a:endParaRPr>
          </a:p>
        </p:txBody>
      </p:sp>
      <p:sp>
        <p:nvSpPr>
          <p:cNvPr id="32774" name="Line 11"/>
          <p:cNvSpPr>
            <a:spLocks noChangeShapeType="1"/>
          </p:cNvSpPr>
          <p:nvPr/>
        </p:nvSpPr>
        <p:spPr bwMode="auto">
          <a:xfrm>
            <a:off x="486594" y="4653607"/>
            <a:ext cx="1066800" cy="0"/>
          </a:xfrm>
          <a:prstGeom prst="line">
            <a:avLst/>
          </a:prstGeom>
          <a:noFill/>
          <a:ln w="57150">
            <a:solidFill>
              <a:schemeClr val="bg1"/>
            </a:solidFill>
            <a:prstDash val="dash"/>
            <a:miter lim="800000"/>
            <a:headEnd/>
            <a:tailEnd type="triangle" w="med" len="med"/>
          </a:ln>
        </p:spPr>
        <p:txBody>
          <a:bodyPr wrap="none"/>
          <a:lstStyle/>
          <a:p>
            <a:endParaRPr lang="zh-CN" altLang="en-US"/>
          </a:p>
        </p:txBody>
      </p:sp>
      <p:sp>
        <p:nvSpPr>
          <p:cNvPr id="32775" name="Line 13"/>
          <p:cNvSpPr>
            <a:spLocks noChangeShapeType="1"/>
          </p:cNvSpPr>
          <p:nvPr/>
        </p:nvSpPr>
        <p:spPr bwMode="auto">
          <a:xfrm>
            <a:off x="2315394" y="4653607"/>
            <a:ext cx="2590800" cy="0"/>
          </a:xfrm>
          <a:prstGeom prst="line">
            <a:avLst/>
          </a:prstGeom>
          <a:noFill/>
          <a:ln w="57150">
            <a:solidFill>
              <a:schemeClr val="bg1"/>
            </a:solidFill>
            <a:miter lim="800000"/>
            <a:headEnd/>
            <a:tailEnd type="triangle" w="med" len="med"/>
          </a:ln>
        </p:spPr>
        <p:txBody>
          <a:bodyPr wrap="none"/>
          <a:lstStyle/>
          <a:p>
            <a:endParaRPr lang="zh-CN" altLang="en-US"/>
          </a:p>
        </p:txBody>
      </p:sp>
      <p:sp>
        <p:nvSpPr>
          <p:cNvPr id="32776" name="Oval 14"/>
          <p:cNvSpPr>
            <a:spLocks noChangeArrowheads="1"/>
          </p:cNvSpPr>
          <p:nvPr/>
        </p:nvSpPr>
        <p:spPr bwMode="auto">
          <a:xfrm>
            <a:off x="4982394" y="4348807"/>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sz="2800">
                <a:solidFill>
                  <a:schemeClr val="bg1"/>
                </a:solidFill>
                <a:ea typeface="宋体" pitchFamily="2" charset="-122"/>
              </a:rPr>
              <a:t>s’</a:t>
            </a:r>
            <a:endParaRPr lang="en-US" altLang="zh-CN" sz="2800">
              <a:solidFill>
                <a:schemeClr val="bg1"/>
              </a:solidFill>
              <a:ea typeface="宋体" pitchFamily="2" charset="-122"/>
            </a:endParaRPr>
          </a:p>
        </p:txBody>
      </p:sp>
      <p:sp>
        <p:nvSpPr>
          <p:cNvPr id="32777" name="Text Box 15"/>
          <p:cNvSpPr txBox="1">
            <a:spLocks noChangeArrowheads="1"/>
          </p:cNvSpPr>
          <p:nvPr/>
        </p:nvSpPr>
        <p:spPr bwMode="auto">
          <a:xfrm>
            <a:off x="3718798" y="3936801"/>
            <a:ext cx="1394934" cy="461665"/>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sym typeface="Symbol" pitchFamily="18" charset="2"/>
              </a:rPr>
              <a:t>s’=</a:t>
            </a:r>
            <a:r>
              <a:rPr lang="sv-SE" altLang="zh-CN" dirty="0">
                <a:solidFill>
                  <a:srgbClr val="54DFA2"/>
                </a:solidFill>
                <a:latin typeface="Symbol" pitchFamily="18" charset="2"/>
                <a:ea typeface="宋体" pitchFamily="2" charset="-122"/>
                <a:sym typeface="Symbol" pitchFamily="18" charset="2"/>
              </a:rPr>
              <a:t>d</a:t>
            </a:r>
            <a:r>
              <a:rPr lang="sv-SE" altLang="zh-CN" dirty="0">
                <a:solidFill>
                  <a:srgbClr val="54DFA2"/>
                </a:solidFill>
                <a:ea typeface="宋体" pitchFamily="2" charset="-122"/>
                <a:sym typeface="Symbol" pitchFamily="18" charset="2"/>
              </a:rPr>
              <a:t>(s,a)</a:t>
            </a:r>
            <a:endParaRPr lang="en-US" altLang="zh-CN" dirty="0">
              <a:solidFill>
                <a:srgbClr val="54DFA2"/>
              </a:solidFill>
              <a:ea typeface="宋体" pitchFamily="2" charset="-122"/>
              <a:sym typeface="Symbol" pitchFamily="18" charset="2"/>
            </a:endParaRPr>
          </a:p>
        </p:txBody>
      </p:sp>
      <p:sp>
        <p:nvSpPr>
          <p:cNvPr id="32778" name="Text Box 16"/>
          <p:cNvSpPr txBox="1">
            <a:spLocks noChangeArrowheads="1"/>
          </p:cNvSpPr>
          <p:nvPr/>
        </p:nvSpPr>
        <p:spPr bwMode="auto">
          <a:xfrm>
            <a:off x="6506394" y="5415607"/>
            <a:ext cx="1901483" cy="461665"/>
          </a:xfrm>
          <a:prstGeom prst="rect">
            <a:avLst/>
          </a:prstGeom>
          <a:noFill/>
          <a:ln w="9525">
            <a:noFill/>
            <a:miter lim="800000"/>
            <a:headEnd/>
            <a:tailEnd/>
          </a:ln>
        </p:spPr>
        <p:txBody>
          <a:bodyPr wrap="none">
            <a:spAutoFit/>
          </a:bodyPr>
          <a:lstStyle/>
          <a:p>
            <a:r>
              <a:rPr lang="sv-SE" altLang="zh-CN">
                <a:solidFill>
                  <a:srgbClr val="54DFA2"/>
                </a:solidFill>
                <a:ea typeface="宋体" pitchFamily="2" charset="-122"/>
                <a:sym typeface="Symbol" pitchFamily="18" charset="2"/>
              </a:rPr>
              <a:t>Q</a:t>
            </a:r>
            <a:r>
              <a:rPr lang="sv-SE" altLang="zh-CN" baseline="30000">
                <a:solidFill>
                  <a:srgbClr val="54DFA2"/>
                </a:solidFill>
                <a:latin typeface="Symbol" pitchFamily="18" charset="2"/>
                <a:ea typeface="宋体" pitchFamily="2" charset="-122"/>
                <a:sym typeface="Symbol" pitchFamily="18" charset="2"/>
              </a:rPr>
              <a:t>p</a:t>
            </a:r>
            <a:r>
              <a:rPr lang="sv-SE" altLang="zh-CN">
                <a:solidFill>
                  <a:srgbClr val="54DFA2"/>
                </a:solidFill>
                <a:ea typeface="宋体" pitchFamily="2" charset="-122"/>
                <a:sym typeface="Symbol" pitchFamily="18" charset="2"/>
              </a:rPr>
              <a:t>(</a:t>
            </a:r>
            <a:r>
              <a:rPr lang="sv-SE" altLang="zh-CN">
                <a:solidFill>
                  <a:srgbClr val="54DFA2"/>
                </a:solidFill>
                <a:latin typeface="Symbol" pitchFamily="18" charset="2"/>
                <a:ea typeface="宋体" pitchFamily="2" charset="-122"/>
                <a:sym typeface="Symbol" pitchFamily="18" charset="2"/>
              </a:rPr>
              <a:t>d</a:t>
            </a:r>
            <a:r>
              <a:rPr lang="sv-SE" altLang="zh-CN">
                <a:solidFill>
                  <a:srgbClr val="54DFA2"/>
                </a:solidFill>
                <a:ea typeface="宋体" pitchFamily="2" charset="-122"/>
                <a:sym typeface="Symbol" pitchFamily="18" charset="2"/>
              </a:rPr>
              <a:t>(s,a),a</a:t>
            </a:r>
            <a:r>
              <a:rPr lang="sv-SE" altLang="zh-CN" baseline="-25000">
                <a:solidFill>
                  <a:srgbClr val="54DFA2"/>
                </a:solidFill>
                <a:ea typeface="宋体" pitchFamily="2" charset="-122"/>
                <a:sym typeface="Symbol" pitchFamily="18" charset="2"/>
              </a:rPr>
              <a:t>3</a:t>
            </a:r>
            <a:r>
              <a:rPr lang="sv-SE" altLang="zh-CN">
                <a:solidFill>
                  <a:srgbClr val="54DFA2"/>
                </a:solidFill>
                <a:ea typeface="宋体" pitchFamily="2" charset="-122"/>
                <a:sym typeface="Symbol" pitchFamily="18" charset="2"/>
              </a:rPr>
              <a:t>)</a:t>
            </a:r>
            <a:endParaRPr lang="en-US" altLang="zh-CN">
              <a:solidFill>
                <a:srgbClr val="54DFA2"/>
              </a:solidFill>
              <a:ea typeface="宋体" pitchFamily="2" charset="-122"/>
              <a:sym typeface="Symbol" pitchFamily="18" charset="2"/>
            </a:endParaRPr>
          </a:p>
        </p:txBody>
      </p:sp>
      <p:sp>
        <p:nvSpPr>
          <p:cNvPr id="32779" name="Text Box 18"/>
          <p:cNvSpPr txBox="1">
            <a:spLocks noChangeArrowheads="1"/>
          </p:cNvSpPr>
          <p:nvPr/>
        </p:nvSpPr>
        <p:spPr bwMode="auto">
          <a:xfrm>
            <a:off x="3771367" y="4811184"/>
            <a:ext cx="1249363" cy="457200"/>
          </a:xfrm>
          <a:prstGeom prst="rect">
            <a:avLst/>
          </a:prstGeom>
          <a:noFill/>
          <a:ln w="9525">
            <a:noFill/>
            <a:miter lim="800000"/>
            <a:headEnd/>
            <a:tailEnd/>
          </a:ln>
        </p:spPr>
        <p:txBody>
          <a:bodyPr wrap="none">
            <a:spAutoFit/>
          </a:bodyPr>
          <a:lstStyle/>
          <a:p>
            <a:r>
              <a:rPr lang="sv-SE" altLang="zh-CN" dirty="0">
                <a:solidFill>
                  <a:srgbClr val="54DFA2"/>
                </a:solidFill>
                <a:ea typeface="宋体" pitchFamily="2" charset="-122"/>
              </a:rPr>
              <a:t>r=r(s,a)</a:t>
            </a:r>
            <a:endParaRPr lang="en-US" altLang="zh-CN" dirty="0">
              <a:solidFill>
                <a:srgbClr val="54DFA2"/>
              </a:solidFill>
              <a:ea typeface="宋体" pitchFamily="2" charset="-122"/>
            </a:endParaRPr>
          </a:p>
        </p:txBody>
      </p:sp>
      <p:sp>
        <p:nvSpPr>
          <p:cNvPr id="32780" name="Line 22"/>
          <p:cNvSpPr>
            <a:spLocks noChangeShapeType="1"/>
          </p:cNvSpPr>
          <p:nvPr/>
        </p:nvSpPr>
        <p:spPr bwMode="auto">
          <a:xfrm flipV="1">
            <a:off x="5668194" y="3891607"/>
            <a:ext cx="914400" cy="609600"/>
          </a:xfrm>
          <a:prstGeom prst="line">
            <a:avLst/>
          </a:prstGeom>
          <a:noFill/>
          <a:ln w="57150">
            <a:solidFill>
              <a:schemeClr val="bg1"/>
            </a:solidFill>
            <a:miter lim="800000"/>
            <a:headEnd/>
            <a:tailEnd type="triangle" w="med" len="med"/>
          </a:ln>
        </p:spPr>
        <p:txBody>
          <a:bodyPr wrap="none"/>
          <a:lstStyle/>
          <a:p>
            <a:endParaRPr lang="zh-CN" altLang="en-US"/>
          </a:p>
        </p:txBody>
      </p:sp>
      <p:sp>
        <p:nvSpPr>
          <p:cNvPr id="32781" name="Line 23"/>
          <p:cNvSpPr>
            <a:spLocks noChangeShapeType="1"/>
          </p:cNvSpPr>
          <p:nvPr/>
        </p:nvSpPr>
        <p:spPr bwMode="auto">
          <a:xfrm flipV="1">
            <a:off x="5744394" y="4653607"/>
            <a:ext cx="1066800" cy="0"/>
          </a:xfrm>
          <a:prstGeom prst="line">
            <a:avLst/>
          </a:prstGeom>
          <a:noFill/>
          <a:ln w="57150">
            <a:solidFill>
              <a:schemeClr val="bg1"/>
            </a:solidFill>
            <a:miter lim="800000"/>
            <a:headEnd/>
            <a:tailEnd type="triangle" w="med" len="med"/>
          </a:ln>
        </p:spPr>
        <p:txBody>
          <a:bodyPr wrap="none"/>
          <a:lstStyle/>
          <a:p>
            <a:endParaRPr lang="zh-CN" altLang="en-US"/>
          </a:p>
        </p:txBody>
      </p:sp>
      <p:sp>
        <p:nvSpPr>
          <p:cNvPr id="32782" name="Line 24"/>
          <p:cNvSpPr>
            <a:spLocks noChangeShapeType="1"/>
          </p:cNvSpPr>
          <p:nvPr/>
        </p:nvSpPr>
        <p:spPr bwMode="auto">
          <a:xfrm>
            <a:off x="5591994" y="4882207"/>
            <a:ext cx="838200" cy="762000"/>
          </a:xfrm>
          <a:prstGeom prst="line">
            <a:avLst/>
          </a:prstGeom>
          <a:noFill/>
          <a:ln w="57150">
            <a:solidFill>
              <a:schemeClr val="bg1"/>
            </a:solidFill>
            <a:miter lim="800000"/>
            <a:headEnd/>
            <a:tailEnd type="triangle" w="med" len="med"/>
          </a:ln>
        </p:spPr>
        <p:txBody>
          <a:bodyPr wrap="none"/>
          <a:lstStyle/>
          <a:p>
            <a:endParaRPr lang="zh-CN" altLang="en-US"/>
          </a:p>
        </p:txBody>
      </p:sp>
      <p:sp>
        <p:nvSpPr>
          <p:cNvPr id="32783" name="Text Box 25"/>
          <p:cNvSpPr txBox="1">
            <a:spLocks noChangeArrowheads="1"/>
          </p:cNvSpPr>
          <p:nvPr/>
        </p:nvSpPr>
        <p:spPr bwMode="auto">
          <a:xfrm>
            <a:off x="6887394" y="4425007"/>
            <a:ext cx="1901483" cy="461665"/>
          </a:xfrm>
          <a:prstGeom prst="rect">
            <a:avLst/>
          </a:prstGeom>
          <a:noFill/>
          <a:ln w="9525">
            <a:noFill/>
            <a:miter lim="800000"/>
            <a:headEnd/>
            <a:tailEnd/>
          </a:ln>
        </p:spPr>
        <p:txBody>
          <a:bodyPr wrap="none">
            <a:spAutoFit/>
          </a:bodyPr>
          <a:lstStyle/>
          <a:p>
            <a:r>
              <a:rPr lang="sv-SE" altLang="zh-CN">
                <a:solidFill>
                  <a:srgbClr val="54DFA2"/>
                </a:solidFill>
                <a:ea typeface="宋体" pitchFamily="2" charset="-122"/>
                <a:sym typeface="Symbol" pitchFamily="18" charset="2"/>
              </a:rPr>
              <a:t>Q</a:t>
            </a:r>
            <a:r>
              <a:rPr lang="sv-SE" altLang="zh-CN" baseline="30000">
                <a:solidFill>
                  <a:srgbClr val="54DFA2"/>
                </a:solidFill>
                <a:latin typeface="Symbol" pitchFamily="18" charset="2"/>
                <a:ea typeface="宋体" pitchFamily="2" charset="-122"/>
                <a:sym typeface="Symbol" pitchFamily="18" charset="2"/>
              </a:rPr>
              <a:t>p</a:t>
            </a:r>
            <a:r>
              <a:rPr lang="sv-SE" altLang="zh-CN">
                <a:solidFill>
                  <a:srgbClr val="54DFA2"/>
                </a:solidFill>
                <a:ea typeface="宋体" pitchFamily="2" charset="-122"/>
                <a:sym typeface="Symbol" pitchFamily="18" charset="2"/>
              </a:rPr>
              <a:t>(</a:t>
            </a:r>
            <a:r>
              <a:rPr lang="sv-SE" altLang="zh-CN">
                <a:solidFill>
                  <a:srgbClr val="54DFA2"/>
                </a:solidFill>
                <a:latin typeface="Symbol" pitchFamily="18" charset="2"/>
                <a:ea typeface="宋体" pitchFamily="2" charset="-122"/>
                <a:sym typeface="Symbol" pitchFamily="18" charset="2"/>
              </a:rPr>
              <a:t>d</a:t>
            </a:r>
            <a:r>
              <a:rPr lang="sv-SE" altLang="zh-CN">
                <a:solidFill>
                  <a:srgbClr val="54DFA2"/>
                </a:solidFill>
                <a:ea typeface="宋体" pitchFamily="2" charset="-122"/>
                <a:sym typeface="Symbol" pitchFamily="18" charset="2"/>
              </a:rPr>
              <a:t>(s,a),a</a:t>
            </a:r>
            <a:r>
              <a:rPr lang="sv-SE" altLang="zh-CN" baseline="-25000">
                <a:solidFill>
                  <a:srgbClr val="54DFA2"/>
                </a:solidFill>
                <a:ea typeface="宋体" pitchFamily="2" charset="-122"/>
                <a:sym typeface="Symbol" pitchFamily="18" charset="2"/>
              </a:rPr>
              <a:t>2</a:t>
            </a:r>
            <a:r>
              <a:rPr lang="sv-SE" altLang="zh-CN">
                <a:solidFill>
                  <a:srgbClr val="54DFA2"/>
                </a:solidFill>
                <a:ea typeface="宋体" pitchFamily="2" charset="-122"/>
                <a:sym typeface="Symbol" pitchFamily="18" charset="2"/>
              </a:rPr>
              <a:t>)</a:t>
            </a:r>
            <a:endParaRPr lang="en-US" altLang="zh-CN">
              <a:solidFill>
                <a:srgbClr val="54DFA2"/>
              </a:solidFill>
              <a:ea typeface="宋体" pitchFamily="2" charset="-122"/>
              <a:sym typeface="Symbol" pitchFamily="18" charset="2"/>
            </a:endParaRPr>
          </a:p>
        </p:txBody>
      </p:sp>
      <p:sp>
        <p:nvSpPr>
          <p:cNvPr id="32784" name="Text Box 26"/>
          <p:cNvSpPr txBox="1">
            <a:spLocks noChangeArrowheads="1"/>
          </p:cNvSpPr>
          <p:nvPr/>
        </p:nvSpPr>
        <p:spPr bwMode="auto">
          <a:xfrm>
            <a:off x="6658794" y="3663007"/>
            <a:ext cx="1901483" cy="461665"/>
          </a:xfrm>
          <a:prstGeom prst="rect">
            <a:avLst/>
          </a:prstGeom>
          <a:noFill/>
          <a:ln w="9525">
            <a:noFill/>
            <a:miter lim="800000"/>
            <a:headEnd/>
            <a:tailEnd/>
          </a:ln>
        </p:spPr>
        <p:txBody>
          <a:bodyPr wrap="none">
            <a:spAutoFit/>
          </a:bodyPr>
          <a:lstStyle/>
          <a:p>
            <a:r>
              <a:rPr lang="sv-SE" altLang="zh-CN">
                <a:solidFill>
                  <a:srgbClr val="54DFA2"/>
                </a:solidFill>
                <a:ea typeface="宋体" pitchFamily="2" charset="-122"/>
                <a:sym typeface="Symbol" pitchFamily="18" charset="2"/>
              </a:rPr>
              <a:t>Q</a:t>
            </a:r>
            <a:r>
              <a:rPr lang="sv-SE" altLang="zh-CN" baseline="30000">
                <a:solidFill>
                  <a:srgbClr val="54DFA2"/>
                </a:solidFill>
                <a:latin typeface="Symbol" pitchFamily="18" charset="2"/>
                <a:ea typeface="宋体" pitchFamily="2" charset="-122"/>
                <a:sym typeface="Symbol" pitchFamily="18" charset="2"/>
              </a:rPr>
              <a:t>p</a:t>
            </a:r>
            <a:r>
              <a:rPr lang="sv-SE" altLang="zh-CN">
                <a:solidFill>
                  <a:srgbClr val="54DFA2"/>
                </a:solidFill>
                <a:ea typeface="宋体" pitchFamily="2" charset="-122"/>
                <a:sym typeface="Symbol" pitchFamily="18" charset="2"/>
              </a:rPr>
              <a:t>(</a:t>
            </a:r>
            <a:r>
              <a:rPr lang="sv-SE" altLang="zh-CN">
                <a:solidFill>
                  <a:srgbClr val="54DFA2"/>
                </a:solidFill>
                <a:latin typeface="Symbol" pitchFamily="18" charset="2"/>
                <a:ea typeface="宋体" pitchFamily="2" charset="-122"/>
                <a:sym typeface="Symbol" pitchFamily="18" charset="2"/>
              </a:rPr>
              <a:t>d</a:t>
            </a:r>
            <a:r>
              <a:rPr lang="sv-SE" altLang="zh-CN">
                <a:solidFill>
                  <a:srgbClr val="54DFA2"/>
                </a:solidFill>
                <a:ea typeface="宋体" pitchFamily="2" charset="-122"/>
                <a:sym typeface="Symbol" pitchFamily="18" charset="2"/>
              </a:rPr>
              <a:t>(s,a),a</a:t>
            </a:r>
            <a:r>
              <a:rPr lang="sv-SE" altLang="zh-CN" baseline="-25000">
                <a:solidFill>
                  <a:srgbClr val="54DFA2"/>
                </a:solidFill>
                <a:ea typeface="宋体" pitchFamily="2" charset="-122"/>
                <a:sym typeface="Symbol" pitchFamily="18" charset="2"/>
              </a:rPr>
              <a:t>1</a:t>
            </a:r>
            <a:r>
              <a:rPr lang="sv-SE" altLang="zh-CN">
                <a:solidFill>
                  <a:srgbClr val="54DFA2"/>
                </a:solidFill>
                <a:ea typeface="宋体" pitchFamily="2" charset="-122"/>
                <a:sym typeface="Symbol" pitchFamily="18" charset="2"/>
              </a:rPr>
              <a:t>)</a:t>
            </a:r>
            <a:endParaRPr lang="en-US" altLang="zh-CN">
              <a:solidFill>
                <a:srgbClr val="54DFA2"/>
              </a:solidFill>
              <a:ea typeface="宋体" pitchFamily="2" charset="-122"/>
              <a:sym typeface="Symbol" pitchFamily="18" charset="2"/>
            </a:endParaRPr>
          </a:p>
        </p:txBody>
      </p:sp>
      <p:sp>
        <p:nvSpPr>
          <p:cNvPr id="17" name="Rectangle 2"/>
          <p:cNvSpPr txBox="1">
            <a:spLocks noChangeArrowheads="1"/>
          </p:cNvSpPr>
          <p:nvPr/>
        </p:nvSpPr>
        <p:spPr bwMode="auto">
          <a:xfrm>
            <a:off x="539552" y="404664"/>
            <a:ext cx="3960440"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动态规划求解方法</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
        <p:nvSpPr>
          <p:cNvPr id="18" name="Rectangle 2"/>
          <p:cNvSpPr txBox="1">
            <a:spLocks noChangeArrowheads="1"/>
          </p:cNvSpPr>
          <p:nvPr/>
        </p:nvSpPr>
        <p:spPr bwMode="auto">
          <a:xfrm>
            <a:off x="792560" y="1394334"/>
            <a:ext cx="5760640" cy="5852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sv-SE" sz="2400" kern="0" dirty="0" smtClean="0">
                <a:solidFill>
                  <a:srgbClr val="54DFA2"/>
                </a:solidFill>
                <a:latin typeface="微软雅黑" panose="020B0503020204020204" pitchFamily="34" charset="-122"/>
                <a:ea typeface="微软雅黑" panose="020B0503020204020204" pitchFamily="34" charset="-122"/>
              </a:rPr>
              <a:t>Bellman</a:t>
            </a:r>
            <a:r>
              <a:rPr lang="zh-CN" altLang="sv-SE" sz="2400" kern="0" dirty="0" smtClean="0">
                <a:solidFill>
                  <a:srgbClr val="54DFA2"/>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方程</a:t>
            </a:r>
            <a:r>
              <a:rPr lang="sv-SE" sz="2400" kern="0" dirty="0" smtClean="0">
                <a:solidFill>
                  <a:srgbClr val="54DFA2"/>
                </a:solidFill>
                <a:latin typeface="微软雅黑" panose="020B0503020204020204" pitchFamily="34" charset="-122"/>
                <a:ea typeface="微软雅黑" panose="020B0503020204020204" pitchFamily="34" charset="-122"/>
              </a:rPr>
              <a:t> (</a:t>
            </a:r>
            <a:r>
              <a:rPr lang="zh-CN" altLang="sv-SE" sz="2400" kern="0" dirty="0" smtClean="0">
                <a:solidFill>
                  <a:srgbClr val="54DFA2"/>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确定性情况</a:t>
            </a:r>
            <a:r>
              <a:rPr lang="sv-SE" sz="2400" kern="0" dirty="0" smtClean="0">
                <a:solidFill>
                  <a:srgbClr val="54DFA2"/>
                </a:solidFill>
                <a:latin typeface="微软雅黑" panose="020B0503020204020204" pitchFamily="34" charset="-122"/>
                <a:ea typeface="微软雅黑" panose="020B0503020204020204" pitchFamily="34" charset="-122"/>
              </a:rPr>
              <a:t>)</a:t>
            </a:r>
            <a:r>
              <a:rPr lang="zh-CN" altLang="sv-SE" sz="2400" kern="0" dirty="0" smtClean="0">
                <a:solidFill>
                  <a:srgbClr val="54DFA2"/>
                </a:solidFill>
                <a:latin typeface="微软雅黑" panose="020B0503020204020204" pitchFamily="34" charset="-122"/>
                <a:ea typeface="微软雅黑" panose="020B0503020204020204" pitchFamily="34" charset="-122"/>
              </a:rPr>
              <a:t>：基于</a:t>
            </a:r>
            <a:r>
              <a:rPr lang="en-US" altLang="zh-CN" sz="2400" kern="0" dirty="0" smtClean="0">
                <a:solidFill>
                  <a:srgbClr val="54DFA2"/>
                </a:solidFill>
                <a:latin typeface="微软雅黑" panose="020B0503020204020204" pitchFamily="34" charset="-122"/>
                <a:ea typeface="微软雅黑" panose="020B0503020204020204" pitchFamily="34" charset="-122"/>
              </a:rPr>
              <a:t>Q</a:t>
            </a:r>
            <a:r>
              <a:rPr lang="sv-SE" altLang="zh-CN" sz="2400" kern="0" baseline="30000" dirty="0" smtClean="0">
                <a:solidFill>
                  <a:srgbClr val="54DFA2"/>
                </a:solidFill>
                <a:latin typeface="Symbol" pitchFamily="18" charset="2"/>
                <a:ea typeface="宋体" pitchFamily="2" charset="-122"/>
                <a:sym typeface="Symbol" pitchFamily="18" charset="2"/>
              </a:rPr>
              <a:t>p</a:t>
            </a:r>
            <a:r>
              <a:rPr lang="sv-SE" altLang="zh-CN" sz="2400" kern="0" dirty="0" smtClean="0">
                <a:solidFill>
                  <a:srgbClr val="54DFA2"/>
                </a:solidFill>
                <a:ea typeface="宋体" pitchFamily="2" charset="-122"/>
                <a:sym typeface="Symbol" pitchFamily="18" charset="2"/>
              </a:rPr>
              <a:t>(s,a)</a:t>
            </a:r>
            <a:r>
              <a:rPr lang="sv-SE" sz="2400" b="1" kern="0" dirty="0" smtClean="0">
                <a:solidFill>
                  <a:srgbClr val="54DFA2"/>
                </a:solidFill>
                <a:sym typeface="Symbol" pitchFamily="18" charset="2"/>
              </a:rPr>
              <a:t> </a:t>
            </a:r>
            <a:endParaRPr lang="en-US" altLang="zh-CN" sz="2400" b="1" kern="0" dirty="0" smtClean="0">
              <a:solidFill>
                <a:srgbClr val="54DFA2"/>
              </a:solidFill>
              <a:ea typeface="宋体" pitchFamily="2" charset="-122"/>
              <a:sym typeface="Symbol" pitchFamily="18" charset="2"/>
            </a:endParaRPr>
          </a:p>
        </p:txBody>
      </p:sp>
    </p:spTree>
    <p:extLst>
      <p:ext uri="{BB962C8B-B14F-4D97-AF65-F5344CB8AC3E}">
        <p14:creationId xmlns:p14="http://schemas.microsoft.com/office/powerpoint/2010/main" val="32359675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611188" y="2276475"/>
            <a:ext cx="7772400" cy="3743325"/>
          </a:xfrm>
        </p:spPr>
        <p:txBody>
          <a:bodyPr/>
          <a:lstStyle/>
          <a:p>
            <a:pPr eaLnBrk="1" hangingPunct="1">
              <a:lnSpc>
                <a:spcPct val="120000"/>
              </a:lnSpc>
              <a:buClr>
                <a:srgbClr val="FF0000"/>
              </a:buClr>
              <a:buFont typeface="Wingdings" pitchFamily="2" charset="2"/>
              <a:buNone/>
              <a:defRPr/>
            </a:pPr>
            <a:r>
              <a:rPr lang="zh-CN" altLang="en-US" sz="3600" b="1" dirty="0" smtClean="0">
                <a:solidFill>
                  <a:schemeClr val="accent1">
                    <a:lumMod val="60000"/>
                    <a:lumOff val="40000"/>
                  </a:schemeClr>
                </a:solidFill>
                <a:latin typeface="微软雅黑" pitchFamily="34" charset="-122"/>
                <a:ea typeface="微软雅黑" pitchFamily="34" charset="-122"/>
              </a:rPr>
              <a:t>一、什么是强化学习？</a:t>
            </a:r>
          </a:p>
          <a:p>
            <a:pPr eaLnBrk="1" hangingPunct="1">
              <a:lnSpc>
                <a:spcPct val="120000"/>
              </a:lnSpc>
              <a:buClr>
                <a:srgbClr val="FF0000"/>
              </a:buClr>
              <a:buFont typeface="Wingdings" pitchFamily="2" charset="2"/>
              <a:buNone/>
              <a:defRPr/>
            </a:pPr>
            <a:r>
              <a:rPr lang="zh-CN" altLang="en-US" sz="3600" b="1" dirty="0" smtClean="0">
                <a:solidFill>
                  <a:schemeClr val="accent1">
                    <a:lumMod val="60000"/>
                    <a:lumOff val="40000"/>
                  </a:schemeClr>
                </a:solidFill>
                <a:latin typeface="微软雅黑" pitchFamily="34" charset="-122"/>
                <a:ea typeface="微软雅黑" pitchFamily="34" charset="-122"/>
              </a:rPr>
              <a:t>二、马氏决策过程与随机动态规划</a:t>
            </a:r>
            <a:endParaRPr lang="en-US" altLang="zh-CN" sz="3600" b="1" dirty="0" smtClean="0">
              <a:solidFill>
                <a:schemeClr val="accent1">
                  <a:lumMod val="60000"/>
                  <a:lumOff val="40000"/>
                </a:schemeClr>
              </a:solidFill>
              <a:latin typeface="微软雅黑" pitchFamily="34" charset="-122"/>
              <a:ea typeface="微软雅黑" pitchFamily="34" charset="-122"/>
            </a:endParaRPr>
          </a:p>
          <a:p>
            <a:pPr eaLnBrk="1" hangingPunct="1">
              <a:lnSpc>
                <a:spcPct val="120000"/>
              </a:lnSpc>
              <a:buClr>
                <a:srgbClr val="FF0000"/>
              </a:buClr>
              <a:buFont typeface="Wingdings" pitchFamily="2" charset="2"/>
              <a:buNone/>
              <a:defRPr/>
            </a:pPr>
            <a:r>
              <a:rPr lang="zh-CN" altLang="en-US" sz="3600" b="1" dirty="0" smtClean="0">
                <a:solidFill>
                  <a:schemeClr val="accent1">
                    <a:lumMod val="60000"/>
                    <a:lumOff val="40000"/>
                  </a:schemeClr>
                </a:solidFill>
                <a:latin typeface="微软雅黑" pitchFamily="34" charset="-122"/>
                <a:ea typeface="微软雅黑" pitchFamily="34" charset="-122"/>
              </a:rPr>
              <a:t>三、典型的强化学习算法</a:t>
            </a:r>
            <a:endParaRPr lang="en-US" altLang="zh-CN" sz="3600" b="1" dirty="0" smtClean="0">
              <a:solidFill>
                <a:schemeClr val="accent1">
                  <a:lumMod val="60000"/>
                  <a:lumOff val="40000"/>
                </a:schemeClr>
              </a:solidFill>
              <a:latin typeface="微软雅黑" pitchFamily="34" charset="-122"/>
              <a:ea typeface="微软雅黑" pitchFamily="34" charset="-122"/>
            </a:endParaRPr>
          </a:p>
          <a:p>
            <a:pPr eaLnBrk="1" hangingPunct="1">
              <a:lnSpc>
                <a:spcPct val="120000"/>
              </a:lnSpc>
              <a:buClr>
                <a:srgbClr val="FF0000"/>
              </a:buClr>
              <a:buFont typeface="Wingdings" pitchFamily="2" charset="2"/>
              <a:buNone/>
              <a:defRPr/>
            </a:pPr>
            <a:r>
              <a:rPr lang="zh-CN" altLang="en-US" sz="3600" b="1" dirty="0" smtClean="0">
                <a:solidFill>
                  <a:schemeClr val="accent1">
                    <a:lumMod val="60000"/>
                    <a:lumOff val="40000"/>
                  </a:schemeClr>
                </a:solidFill>
                <a:latin typeface="微软雅黑" pitchFamily="34" charset="-122"/>
                <a:ea typeface="微软雅黑" pitchFamily="34" charset="-122"/>
              </a:rPr>
              <a:t>四、深度强化学习</a:t>
            </a:r>
          </a:p>
          <a:p>
            <a:pPr eaLnBrk="1" hangingPunct="1">
              <a:buFont typeface="Wingdings" pitchFamily="2" charset="2"/>
              <a:buNone/>
              <a:defRPr/>
            </a:pPr>
            <a:endParaRPr lang="en-US" altLang="zh-CN" sz="3600" b="1" dirty="0" smtClean="0">
              <a:solidFill>
                <a:schemeClr val="accent1">
                  <a:lumMod val="60000"/>
                  <a:lumOff val="40000"/>
                </a:schemeClr>
              </a:solidFill>
              <a:effectLst>
                <a:outerShdw blurRad="38100" dist="38100" dir="2700000" algn="tl">
                  <a:srgbClr val="000000"/>
                </a:outerShdw>
              </a:effectLst>
              <a:ea typeface="黑体" pitchFamily="2" charset="-122"/>
            </a:endParaRPr>
          </a:p>
        </p:txBody>
      </p:sp>
      <p:sp>
        <p:nvSpPr>
          <p:cNvPr id="15363" name="Rectangle 5"/>
          <p:cNvSpPr>
            <a:spLocks noGrp="1" noChangeArrowheads="1"/>
          </p:cNvSpPr>
          <p:nvPr>
            <p:ph type="title"/>
          </p:nvPr>
        </p:nvSpPr>
        <p:spPr>
          <a:xfrm>
            <a:off x="395288" y="203920"/>
            <a:ext cx="8497887" cy="1712912"/>
          </a:xfrm>
          <a:noFill/>
        </p:spPr>
        <p:txBody>
          <a:bodyPr/>
          <a:lstStyle/>
          <a:p>
            <a:pPr eaLnBrk="1" hangingPunct="1">
              <a:lnSpc>
                <a:spcPct val="130000"/>
              </a:lnSpc>
            </a:pPr>
            <a:r>
              <a:rPr lang="en-US" altLang="zh-CN" sz="4000" b="1" dirty="0" smtClean="0">
                <a:solidFill>
                  <a:schemeClr val="accent1"/>
                </a:solidFill>
                <a:latin typeface="Times New Roman" pitchFamily="18" charset="0"/>
                <a:ea typeface="宋体" charset="-122"/>
                <a:cs typeface="Times New Roman" pitchFamily="18" charset="0"/>
              </a:rPr>
              <a:t>Deep </a:t>
            </a:r>
            <a:r>
              <a:rPr lang="en-GB" altLang="zh-CN" sz="4000" b="1" dirty="0" smtClean="0">
                <a:solidFill>
                  <a:schemeClr val="accent1"/>
                </a:solidFill>
                <a:latin typeface="Times New Roman" pitchFamily="18" charset="0"/>
                <a:ea typeface="宋体" charset="-122"/>
                <a:cs typeface="Times New Roman" pitchFamily="18" charset="0"/>
              </a:rPr>
              <a:t>Reinforcement Learning </a:t>
            </a:r>
            <a:r>
              <a:rPr lang="en-GB" altLang="zh-CN" b="1" dirty="0" smtClean="0">
                <a:solidFill>
                  <a:schemeClr val="accent1"/>
                </a:solidFill>
                <a:latin typeface="Times New Roman" pitchFamily="18" charset="0"/>
                <a:ea typeface="宋体" charset="-122"/>
                <a:cs typeface="Times New Roman" pitchFamily="18" charset="0"/>
              </a:rPr>
              <a:t/>
            </a:r>
            <a:br>
              <a:rPr lang="en-GB" altLang="zh-CN" b="1" dirty="0" smtClean="0">
                <a:solidFill>
                  <a:schemeClr val="accent1"/>
                </a:solidFill>
                <a:latin typeface="Times New Roman" pitchFamily="18" charset="0"/>
                <a:ea typeface="宋体" charset="-122"/>
                <a:cs typeface="Times New Roman" pitchFamily="18" charset="0"/>
              </a:rPr>
            </a:br>
            <a:r>
              <a:rPr lang="zh-CN" altLang="en-US" b="1" dirty="0" smtClean="0">
                <a:solidFill>
                  <a:schemeClr val="accent1"/>
                </a:solidFill>
                <a:latin typeface="微软雅黑" pitchFamily="34" charset="-122"/>
                <a:ea typeface="微软雅黑" pitchFamily="34" charset="-122"/>
                <a:cs typeface="Times New Roman" pitchFamily="18" charset="0"/>
              </a:rPr>
              <a:t>深度强化学习</a:t>
            </a:r>
            <a:endParaRPr lang="en-GB" altLang="zh-CN" b="1" dirty="0" smtClean="0">
              <a:solidFill>
                <a:schemeClr val="accent1"/>
              </a:solidFill>
              <a:latin typeface="微软雅黑" pitchFamily="34" charset="-122"/>
              <a:ea typeface="微软雅黑" pitchFamily="34" charset="-122"/>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899592" y="1700808"/>
            <a:ext cx="7560840" cy="4114800"/>
          </a:xfrm>
        </p:spPr>
        <p:txBody>
          <a:bodyPr/>
          <a:lstStyle/>
          <a:p>
            <a:pPr eaLnBrk="1" hangingPunct="1">
              <a:lnSpc>
                <a:spcPct val="90000"/>
              </a:lnSpc>
              <a:buClr>
                <a:srgbClr val="FF0000"/>
              </a:buClr>
              <a:buNone/>
            </a:pPr>
            <a:r>
              <a:rPr lang="zh-CN" altLang="en-US" sz="2400" dirty="0" smtClean="0">
                <a:solidFill>
                  <a:srgbClr val="54DFA2"/>
                </a:solidFill>
                <a:latin typeface="微软雅黑" panose="020B0503020204020204" pitchFamily="34" charset="-122"/>
                <a:ea typeface="微软雅黑" panose="020B0503020204020204" pitchFamily="34" charset="-122"/>
              </a:rPr>
              <a:t>定义：</a:t>
            </a:r>
            <a:endParaRPr lang="en-US" altLang="zh-CN" sz="2400" dirty="0" smtClean="0">
              <a:solidFill>
                <a:srgbClr val="54DFA2"/>
              </a:solidFill>
              <a:latin typeface="微软雅黑" panose="020B0503020204020204" pitchFamily="34" charset="-122"/>
              <a:ea typeface="微软雅黑" panose="020B0503020204020204" pitchFamily="34" charset="-122"/>
            </a:endParaRPr>
          </a:p>
          <a:p>
            <a:pPr eaLnBrk="1" hangingPunct="1">
              <a:lnSpc>
                <a:spcPct val="90000"/>
              </a:lnSpc>
              <a:buClr>
                <a:srgbClr val="FF0000"/>
              </a:buClr>
              <a:buNone/>
            </a:pPr>
            <a:endParaRPr lang="sv-SE" altLang="zh-CN" sz="1050" dirty="0">
              <a:solidFill>
                <a:srgbClr val="54DFA2"/>
              </a:solidFill>
              <a:latin typeface="微软雅黑" panose="020B0503020204020204" pitchFamily="34" charset="-122"/>
              <a:ea typeface="微软雅黑" panose="020B0503020204020204" pitchFamily="34" charset="-122"/>
            </a:endParaRPr>
          </a:p>
          <a:p>
            <a:pPr eaLnBrk="1" hangingPunct="1">
              <a:lnSpc>
                <a:spcPct val="90000"/>
              </a:lnSpc>
              <a:buClr>
                <a:srgbClr val="FF0000"/>
              </a:buClr>
            </a:pPr>
            <a:r>
              <a:rPr lang="sv-SE" altLang="zh-CN" sz="2400" dirty="0" smtClean="0">
                <a:solidFill>
                  <a:srgbClr val="FFFF00"/>
                </a:solidFill>
                <a:ea typeface="宋体" pitchFamily="2" charset="-122"/>
              </a:rPr>
              <a:t>V*(s) = max</a:t>
            </a:r>
            <a:r>
              <a:rPr lang="sv-SE" altLang="zh-CN" sz="2400" baseline="-25000" dirty="0" smtClean="0">
                <a:solidFill>
                  <a:srgbClr val="FFFF00"/>
                </a:solidFill>
                <a:latin typeface="Symbol" pitchFamily="18" charset="2"/>
                <a:ea typeface="宋体" pitchFamily="2" charset="-122"/>
              </a:rPr>
              <a:t>p</a:t>
            </a:r>
            <a:r>
              <a:rPr lang="sv-SE" altLang="zh-CN" sz="2400" dirty="0" smtClean="0">
                <a:solidFill>
                  <a:srgbClr val="FFFF00"/>
                </a:solidFill>
                <a:ea typeface="宋体" pitchFamily="2" charset="-122"/>
              </a:rPr>
              <a:t> V</a:t>
            </a:r>
            <a:r>
              <a:rPr lang="sv-SE" altLang="zh-CN" sz="2400" baseline="30000" dirty="0" smtClean="0">
                <a:solidFill>
                  <a:srgbClr val="FFFF00"/>
                </a:solidFill>
                <a:latin typeface="Symbol" pitchFamily="18" charset="2"/>
                <a:ea typeface="宋体" pitchFamily="2" charset="-122"/>
              </a:rPr>
              <a:t>p</a:t>
            </a:r>
            <a:r>
              <a:rPr lang="sv-SE" altLang="zh-CN" sz="2400" dirty="0" smtClean="0">
                <a:solidFill>
                  <a:srgbClr val="FFFF00"/>
                </a:solidFill>
                <a:ea typeface="宋体" pitchFamily="2" charset="-122"/>
              </a:rPr>
              <a:t>(s)</a:t>
            </a:r>
          </a:p>
          <a:p>
            <a:pPr eaLnBrk="1" hangingPunct="1">
              <a:lnSpc>
                <a:spcPct val="90000"/>
              </a:lnSpc>
              <a:buClr>
                <a:srgbClr val="FF0000"/>
              </a:buClr>
            </a:pPr>
            <a:r>
              <a:rPr lang="sv-SE" altLang="zh-CN" sz="2400" dirty="0" smtClean="0">
                <a:solidFill>
                  <a:srgbClr val="FFFF00"/>
                </a:solidFill>
                <a:ea typeface="宋体" pitchFamily="2" charset="-122"/>
              </a:rPr>
              <a:t>Q*(s,a) = max</a:t>
            </a:r>
            <a:r>
              <a:rPr lang="sv-SE" altLang="zh-CN" sz="2400" baseline="-25000" dirty="0" smtClean="0">
                <a:solidFill>
                  <a:srgbClr val="FFFF00"/>
                </a:solidFill>
                <a:latin typeface="Symbol" pitchFamily="18" charset="2"/>
                <a:ea typeface="宋体" pitchFamily="2" charset="-122"/>
              </a:rPr>
              <a:t>p</a:t>
            </a:r>
            <a:r>
              <a:rPr lang="sv-SE" altLang="zh-CN" sz="2400" dirty="0" smtClean="0">
                <a:solidFill>
                  <a:srgbClr val="FFFF00"/>
                </a:solidFill>
                <a:ea typeface="宋体" pitchFamily="2" charset="-122"/>
              </a:rPr>
              <a:t> Q</a:t>
            </a:r>
            <a:r>
              <a:rPr lang="sv-SE" altLang="zh-CN" sz="2400" baseline="30000" dirty="0" smtClean="0">
                <a:solidFill>
                  <a:srgbClr val="FFFF00"/>
                </a:solidFill>
                <a:latin typeface="Symbol" pitchFamily="18" charset="2"/>
                <a:ea typeface="宋体" pitchFamily="2" charset="-122"/>
              </a:rPr>
              <a:t>p</a:t>
            </a:r>
            <a:r>
              <a:rPr lang="sv-SE" altLang="zh-CN" sz="2400" dirty="0" smtClean="0">
                <a:solidFill>
                  <a:srgbClr val="FFFF00"/>
                </a:solidFill>
                <a:ea typeface="宋体" pitchFamily="2" charset="-122"/>
              </a:rPr>
              <a:t>(s,a)</a:t>
            </a:r>
          </a:p>
          <a:p>
            <a:pPr eaLnBrk="1" hangingPunct="1">
              <a:lnSpc>
                <a:spcPct val="90000"/>
              </a:lnSpc>
              <a:buClr>
                <a:srgbClr val="FF0000"/>
              </a:buClr>
            </a:pPr>
            <a:endParaRPr lang="sv-SE" altLang="zh-CN" sz="2400" dirty="0" smtClean="0">
              <a:solidFill>
                <a:schemeClr val="bg1"/>
              </a:solidFill>
              <a:ea typeface="宋体" pitchFamily="2" charset="-122"/>
            </a:endParaRPr>
          </a:p>
          <a:p>
            <a:pPr eaLnBrk="1" hangingPunct="1">
              <a:lnSpc>
                <a:spcPct val="90000"/>
              </a:lnSpc>
              <a:buClr>
                <a:srgbClr val="FF0000"/>
              </a:buClr>
              <a:buNone/>
            </a:pPr>
            <a:r>
              <a:rPr lang="sv-SE" altLang="zh-CN" sz="2400" dirty="0" smtClean="0">
                <a:solidFill>
                  <a:srgbClr val="54DFA2"/>
                </a:solidFill>
                <a:latin typeface="微软雅黑" panose="020B0503020204020204" pitchFamily="34" charset="-122"/>
                <a:ea typeface="微软雅黑" panose="020B0503020204020204" pitchFamily="34" charset="-122"/>
                <a:sym typeface="Symbol" pitchFamily="18" charset="2"/>
              </a:rPr>
              <a:t>Bellman</a:t>
            </a:r>
            <a:r>
              <a:rPr lang="zh-CN" altLang="sv-SE" sz="2400" b="1" dirty="0" smtClean="0">
                <a:solidFill>
                  <a:srgbClr val="54DFA2"/>
                </a:solidFill>
                <a:latin typeface="黑体" pitchFamily="49" charset="-122"/>
                <a:ea typeface="黑体" pitchFamily="49" charset="-122"/>
              </a:rPr>
              <a:t>最优化方程</a:t>
            </a:r>
            <a:r>
              <a:rPr lang="zh-CN" altLang="en-US" sz="2400" b="1" dirty="0" smtClean="0">
                <a:solidFill>
                  <a:srgbClr val="54DFA2"/>
                </a:solidFill>
                <a:latin typeface="黑体" pitchFamily="49" charset="-122"/>
                <a:ea typeface="黑体" pitchFamily="49" charset="-122"/>
              </a:rPr>
              <a:t>：</a:t>
            </a:r>
            <a:endParaRPr lang="en-US" altLang="zh-CN" sz="2400" b="1" dirty="0" smtClean="0">
              <a:solidFill>
                <a:srgbClr val="54DFA2"/>
              </a:solidFill>
              <a:latin typeface="黑体" pitchFamily="49" charset="-122"/>
              <a:ea typeface="黑体" pitchFamily="49" charset="-122"/>
            </a:endParaRPr>
          </a:p>
          <a:p>
            <a:pPr eaLnBrk="1" hangingPunct="1">
              <a:lnSpc>
                <a:spcPct val="90000"/>
              </a:lnSpc>
              <a:buClr>
                <a:srgbClr val="FF0000"/>
              </a:buClr>
              <a:buFont typeface="Wingdings" pitchFamily="2" charset="2"/>
              <a:buNone/>
            </a:pPr>
            <a:endParaRPr lang="sv-SE" sz="1050" b="1" dirty="0" smtClean="0">
              <a:solidFill>
                <a:srgbClr val="54DFA2"/>
              </a:solidFill>
              <a:latin typeface="黑体" pitchFamily="49" charset="-122"/>
              <a:ea typeface="黑体" pitchFamily="49" charset="-122"/>
            </a:endParaRPr>
          </a:p>
          <a:p>
            <a:pPr eaLnBrk="1" hangingPunct="1">
              <a:lnSpc>
                <a:spcPct val="90000"/>
              </a:lnSpc>
              <a:buClr>
                <a:srgbClr val="FF0000"/>
              </a:buClr>
            </a:pP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(s) </a:t>
            </a:r>
            <a:r>
              <a:rPr lang="sv-SE" altLang="zh-CN" sz="2400" dirty="0" smtClean="0">
                <a:solidFill>
                  <a:srgbClr val="FFFF00"/>
                </a:solidFill>
                <a:ea typeface="宋体" pitchFamily="2" charset="-122"/>
              </a:rPr>
              <a:t>= max</a:t>
            </a:r>
            <a:r>
              <a:rPr lang="sv-SE" altLang="zh-CN" sz="2400" baseline="-25000" dirty="0" smtClean="0">
                <a:solidFill>
                  <a:srgbClr val="FFFF00"/>
                </a:solidFill>
                <a:ea typeface="宋体" pitchFamily="2" charset="-122"/>
              </a:rPr>
              <a:t>a</a:t>
            </a:r>
            <a:r>
              <a:rPr lang="sv-SE" altLang="zh-CN" sz="2400" dirty="0" smtClean="0">
                <a:solidFill>
                  <a:srgbClr val="FFFF00"/>
                </a:solidFill>
                <a:ea typeface="宋体" pitchFamily="2" charset="-122"/>
              </a:rPr>
              <a:t> Q*(s,a)</a:t>
            </a:r>
          </a:p>
          <a:p>
            <a:pPr eaLnBrk="1" hangingPunct="1">
              <a:lnSpc>
                <a:spcPct val="90000"/>
              </a:lnSpc>
              <a:buClr>
                <a:srgbClr val="FF0000"/>
              </a:buClr>
              <a:buFont typeface="Wingdings" pitchFamily="2" charset="2"/>
              <a:buNone/>
            </a:pPr>
            <a:r>
              <a:rPr lang="sv-SE" altLang="zh-CN" sz="2400" dirty="0" smtClean="0">
                <a:solidFill>
                  <a:srgbClr val="FFFF00"/>
                </a:solidFill>
                <a:ea typeface="宋体" pitchFamily="2" charset="-122"/>
              </a:rPr>
              <a:t>            = max</a:t>
            </a:r>
            <a:r>
              <a:rPr lang="sv-SE" altLang="zh-CN" sz="2400" baseline="-25000" dirty="0" smtClean="0">
                <a:solidFill>
                  <a:srgbClr val="FFFF00"/>
                </a:solidFill>
                <a:ea typeface="宋体" pitchFamily="2" charset="-122"/>
              </a:rPr>
              <a:t>a</a:t>
            </a:r>
            <a:r>
              <a:rPr lang="sv-SE" altLang="zh-CN" sz="2400" dirty="0" smtClean="0">
                <a:solidFill>
                  <a:srgbClr val="FFFF00"/>
                </a:solidFill>
                <a:ea typeface="宋体" pitchFamily="2" charset="-122"/>
              </a:rPr>
              <a:t> ( r(s,a) +</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(s,a)) )</a:t>
            </a:r>
          </a:p>
          <a:p>
            <a:pPr eaLnBrk="1" hangingPunct="1">
              <a:lnSpc>
                <a:spcPct val="90000"/>
              </a:lnSpc>
              <a:buClr>
                <a:srgbClr val="FF0000"/>
              </a:buClr>
            </a:pPr>
            <a:r>
              <a:rPr lang="sv-SE" altLang="zh-CN" sz="2400" dirty="0" smtClean="0">
                <a:solidFill>
                  <a:srgbClr val="FFFF00"/>
                </a:solidFill>
                <a:ea typeface="宋体" pitchFamily="2" charset="-122"/>
                <a:sym typeface="Symbol" pitchFamily="18" charset="2"/>
              </a:rPr>
              <a:t>Q</a:t>
            </a:r>
            <a:r>
              <a:rPr lang="sv-SE" altLang="zh-CN" sz="2400" baseline="300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(s,a) </a:t>
            </a:r>
            <a:r>
              <a:rPr lang="sv-SE" altLang="zh-CN" sz="2400" dirty="0" smtClean="0">
                <a:solidFill>
                  <a:srgbClr val="FFFF00"/>
                </a:solidFill>
                <a:ea typeface="宋体" pitchFamily="2" charset="-122"/>
              </a:rPr>
              <a:t>= r(s,a) + </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rPr>
              <a:t> V*(</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(s,a)))</a:t>
            </a:r>
            <a:r>
              <a:rPr lang="sv-SE" altLang="zh-CN" sz="2400" dirty="0" smtClean="0">
                <a:solidFill>
                  <a:srgbClr val="FFFF00"/>
                </a:solidFill>
                <a:ea typeface="宋体" pitchFamily="2" charset="-122"/>
              </a:rPr>
              <a:t> </a:t>
            </a:r>
          </a:p>
          <a:p>
            <a:pPr eaLnBrk="1" hangingPunct="1">
              <a:lnSpc>
                <a:spcPct val="90000"/>
              </a:lnSpc>
              <a:buClr>
                <a:srgbClr val="FF0000"/>
              </a:buClr>
              <a:buFont typeface="Wingdings" pitchFamily="2" charset="2"/>
              <a:buNone/>
            </a:pPr>
            <a:r>
              <a:rPr lang="sv-SE" altLang="zh-CN" sz="2400" dirty="0" smtClean="0">
                <a:solidFill>
                  <a:srgbClr val="FFFF00"/>
                </a:solidFill>
                <a:ea typeface="宋体" pitchFamily="2" charset="-122"/>
              </a:rPr>
              <a:t>              = r(s,a) +</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max</a:t>
            </a:r>
            <a:r>
              <a:rPr lang="sv-SE" altLang="zh-CN" sz="2400" baseline="-25000" dirty="0" smtClean="0">
                <a:solidFill>
                  <a:srgbClr val="FFFF00"/>
                </a:solidFill>
                <a:ea typeface="宋体" pitchFamily="2" charset="-122"/>
                <a:sym typeface="Symbol" pitchFamily="18" charset="2"/>
              </a:rPr>
              <a:t>a’</a:t>
            </a:r>
            <a:r>
              <a:rPr lang="sv-SE" altLang="zh-CN" sz="2400" dirty="0" smtClean="0">
                <a:solidFill>
                  <a:srgbClr val="FFFF00"/>
                </a:solidFill>
                <a:ea typeface="宋体" pitchFamily="2" charset="-122"/>
                <a:sym typeface="Symbol" pitchFamily="18" charset="2"/>
              </a:rPr>
              <a:t> Q</a:t>
            </a:r>
            <a:r>
              <a:rPr lang="sv-SE" altLang="zh-CN" sz="2400" baseline="300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(s,a),a’)</a:t>
            </a:r>
            <a:endParaRPr lang="zh-CN" altLang="en-US" sz="2400" dirty="0" smtClean="0">
              <a:solidFill>
                <a:srgbClr val="FFFF00"/>
              </a:solidFill>
              <a:ea typeface="宋体" pitchFamily="2" charset="-122"/>
            </a:endParaRPr>
          </a:p>
        </p:txBody>
      </p:sp>
      <p:sp>
        <p:nvSpPr>
          <p:cNvPr id="4" name="Rectangle 2"/>
          <p:cNvSpPr txBox="1">
            <a:spLocks noChangeArrowheads="1"/>
          </p:cNvSpPr>
          <p:nvPr/>
        </p:nvSpPr>
        <p:spPr bwMode="auto">
          <a:xfrm>
            <a:off x="539552" y="404664"/>
            <a:ext cx="3240360"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最优价值函数</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062043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79291" y="1700808"/>
            <a:ext cx="8053149" cy="2808312"/>
          </a:xfrm>
        </p:spPr>
        <p:txBody>
          <a:bodyPr/>
          <a:lstStyle/>
          <a:p>
            <a:pPr eaLnBrk="1" hangingPunct="1">
              <a:lnSpc>
                <a:spcPct val="130000"/>
              </a:lnSpc>
              <a:buClr>
                <a:srgbClr val="FF0000"/>
              </a:buClr>
            </a:pPr>
            <a:r>
              <a:rPr lang="zh-CN" altLang="en-US" b="1" dirty="0" smtClean="0">
                <a:solidFill>
                  <a:srgbClr val="00CC00"/>
                </a:solidFill>
                <a:latin typeface="微软雅黑" panose="020B0503020204020204" pitchFamily="34" charset="-122"/>
                <a:ea typeface="微软雅黑" panose="020B0503020204020204" pitchFamily="34" charset="-122"/>
              </a:rPr>
              <a:t>基本思想</a:t>
            </a:r>
            <a:r>
              <a:rPr lang="sv-SE" altLang="zh-CN" b="1" dirty="0" smtClean="0">
                <a:solidFill>
                  <a:srgbClr val="00CC00"/>
                </a:solidFill>
                <a:latin typeface="微软雅黑" panose="020B0503020204020204" pitchFamily="34" charset="-122"/>
                <a:ea typeface="微软雅黑" panose="020B0503020204020204" pitchFamily="34" charset="-122"/>
              </a:rPr>
              <a:t>:  </a:t>
            </a:r>
            <a:r>
              <a:rPr lang="zh-CN" altLang="en-US" sz="2400" dirty="0" smtClean="0">
                <a:solidFill>
                  <a:srgbClr val="54DFA2"/>
                </a:solidFill>
                <a:latin typeface="微软雅黑" panose="020B0503020204020204" pitchFamily="34" charset="-122"/>
                <a:ea typeface="微软雅黑" panose="020B0503020204020204" pitchFamily="34" charset="-122"/>
              </a:rPr>
              <a:t>无需等待策略计算法迭代到收敛的时候，而是在每次迭代后就马上改善策略，即</a:t>
            </a:r>
            <a:r>
              <a:rPr lang="sv-SE" altLang="zh-CN" sz="2400" dirty="0" smtClean="0">
                <a:solidFill>
                  <a:srgbClr val="54DFA2"/>
                </a:solidFill>
                <a:latin typeface="微软雅黑" panose="020B0503020204020204" pitchFamily="34" charset="-122"/>
                <a:ea typeface="微软雅黑" panose="020B0503020204020204" pitchFamily="34" charset="-122"/>
              </a:rPr>
              <a:t> </a:t>
            </a:r>
          </a:p>
          <a:p>
            <a:pPr eaLnBrk="1" hangingPunct="1">
              <a:lnSpc>
                <a:spcPct val="130000"/>
              </a:lnSpc>
              <a:buFont typeface="Wingdings" pitchFamily="2" charset="2"/>
              <a:buNone/>
            </a:pPr>
            <a:r>
              <a:rPr lang="sv-SE" altLang="zh-CN" sz="2400" dirty="0" smtClean="0">
                <a:solidFill>
                  <a:srgbClr val="FFFF00"/>
                </a:solidFill>
                <a:ea typeface="宋体" pitchFamily="2" charset="-122"/>
                <a:sym typeface="Symbol" pitchFamily="18" charset="2"/>
              </a:rPr>
              <a:t>               V</a:t>
            </a:r>
            <a:r>
              <a:rPr lang="sv-SE" altLang="zh-CN" sz="2400" baseline="-25000" dirty="0" smtClean="0">
                <a:solidFill>
                  <a:srgbClr val="FFFF00"/>
                </a:solidFill>
                <a:ea typeface="宋体" pitchFamily="2" charset="-122"/>
                <a:sym typeface="Symbol" pitchFamily="18" charset="2"/>
              </a:rPr>
              <a:t>k+1</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 </a:t>
            </a:r>
            <a:r>
              <a:rPr lang="sv-SE" altLang="zh-CN" sz="2400" dirty="0" smtClean="0">
                <a:solidFill>
                  <a:srgbClr val="FFFF00"/>
                </a:solidFill>
                <a:ea typeface="宋体" pitchFamily="2" charset="-122"/>
              </a:rPr>
              <a:t>= max</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ea typeface="宋体" pitchFamily="2" charset="-122"/>
              </a:rPr>
              <a:t>(r(s,a) +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25000" dirty="0" smtClean="0">
                <a:solidFill>
                  <a:srgbClr val="FFFF00"/>
                </a:solidFill>
                <a:ea typeface="宋体" pitchFamily="2" charset="-122"/>
                <a:sym typeface="Symbol" pitchFamily="18" charset="2"/>
              </a:rPr>
              <a:t>k</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(s,a)))</a:t>
            </a:r>
            <a:r>
              <a:rPr lang="sv-SE" altLang="zh-CN" sz="2400" dirty="0" smtClean="0">
                <a:solidFill>
                  <a:srgbClr val="FFFF00"/>
                </a:solidFill>
                <a:ea typeface="宋体" pitchFamily="2" charset="-122"/>
              </a:rPr>
              <a:t> </a:t>
            </a:r>
          </a:p>
          <a:p>
            <a:pPr eaLnBrk="1" hangingPunct="1">
              <a:lnSpc>
                <a:spcPct val="130000"/>
              </a:lnSpc>
              <a:buFont typeface="Wingdings" pitchFamily="2" charset="2"/>
              <a:buNone/>
            </a:pPr>
            <a:r>
              <a:rPr lang="zh-CN" altLang="en-US" sz="2400" dirty="0" smtClean="0">
                <a:solidFill>
                  <a:srgbClr val="54DFA2"/>
                </a:solidFill>
                <a:latin typeface="微软雅黑" panose="020B0503020204020204" pitchFamily="34" charset="-122"/>
                <a:ea typeface="微软雅黑" panose="020B0503020204020204" pitchFamily="34" charset="-122"/>
              </a:rPr>
              <a:t>    或</a:t>
            </a:r>
            <a:endParaRPr lang="sv-SE" altLang="zh-CN" sz="2400" dirty="0">
              <a:solidFill>
                <a:srgbClr val="54DFA2"/>
              </a:solidFill>
              <a:latin typeface="微软雅黑" panose="020B0503020204020204" pitchFamily="34" charset="-122"/>
              <a:ea typeface="微软雅黑" panose="020B0503020204020204" pitchFamily="34" charset="-122"/>
            </a:endParaRPr>
          </a:p>
          <a:p>
            <a:pPr eaLnBrk="1" hangingPunct="1">
              <a:lnSpc>
                <a:spcPct val="130000"/>
              </a:lnSpc>
              <a:buFont typeface="Wingdings" pitchFamily="2" charset="2"/>
              <a:buNone/>
            </a:pPr>
            <a:r>
              <a:rPr lang="sv-SE" altLang="zh-CN" sz="2400" b="1" dirty="0" smtClean="0">
                <a:solidFill>
                  <a:schemeClr val="bg1"/>
                </a:solidFill>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           Q</a:t>
            </a:r>
            <a:r>
              <a:rPr lang="sv-SE" altLang="zh-CN" sz="2400" baseline="-25000" dirty="0" smtClean="0">
                <a:solidFill>
                  <a:srgbClr val="FFFF00"/>
                </a:solidFill>
                <a:ea typeface="宋体" pitchFamily="2" charset="-122"/>
                <a:sym typeface="Symbol" pitchFamily="18" charset="2"/>
              </a:rPr>
              <a:t>k+1</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 </a:t>
            </a:r>
            <a:r>
              <a:rPr lang="sv-SE" altLang="zh-CN" sz="2400" dirty="0" smtClean="0">
                <a:solidFill>
                  <a:srgbClr val="FFFF00"/>
                </a:solidFill>
                <a:ea typeface="宋体" pitchFamily="2" charset="-122"/>
              </a:rPr>
              <a:t>= r(s,a) +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max</a:t>
            </a:r>
            <a:r>
              <a:rPr lang="sv-SE" altLang="zh-CN" sz="2400" baseline="-25000" dirty="0" smtClean="0">
                <a:solidFill>
                  <a:srgbClr val="FFFF00"/>
                </a:solidFill>
                <a:ea typeface="宋体" pitchFamily="2" charset="-122"/>
                <a:sym typeface="Symbol" pitchFamily="18" charset="2"/>
              </a:rPr>
              <a:t>a’</a:t>
            </a:r>
            <a:r>
              <a:rPr lang="sv-SE" altLang="zh-CN" sz="2400" dirty="0" smtClean="0">
                <a:solidFill>
                  <a:srgbClr val="FFFF00"/>
                </a:solidFill>
                <a:ea typeface="宋体" pitchFamily="2" charset="-122"/>
                <a:sym typeface="Symbol" pitchFamily="18" charset="2"/>
              </a:rPr>
              <a:t> Q</a:t>
            </a:r>
            <a:r>
              <a:rPr lang="sv-SE" altLang="zh-CN" sz="2400" baseline="-25000" dirty="0" smtClean="0">
                <a:solidFill>
                  <a:srgbClr val="FFFF00"/>
                </a:solidFill>
                <a:ea typeface="宋体" pitchFamily="2" charset="-122"/>
                <a:sym typeface="Symbol" pitchFamily="18" charset="2"/>
              </a:rPr>
              <a:t>k</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a:t>
            </a:r>
            <a:r>
              <a:rPr lang="sv-SE" altLang="zh-CN" sz="2400" dirty="0" smtClean="0">
                <a:solidFill>
                  <a:srgbClr val="FFFF00"/>
                </a:solidFill>
                <a:latin typeface="Symbol" pitchFamily="18" charset="2"/>
                <a:ea typeface="宋体" pitchFamily="2" charset="-122"/>
                <a:sym typeface="Symbol" pitchFamily="18" charset="2"/>
              </a:rPr>
              <a:t>d</a:t>
            </a:r>
            <a:r>
              <a:rPr lang="sv-SE" altLang="zh-CN" sz="2400" dirty="0" smtClean="0">
                <a:solidFill>
                  <a:srgbClr val="FFFF00"/>
                </a:solidFill>
                <a:ea typeface="宋体" pitchFamily="2" charset="-122"/>
                <a:sym typeface="Symbol" pitchFamily="18" charset="2"/>
              </a:rPr>
              <a:t>(s,a),a’)</a:t>
            </a:r>
            <a:r>
              <a:rPr lang="sv-SE" altLang="zh-CN" sz="2400" dirty="0" smtClean="0">
                <a:solidFill>
                  <a:srgbClr val="FFFF00"/>
                </a:solidFill>
                <a:ea typeface="宋体" pitchFamily="2" charset="-122"/>
              </a:rPr>
              <a:t> </a:t>
            </a:r>
          </a:p>
          <a:p>
            <a:pPr eaLnBrk="1" hangingPunct="1">
              <a:buFont typeface="Wingdings" pitchFamily="2" charset="2"/>
              <a:buNone/>
            </a:pPr>
            <a:r>
              <a:rPr lang="sv-SE" altLang="zh-CN" b="1" dirty="0" smtClean="0">
                <a:solidFill>
                  <a:schemeClr val="bg1"/>
                </a:solidFill>
                <a:ea typeface="宋体" pitchFamily="2" charset="-122"/>
              </a:rPr>
              <a:t>   </a:t>
            </a:r>
          </a:p>
          <a:p>
            <a:pPr eaLnBrk="1" hangingPunct="1"/>
            <a:endParaRPr lang="sv-SE" altLang="zh-CN" b="1" dirty="0" smtClean="0">
              <a:solidFill>
                <a:schemeClr val="bg1"/>
              </a:solidFill>
              <a:ea typeface="宋体" pitchFamily="2" charset="-122"/>
            </a:endParaRPr>
          </a:p>
          <a:p>
            <a:pPr eaLnBrk="1" hangingPunct="1">
              <a:buFont typeface="Wingdings" pitchFamily="2" charset="2"/>
              <a:buNone/>
            </a:pPr>
            <a:r>
              <a:rPr lang="sv-SE" altLang="zh-CN" b="1" dirty="0" smtClean="0">
                <a:solidFill>
                  <a:schemeClr val="bg1"/>
                </a:solidFill>
                <a:ea typeface="宋体" pitchFamily="2" charset="-122"/>
              </a:rPr>
              <a:t>    </a:t>
            </a:r>
            <a:endParaRPr lang="en-US" altLang="zh-CN" b="1" dirty="0" smtClean="0">
              <a:solidFill>
                <a:schemeClr val="bg1"/>
              </a:solidFill>
              <a:ea typeface="宋体" pitchFamily="2" charset="-122"/>
            </a:endParaRPr>
          </a:p>
        </p:txBody>
      </p:sp>
      <p:sp>
        <p:nvSpPr>
          <p:cNvPr id="6" name="Rectangle 2"/>
          <p:cNvSpPr txBox="1">
            <a:spLocks noChangeArrowheads="1"/>
          </p:cNvSpPr>
          <p:nvPr/>
        </p:nvSpPr>
        <p:spPr bwMode="auto">
          <a:xfrm>
            <a:off x="539552" y="404664"/>
            <a:ext cx="5040560"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确定性情况：价值迭代法</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
        <p:nvSpPr>
          <p:cNvPr id="7" name="Text Box 4"/>
          <p:cNvSpPr txBox="1">
            <a:spLocks noChangeArrowheads="1"/>
          </p:cNvSpPr>
          <p:nvPr/>
        </p:nvSpPr>
        <p:spPr bwMode="auto">
          <a:xfrm>
            <a:off x="827584" y="4581128"/>
            <a:ext cx="7416824" cy="1003865"/>
          </a:xfrm>
          <a:prstGeom prst="rect">
            <a:avLst/>
          </a:prstGeom>
          <a:noFill/>
          <a:ln w="9525">
            <a:noFill/>
            <a:miter lim="800000"/>
            <a:headEnd/>
            <a:tailEnd/>
          </a:ln>
        </p:spPr>
        <p:txBody>
          <a:bodyPr wrap="square">
            <a:spAutoFit/>
          </a:bodyPr>
          <a:lstStyle/>
          <a:p>
            <a:pPr>
              <a:lnSpc>
                <a:spcPct val="130000"/>
              </a:lnSpc>
            </a:pPr>
            <a:r>
              <a:rPr lang="zh-CN" altLang="en-US" dirty="0" smtClean="0">
                <a:solidFill>
                  <a:srgbClr val="54DFA2"/>
                </a:solidFill>
                <a:latin typeface="微软雅黑" panose="020B0503020204020204" pitchFamily="34" charset="-122"/>
                <a:ea typeface="微软雅黑" panose="020B0503020204020204" pitchFamily="34" charset="-122"/>
              </a:rPr>
              <a:t>停止条件：</a:t>
            </a:r>
            <a:endParaRPr lang="sv-SE" altLang="zh-CN" dirty="0" smtClean="0">
              <a:solidFill>
                <a:schemeClr val="bg1"/>
              </a:solidFill>
              <a:ea typeface="宋体" pitchFamily="2" charset="-122"/>
            </a:endParaRPr>
          </a:p>
          <a:p>
            <a:pPr>
              <a:lnSpc>
                <a:spcPct val="130000"/>
              </a:lnSpc>
            </a:pPr>
            <a:r>
              <a:rPr lang="sv-SE" altLang="zh-CN" dirty="0" smtClean="0">
                <a:solidFill>
                  <a:srgbClr val="FFFF00"/>
                </a:solidFill>
                <a:ea typeface="宋体" pitchFamily="2" charset="-122"/>
                <a:sym typeface="Symbol" pitchFamily="18" charset="2"/>
              </a:rPr>
              <a:t>  </a:t>
            </a:r>
            <a:r>
              <a:rPr lang="sv-SE" altLang="zh-CN" baseline="-25000" dirty="0">
                <a:solidFill>
                  <a:srgbClr val="FFFF00"/>
                </a:solidFill>
                <a:ea typeface="宋体" pitchFamily="2" charset="-122"/>
                <a:sym typeface="Symbol" pitchFamily="18" charset="2"/>
              </a:rPr>
              <a:t>s </a:t>
            </a:r>
            <a:r>
              <a:rPr lang="sv-SE" altLang="zh-CN" dirty="0">
                <a:solidFill>
                  <a:srgbClr val="FFFF00"/>
                </a:solidFill>
                <a:ea typeface="宋体" pitchFamily="2" charset="-122"/>
              </a:rPr>
              <a:t>|</a:t>
            </a:r>
            <a:r>
              <a:rPr lang="sv-SE" altLang="zh-CN" dirty="0">
                <a:solidFill>
                  <a:srgbClr val="FFFF00"/>
                </a:solidFill>
                <a:ea typeface="宋体" pitchFamily="2" charset="-122"/>
                <a:sym typeface="Symbol" pitchFamily="18" charset="2"/>
              </a:rPr>
              <a:t>V</a:t>
            </a:r>
            <a:r>
              <a:rPr lang="sv-SE" altLang="zh-CN" baseline="-25000" dirty="0">
                <a:solidFill>
                  <a:srgbClr val="FFFF00"/>
                </a:solidFill>
                <a:ea typeface="宋体" pitchFamily="2" charset="-122"/>
                <a:sym typeface="Symbol" pitchFamily="18" charset="2"/>
              </a:rPr>
              <a:t>k+1</a:t>
            </a:r>
            <a:r>
              <a:rPr lang="sv-SE" altLang="zh-CN" baseline="30000" dirty="0">
                <a:solidFill>
                  <a:srgbClr val="FFFF00"/>
                </a:solidFill>
                <a:latin typeface="Symbol" pitchFamily="18" charset="2"/>
                <a:ea typeface="宋体" pitchFamily="2" charset="-122"/>
                <a:sym typeface="Symbol" pitchFamily="18" charset="2"/>
              </a:rPr>
              <a:t>p</a:t>
            </a:r>
            <a:r>
              <a:rPr lang="sv-SE" altLang="zh-CN" dirty="0">
                <a:solidFill>
                  <a:srgbClr val="FFFF00"/>
                </a:solidFill>
                <a:ea typeface="宋体" pitchFamily="2" charset="-122"/>
                <a:sym typeface="Symbol" pitchFamily="18" charset="2"/>
              </a:rPr>
              <a:t>(s</a:t>
            </a:r>
            <a:r>
              <a:rPr lang="sv-SE" altLang="zh-CN" dirty="0" smtClean="0">
                <a:solidFill>
                  <a:srgbClr val="FFFF00"/>
                </a:solidFill>
                <a:ea typeface="宋体" pitchFamily="2" charset="-122"/>
                <a:sym typeface="Symbol" pitchFamily="18" charset="2"/>
              </a:rPr>
              <a:t>)-V</a:t>
            </a:r>
            <a:r>
              <a:rPr lang="sv-SE" altLang="zh-CN" baseline="-25000" dirty="0" smtClean="0">
                <a:solidFill>
                  <a:srgbClr val="FFFF00"/>
                </a:solidFill>
                <a:ea typeface="宋体" pitchFamily="2" charset="-122"/>
                <a:sym typeface="Symbol" pitchFamily="18" charset="2"/>
              </a:rPr>
              <a:t>k</a:t>
            </a:r>
            <a:r>
              <a:rPr lang="sv-SE" altLang="zh-CN" baseline="30000" dirty="0" smtClean="0">
                <a:solidFill>
                  <a:srgbClr val="FFFF00"/>
                </a:solidFill>
                <a:latin typeface="Symbol" pitchFamily="18" charset="2"/>
                <a:ea typeface="宋体" pitchFamily="2" charset="-122"/>
                <a:sym typeface="Symbol" pitchFamily="18" charset="2"/>
              </a:rPr>
              <a:t>p</a:t>
            </a:r>
            <a:r>
              <a:rPr lang="sv-SE" altLang="zh-CN" dirty="0" smtClean="0">
                <a:solidFill>
                  <a:srgbClr val="FFFF00"/>
                </a:solidFill>
                <a:ea typeface="宋体" pitchFamily="2" charset="-122"/>
                <a:sym typeface="Symbol" pitchFamily="18" charset="2"/>
              </a:rPr>
              <a:t>(s)|&lt; </a:t>
            </a:r>
            <a:r>
              <a:rPr lang="zh-CN" altLang="en-US" dirty="0" smtClean="0">
                <a:solidFill>
                  <a:srgbClr val="54DFA2"/>
                </a:solidFill>
                <a:latin typeface="微软雅黑" panose="020B0503020204020204" pitchFamily="34" charset="-122"/>
                <a:ea typeface="微软雅黑" panose="020B0503020204020204" pitchFamily="34" charset="-122"/>
              </a:rPr>
              <a:t>或 </a:t>
            </a:r>
            <a:r>
              <a:rPr lang="sv-SE" altLang="zh-CN" dirty="0" smtClean="0">
                <a:solidFill>
                  <a:srgbClr val="FFFF00"/>
                </a:solidFill>
                <a:ea typeface="宋体" pitchFamily="2" charset="-122"/>
                <a:sym typeface="Symbol" pitchFamily="18" charset="2"/>
              </a:rPr>
              <a:t></a:t>
            </a:r>
            <a:r>
              <a:rPr lang="sv-SE" altLang="zh-CN" baseline="-25000" dirty="0">
                <a:solidFill>
                  <a:srgbClr val="FFFF00"/>
                </a:solidFill>
                <a:ea typeface="宋体" pitchFamily="2" charset="-122"/>
                <a:sym typeface="Symbol" pitchFamily="18" charset="2"/>
              </a:rPr>
              <a:t>s,a </a:t>
            </a:r>
            <a:r>
              <a:rPr lang="sv-SE" altLang="zh-CN" dirty="0">
                <a:solidFill>
                  <a:srgbClr val="FFFF00"/>
                </a:solidFill>
                <a:ea typeface="宋体" pitchFamily="2" charset="-122"/>
              </a:rPr>
              <a:t>|</a:t>
            </a:r>
            <a:r>
              <a:rPr lang="sv-SE" altLang="zh-CN" dirty="0">
                <a:solidFill>
                  <a:srgbClr val="FFFF00"/>
                </a:solidFill>
                <a:ea typeface="宋体" pitchFamily="2" charset="-122"/>
                <a:sym typeface="Symbol" pitchFamily="18" charset="2"/>
              </a:rPr>
              <a:t>Q</a:t>
            </a:r>
            <a:r>
              <a:rPr lang="sv-SE" altLang="zh-CN" baseline="-25000" dirty="0">
                <a:solidFill>
                  <a:srgbClr val="FFFF00"/>
                </a:solidFill>
                <a:ea typeface="宋体" pitchFamily="2" charset="-122"/>
                <a:sym typeface="Symbol" pitchFamily="18" charset="2"/>
              </a:rPr>
              <a:t>k+1</a:t>
            </a:r>
            <a:r>
              <a:rPr lang="sv-SE" altLang="zh-CN" baseline="30000" dirty="0">
                <a:solidFill>
                  <a:srgbClr val="FFFF00"/>
                </a:solidFill>
                <a:latin typeface="Symbol" pitchFamily="18" charset="2"/>
                <a:ea typeface="宋体" pitchFamily="2" charset="-122"/>
                <a:sym typeface="Symbol" pitchFamily="18" charset="2"/>
              </a:rPr>
              <a:t>p</a:t>
            </a:r>
            <a:r>
              <a:rPr lang="sv-SE" altLang="zh-CN" dirty="0">
                <a:solidFill>
                  <a:srgbClr val="FFFF00"/>
                </a:solidFill>
                <a:ea typeface="宋体" pitchFamily="2" charset="-122"/>
                <a:sym typeface="Symbol" pitchFamily="18" charset="2"/>
              </a:rPr>
              <a:t>(s,a</a:t>
            </a:r>
            <a:r>
              <a:rPr lang="sv-SE" altLang="zh-CN" dirty="0" smtClean="0">
                <a:solidFill>
                  <a:srgbClr val="FFFF00"/>
                </a:solidFill>
                <a:ea typeface="宋体" pitchFamily="2" charset="-122"/>
                <a:sym typeface="Symbol" pitchFamily="18" charset="2"/>
              </a:rPr>
              <a:t>)-Q</a:t>
            </a:r>
            <a:r>
              <a:rPr lang="sv-SE" altLang="zh-CN" baseline="-25000" dirty="0" smtClean="0">
                <a:solidFill>
                  <a:srgbClr val="FFFF00"/>
                </a:solidFill>
                <a:ea typeface="宋体" pitchFamily="2" charset="-122"/>
                <a:sym typeface="Symbol" pitchFamily="18" charset="2"/>
              </a:rPr>
              <a:t>k</a:t>
            </a:r>
            <a:r>
              <a:rPr lang="sv-SE" altLang="zh-CN" baseline="30000" dirty="0" smtClean="0">
                <a:solidFill>
                  <a:srgbClr val="FFFF00"/>
                </a:solidFill>
                <a:latin typeface="Symbol" pitchFamily="18" charset="2"/>
                <a:ea typeface="宋体" pitchFamily="2" charset="-122"/>
                <a:sym typeface="Symbol" pitchFamily="18" charset="2"/>
              </a:rPr>
              <a:t>p</a:t>
            </a:r>
            <a:r>
              <a:rPr lang="sv-SE" altLang="zh-CN" dirty="0" smtClean="0">
                <a:solidFill>
                  <a:srgbClr val="FFFF00"/>
                </a:solidFill>
                <a:ea typeface="宋体" pitchFamily="2" charset="-122"/>
                <a:sym typeface="Symbol" pitchFamily="18" charset="2"/>
              </a:rPr>
              <a:t>(s,a)|&lt; </a:t>
            </a:r>
            <a:endParaRPr lang="en-US" altLang="zh-CN" dirty="0">
              <a:solidFill>
                <a:srgbClr val="FFFF00"/>
              </a:solidFill>
              <a:ea typeface="宋体" pitchFamily="2" charset="-122"/>
              <a:sym typeface="Symbol" pitchFamily="18" charset="2"/>
            </a:endParaRPr>
          </a:p>
        </p:txBody>
      </p:sp>
    </p:spTree>
    <p:extLst>
      <p:ext uri="{BB962C8B-B14F-4D97-AF65-F5344CB8AC3E}">
        <p14:creationId xmlns:p14="http://schemas.microsoft.com/office/powerpoint/2010/main" val="1368946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a:xfrm>
            <a:off x="827584" y="1772816"/>
            <a:ext cx="7488832" cy="4464496"/>
          </a:xfrm>
        </p:spPr>
        <p:txBody>
          <a:bodyPr/>
          <a:lstStyle/>
          <a:p>
            <a:pPr marL="0" indent="0" eaLnBrk="1" hangingPunct="1">
              <a:lnSpc>
                <a:spcPct val="130000"/>
              </a:lnSpc>
              <a:buClr>
                <a:srgbClr val="FF0000"/>
              </a:buClr>
              <a:buNone/>
            </a:pPr>
            <a:r>
              <a:rPr lang="sv-SE" altLang="zh-CN" sz="2400" dirty="0" smtClean="0">
                <a:solidFill>
                  <a:srgbClr val="54DFA2"/>
                </a:solidFill>
                <a:latin typeface="微软雅黑" panose="020B0503020204020204" pitchFamily="34" charset="-122"/>
                <a:ea typeface="微软雅黑" panose="020B0503020204020204" pitchFamily="34" charset="-122"/>
                <a:sym typeface="Symbol" pitchFamily="18" charset="2"/>
              </a:rPr>
              <a:t>Bellman</a:t>
            </a:r>
            <a:r>
              <a:rPr lang="zh-CN" altLang="sv-SE" sz="2400" dirty="0" smtClean="0">
                <a:solidFill>
                  <a:srgbClr val="54DFA2"/>
                </a:solidFill>
                <a:latin typeface="微软雅黑" panose="020B0503020204020204" pitchFamily="34" charset="-122"/>
                <a:ea typeface="微软雅黑" panose="020B0503020204020204" pitchFamily="34" charset="-122"/>
                <a:sym typeface="Symbol" pitchFamily="18" charset="2"/>
              </a:rPr>
              <a:t>方程</a:t>
            </a:r>
            <a:r>
              <a:rPr lang="zh-CN" altLang="en-US" sz="2400" dirty="0">
                <a:solidFill>
                  <a:srgbClr val="54DFA2"/>
                </a:solidFill>
                <a:latin typeface="微软雅黑" panose="020B0503020204020204" pitchFamily="34" charset="-122"/>
                <a:ea typeface="微软雅黑" panose="020B0503020204020204" pitchFamily="34" charset="-122"/>
                <a:sym typeface="Symbol" pitchFamily="18" charset="2"/>
              </a:rPr>
              <a:t>：</a:t>
            </a:r>
            <a:endParaRPr lang="sv-SE" altLang="zh-CN" sz="2400" dirty="0">
              <a:solidFill>
                <a:srgbClr val="54DFA2"/>
              </a:solidFill>
              <a:latin typeface="微软雅黑" panose="020B0503020204020204" pitchFamily="34" charset="-122"/>
              <a:ea typeface="微软雅黑" panose="020B0503020204020204" pitchFamily="34" charset="-122"/>
            </a:endParaRPr>
          </a:p>
          <a:p>
            <a:pPr marL="0" indent="0" eaLnBrk="1" hangingPunct="1">
              <a:lnSpc>
                <a:spcPct val="130000"/>
              </a:lnSpc>
              <a:buClr>
                <a:srgbClr val="FF0000"/>
              </a:buClr>
              <a:buNone/>
            </a:pPr>
            <a:r>
              <a:rPr lang="sv-SE" altLang="zh-CN" sz="2400" dirty="0" smtClean="0">
                <a:solidFill>
                  <a:srgbClr val="FFFF00"/>
                </a:solidFill>
                <a:ea typeface="宋体" pitchFamily="2" charset="-122"/>
                <a:sym typeface="Symbol" pitchFamily="18" charset="2"/>
              </a:rPr>
              <a:t>Q</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s’ </a:t>
            </a:r>
            <a:r>
              <a:rPr lang="sv-SE" altLang="zh-CN" sz="2400" dirty="0" smtClean="0">
                <a:solidFill>
                  <a:srgbClr val="FFFF00"/>
                </a:solidFill>
                <a:ea typeface="宋体" pitchFamily="2" charset="-122"/>
              </a:rPr>
              <a:t>P(s’|s,a) [R(s’,s,a)+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t>
            </a:r>
            <a:r>
              <a:rPr lang="sv-SE" altLang="zh-CN" sz="2400" dirty="0" smtClean="0">
                <a:solidFill>
                  <a:srgbClr val="FFFF00"/>
                </a:solidFill>
                <a:ea typeface="宋体" pitchFamily="2" charset="-122"/>
              </a:rPr>
              <a:t> </a:t>
            </a:r>
            <a:endParaRPr lang="sv-SE" altLang="zh-CN" sz="2400" dirty="0" smtClean="0">
              <a:solidFill>
                <a:srgbClr val="FFFF00"/>
              </a:solidFill>
              <a:ea typeface="宋体" pitchFamily="2" charset="-122"/>
              <a:sym typeface="Symbol" pitchFamily="18" charset="2"/>
            </a:endParaRPr>
          </a:p>
          <a:p>
            <a:pPr marL="0" indent="0" eaLnBrk="1" hangingPunct="1">
              <a:lnSpc>
                <a:spcPct val="130000"/>
              </a:lnSpc>
              <a:buClr>
                <a:srgbClr val="FF0000"/>
              </a:buClr>
              <a:buNone/>
            </a:pP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p</a:t>
            </a:r>
            <a:r>
              <a:rPr lang="sv-SE" altLang="zh-CN" sz="2400" dirty="0" smtClean="0">
                <a:solidFill>
                  <a:srgbClr val="FFFF00"/>
                </a:solidFill>
                <a:ea typeface="宋体" pitchFamily="2" charset="-122"/>
              </a:rPr>
              <a:t>(s,a)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s’ </a:t>
            </a:r>
            <a:r>
              <a:rPr lang="sv-SE" altLang="zh-CN" sz="2400" dirty="0" smtClean="0">
                <a:solidFill>
                  <a:srgbClr val="FFFF00"/>
                </a:solidFill>
                <a:ea typeface="宋体" pitchFamily="2" charset="-122"/>
              </a:rPr>
              <a:t>P(s’|s,a) [R(s’,s,a) +</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t>
            </a:r>
            <a:r>
              <a:rPr lang="sv-SE" altLang="zh-CN" sz="2400" dirty="0" smtClean="0">
                <a:solidFill>
                  <a:srgbClr val="FFFF00"/>
                </a:solidFill>
                <a:ea typeface="宋体" pitchFamily="2" charset="-122"/>
              </a:rPr>
              <a:t> </a:t>
            </a:r>
          </a:p>
          <a:p>
            <a:pPr marL="0" indent="0" eaLnBrk="1" hangingPunct="1">
              <a:lnSpc>
                <a:spcPct val="130000"/>
              </a:lnSpc>
              <a:buClr>
                <a:srgbClr val="FF0000"/>
              </a:buClr>
              <a:buNone/>
            </a:pPr>
            <a:r>
              <a:rPr lang="sv-SE" altLang="zh-CN" sz="2400" dirty="0" smtClean="0">
                <a:solidFill>
                  <a:srgbClr val="FFFF00"/>
                </a:solidFill>
                <a:ea typeface="宋体" pitchFamily="2" charset="-122"/>
                <a:sym typeface="Symbol" pitchFamily="18" charset="2"/>
              </a:rPr>
              <a:t>Q</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s’ </a:t>
            </a:r>
            <a:r>
              <a:rPr lang="sv-SE" altLang="zh-CN" sz="2400" dirty="0" smtClean="0">
                <a:solidFill>
                  <a:srgbClr val="FFFF00"/>
                </a:solidFill>
                <a:ea typeface="宋体" pitchFamily="2" charset="-122"/>
              </a:rPr>
              <a:t>P(s’|s,a) [R(s’,s,a)+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p</a:t>
            </a:r>
            <a:r>
              <a:rPr lang="sv-SE" altLang="zh-CN" sz="2400" dirty="0" smtClean="0">
                <a:solidFill>
                  <a:srgbClr val="FFFF00"/>
                </a:solidFill>
                <a:ea typeface="宋体" pitchFamily="2" charset="-122"/>
              </a:rPr>
              <a:t>(s’,a’) </a:t>
            </a:r>
            <a:r>
              <a:rPr lang="sv-SE" altLang="zh-CN" sz="2400" dirty="0" smtClean="0">
                <a:solidFill>
                  <a:srgbClr val="FFFF00"/>
                </a:solidFill>
                <a:ea typeface="宋体" pitchFamily="2" charset="-122"/>
                <a:sym typeface="Symbol" pitchFamily="18" charset="2"/>
              </a:rPr>
              <a:t>Q</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a:t>
            </a:r>
          </a:p>
          <a:p>
            <a:pPr eaLnBrk="1" hangingPunct="1">
              <a:buClr>
                <a:srgbClr val="FF0000"/>
              </a:buClr>
              <a:buFont typeface="Wingdings" pitchFamily="2" charset="2"/>
              <a:buNone/>
            </a:pPr>
            <a:endParaRPr lang="sv-SE" altLang="zh-CN" dirty="0" smtClean="0">
              <a:solidFill>
                <a:srgbClr val="FFFF00"/>
              </a:solidFill>
              <a:ea typeface="宋体" pitchFamily="2" charset="-122"/>
              <a:sym typeface="Symbol" pitchFamily="18" charset="2"/>
            </a:endParaRPr>
          </a:p>
          <a:p>
            <a:pPr eaLnBrk="1" hangingPunct="1">
              <a:buClr>
                <a:srgbClr val="FF0000"/>
              </a:buClr>
              <a:buFont typeface="Wingdings" pitchFamily="2" charset="2"/>
              <a:buNone/>
            </a:pPr>
            <a:r>
              <a:rPr lang="sv-SE" altLang="zh-CN" sz="2400" dirty="0" smtClean="0">
                <a:solidFill>
                  <a:srgbClr val="54DFA2"/>
                </a:solidFill>
                <a:latin typeface="微软雅黑" panose="020B0503020204020204" pitchFamily="34" charset="-122"/>
                <a:ea typeface="微软雅黑" panose="020B0503020204020204" pitchFamily="34" charset="-122"/>
                <a:sym typeface="Symbol" pitchFamily="18" charset="2"/>
              </a:rPr>
              <a:t>Bellman</a:t>
            </a:r>
            <a:r>
              <a:rPr lang="zh-CN" altLang="sv-SE" sz="2400" dirty="0" smtClean="0">
                <a:solidFill>
                  <a:srgbClr val="54DFA2"/>
                </a:solidFill>
                <a:latin typeface="微软雅黑" panose="020B0503020204020204" pitchFamily="34" charset="-122"/>
                <a:ea typeface="微软雅黑" panose="020B0503020204020204" pitchFamily="34" charset="-122"/>
                <a:sym typeface="Symbol" pitchFamily="18" charset="2"/>
              </a:rPr>
              <a:t>最优化方程</a:t>
            </a:r>
            <a:r>
              <a:rPr lang="zh-CN" altLang="en-US" sz="2400" dirty="0">
                <a:solidFill>
                  <a:srgbClr val="54DFA2"/>
                </a:solidFill>
                <a:latin typeface="微软雅黑" panose="020B0503020204020204" pitchFamily="34" charset="-122"/>
                <a:ea typeface="微软雅黑" panose="020B0503020204020204" pitchFamily="34" charset="-122"/>
                <a:sym typeface="Symbol" pitchFamily="18" charset="2"/>
              </a:rPr>
              <a:t>：</a:t>
            </a:r>
            <a:endParaRPr lang="sv-SE" altLang="zh-CN" sz="2400" dirty="0" smtClean="0">
              <a:solidFill>
                <a:srgbClr val="54DFA2"/>
              </a:solidFill>
              <a:latin typeface="微软雅黑" panose="020B0503020204020204" pitchFamily="34" charset="-122"/>
              <a:ea typeface="微软雅黑" panose="020B0503020204020204" pitchFamily="34" charset="-122"/>
            </a:endParaRPr>
          </a:p>
          <a:p>
            <a:pPr marL="0" indent="0" eaLnBrk="1" hangingPunct="1">
              <a:lnSpc>
                <a:spcPct val="130000"/>
              </a:lnSpc>
              <a:buClr>
                <a:srgbClr val="FF0000"/>
              </a:buClr>
              <a:buNone/>
            </a:pP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(s)</a:t>
            </a:r>
            <a:r>
              <a:rPr lang="sv-SE" altLang="zh-CN" sz="2400" dirty="0" smtClean="0">
                <a:solidFill>
                  <a:srgbClr val="FFFF00"/>
                </a:solidFill>
                <a:ea typeface="宋体" pitchFamily="2" charset="-122"/>
              </a:rPr>
              <a:t>= max</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S</a:t>
            </a:r>
            <a:r>
              <a:rPr lang="sv-SE" altLang="zh-CN" sz="2400" baseline="-25000" dirty="0" smtClean="0">
                <a:solidFill>
                  <a:srgbClr val="FFFF00"/>
                </a:solidFill>
                <a:ea typeface="宋体" pitchFamily="2" charset="-122"/>
              </a:rPr>
              <a:t>s’ </a:t>
            </a:r>
            <a:r>
              <a:rPr lang="sv-SE" altLang="zh-CN" sz="2400" dirty="0" smtClean="0">
                <a:solidFill>
                  <a:srgbClr val="FFFF00"/>
                </a:solidFill>
                <a:ea typeface="宋体" pitchFamily="2" charset="-122"/>
              </a:rPr>
              <a:t>P(s’|s,a) [R(s’,s,a) +</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300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(s’)]</a:t>
            </a:r>
            <a:r>
              <a:rPr lang="sv-SE" altLang="zh-CN" sz="2400" dirty="0" smtClean="0">
                <a:solidFill>
                  <a:srgbClr val="FFFF00"/>
                </a:solidFill>
                <a:ea typeface="宋体" pitchFamily="2" charset="-122"/>
              </a:rPr>
              <a:t> </a:t>
            </a:r>
          </a:p>
          <a:p>
            <a:pPr marL="0" indent="0" eaLnBrk="1" hangingPunct="1">
              <a:lnSpc>
                <a:spcPct val="130000"/>
              </a:lnSpc>
              <a:buClr>
                <a:srgbClr val="FF0000"/>
              </a:buClr>
              <a:buNone/>
            </a:pPr>
            <a:r>
              <a:rPr lang="sv-SE" altLang="zh-CN" sz="2400" dirty="0" smtClean="0">
                <a:solidFill>
                  <a:srgbClr val="FFFF00"/>
                </a:solidFill>
                <a:ea typeface="宋体" pitchFamily="2" charset="-122"/>
                <a:sym typeface="Symbol" pitchFamily="18" charset="2"/>
              </a:rPr>
              <a:t>Q</a:t>
            </a:r>
            <a:r>
              <a:rPr lang="sv-SE" altLang="zh-CN" sz="2400" baseline="300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(s,a)</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s’ </a:t>
            </a:r>
            <a:r>
              <a:rPr lang="sv-SE" altLang="zh-CN" sz="2400" dirty="0" smtClean="0">
                <a:solidFill>
                  <a:srgbClr val="FFFF00"/>
                </a:solidFill>
                <a:ea typeface="宋体" pitchFamily="2" charset="-122"/>
              </a:rPr>
              <a:t>P(s’|s,a) [R(s’,s,a)+ </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rPr>
              <a:t> max</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ea typeface="宋体" pitchFamily="2" charset="-122"/>
                <a:sym typeface="Symbol" pitchFamily="18" charset="2"/>
              </a:rPr>
              <a:t>Q</a:t>
            </a:r>
            <a:r>
              <a:rPr lang="sv-SE" altLang="zh-CN" sz="2400" baseline="300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(s’,a’)]</a:t>
            </a:r>
          </a:p>
          <a:p>
            <a:pPr eaLnBrk="1" hangingPunct="1">
              <a:buClr>
                <a:srgbClr val="FF0000"/>
              </a:buClr>
              <a:buFont typeface="Wingdings" pitchFamily="2" charset="2"/>
              <a:buNone/>
            </a:pPr>
            <a:endParaRPr lang="zh-CN" altLang="en-US" dirty="0" smtClean="0">
              <a:solidFill>
                <a:schemeClr val="bg1"/>
              </a:solidFill>
              <a:ea typeface="宋体" pitchFamily="2" charset="-122"/>
            </a:endParaRPr>
          </a:p>
        </p:txBody>
      </p:sp>
      <p:sp>
        <p:nvSpPr>
          <p:cNvPr id="4" name="Rectangle 2"/>
          <p:cNvSpPr txBox="1">
            <a:spLocks noChangeArrowheads="1"/>
          </p:cNvSpPr>
          <p:nvPr/>
        </p:nvSpPr>
        <p:spPr bwMode="auto">
          <a:xfrm>
            <a:off x="539552" y="404664"/>
            <a:ext cx="5760640"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非确定性情况：</a:t>
            </a:r>
            <a:r>
              <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Bellman</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方程</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714374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827584" y="3284984"/>
            <a:ext cx="7776864" cy="1748408"/>
          </a:xfrm>
        </p:spPr>
        <p:txBody>
          <a:bodyPr/>
          <a:lstStyle/>
          <a:p>
            <a:pPr eaLnBrk="1" hangingPunct="1">
              <a:lnSpc>
                <a:spcPct val="130000"/>
              </a:lnSpc>
              <a:buFont typeface="Wingdings" pitchFamily="2" charset="2"/>
              <a:buNone/>
            </a:pPr>
            <a:r>
              <a:rPr lang="sv-SE" altLang="zh-CN" sz="2400" dirty="0" smtClean="0">
                <a:solidFill>
                  <a:schemeClr val="bg1"/>
                </a:solidFill>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25000" dirty="0" smtClean="0">
                <a:solidFill>
                  <a:srgbClr val="FFFF00"/>
                </a:solidFill>
                <a:ea typeface="宋体" pitchFamily="2" charset="-122"/>
                <a:sym typeface="Symbol" pitchFamily="18" charset="2"/>
              </a:rPr>
              <a:t>k+1</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 </a:t>
            </a:r>
            <a:r>
              <a:rPr lang="sv-SE" altLang="zh-CN" sz="2400" dirty="0" smtClean="0">
                <a:solidFill>
                  <a:srgbClr val="FFFF00"/>
                </a:solidFill>
                <a:ea typeface="宋体" pitchFamily="2" charset="-122"/>
              </a:rPr>
              <a:t>= max</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S</a:t>
            </a:r>
            <a:r>
              <a:rPr lang="sv-SE" altLang="zh-CN" sz="2400" baseline="-25000" dirty="0" smtClean="0">
                <a:solidFill>
                  <a:srgbClr val="FFFF00"/>
                </a:solidFill>
                <a:ea typeface="宋体" pitchFamily="2" charset="-122"/>
              </a:rPr>
              <a:t>s’ </a:t>
            </a:r>
            <a:r>
              <a:rPr lang="sv-SE" altLang="zh-CN" sz="2400" dirty="0" smtClean="0">
                <a:solidFill>
                  <a:srgbClr val="FFFF00"/>
                </a:solidFill>
                <a:ea typeface="宋体" pitchFamily="2" charset="-122"/>
              </a:rPr>
              <a:t>P(s’|s,a) [R(s’,s,a) +</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latin typeface="Symbol" pitchFamily="18" charset="2"/>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V</a:t>
            </a:r>
            <a:r>
              <a:rPr lang="sv-SE" altLang="zh-CN" sz="2400" baseline="-25000" dirty="0" smtClean="0">
                <a:solidFill>
                  <a:srgbClr val="FFFF00"/>
                </a:solidFill>
                <a:ea typeface="宋体" pitchFamily="2" charset="-122"/>
                <a:sym typeface="Symbol" pitchFamily="18" charset="2"/>
              </a:rPr>
              <a:t>k</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baseline="-25000" dirty="0" smtClean="0">
                <a:solidFill>
                  <a:srgbClr val="FFFF00"/>
                </a:solidFill>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(s’)]</a:t>
            </a:r>
            <a:endParaRPr lang="sv-SE" altLang="zh-CN" sz="2400" dirty="0" smtClean="0">
              <a:solidFill>
                <a:srgbClr val="FFFF00"/>
              </a:solidFill>
              <a:ea typeface="宋体" pitchFamily="2" charset="-122"/>
            </a:endParaRPr>
          </a:p>
          <a:p>
            <a:pPr eaLnBrk="1" hangingPunct="1">
              <a:lnSpc>
                <a:spcPct val="130000"/>
              </a:lnSpc>
              <a:buFont typeface="Wingdings" pitchFamily="2" charset="2"/>
              <a:buNone/>
            </a:pPr>
            <a:r>
              <a:rPr lang="zh-CN" altLang="en-US" sz="2400" dirty="0">
                <a:solidFill>
                  <a:srgbClr val="54DFA2"/>
                </a:solidFill>
                <a:latin typeface="微软雅黑" panose="020B0503020204020204" pitchFamily="34" charset="-122"/>
                <a:ea typeface="微软雅黑" panose="020B0503020204020204" pitchFamily="34" charset="-122"/>
              </a:rPr>
              <a:t>或</a:t>
            </a:r>
            <a:endParaRPr lang="sv-SE" altLang="zh-CN" sz="2400" dirty="0" smtClean="0">
              <a:solidFill>
                <a:srgbClr val="54DFA2"/>
              </a:solidFill>
              <a:latin typeface="微软雅黑" panose="020B0503020204020204" pitchFamily="34" charset="-122"/>
              <a:ea typeface="微软雅黑" panose="020B0503020204020204" pitchFamily="34" charset="-122"/>
            </a:endParaRPr>
          </a:p>
          <a:p>
            <a:pPr eaLnBrk="1" hangingPunct="1">
              <a:lnSpc>
                <a:spcPct val="130000"/>
              </a:lnSpc>
              <a:buFont typeface="Wingdings" pitchFamily="2" charset="2"/>
              <a:buNone/>
            </a:pPr>
            <a:r>
              <a:rPr lang="sv-SE" altLang="zh-CN" sz="2400" dirty="0" smtClean="0">
                <a:solidFill>
                  <a:srgbClr val="FFFF00"/>
                </a:solidFill>
                <a:ea typeface="宋体" pitchFamily="2" charset="-122"/>
                <a:sym typeface="Symbol" pitchFamily="18" charset="2"/>
              </a:rPr>
              <a:t>    Q</a:t>
            </a:r>
            <a:r>
              <a:rPr lang="sv-SE" altLang="zh-CN" sz="2400" baseline="-25000" dirty="0" smtClean="0">
                <a:solidFill>
                  <a:srgbClr val="FFFF00"/>
                </a:solidFill>
                <a:ea typeface="宋体" pitchFamily="2" charset="-122"/>
                <a:sym typeface="Symbol" pitchFamily="18" charset="2"/>
              </a:rPr>
              <a:t>k+1</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 </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s’ </a:t>
            </a:r>
            <a:r>
              <a:rPr lang="sv-SE" altLang="zh-CN" sz="2400" dirty="0" smtClean="0">
                <a:solidFill>
                  <a:srgbClr val="FFFF00"/>
                </a:solidFill>
                <a:ea typeface="宋体" pitchFamily="2" charset="-122"/>
              </a:rPr>
              <a:t>P(s’|s,a) [R(s’,s,a)+ </a:t>
            </a:r>
            <a:r>
              <a:rPr lang="sv-SE" altLang="zh-CN" sz="2400" dirty="0" smtClean="0">
                <a:solidFill>
                  <a:srgbClr val="FFFF00"/>
                </a:solidFill>
                <a:latin typeface="Symbol" pitchFamily="18" charset="2"/>
                <a:ea typeface="宋体" pitchFamily="2" charset="-122"/>
                <a:sym typeface="Symbol" pitchFamily="18" charset="2"/>
              </a:rPr>
              <a:t></a:t>
            </a:r>
            <a:r>
              <a:rPr lang="sv-SE" altLang="zh-CN" sz="2400" dirty="0" smtClean="0">
                <a:solidFill>
                  <a:srgbClr val="FFFF00"/>
                </a:solidFill>
                <a:ea typeface="宋体" pitchFamily="2" charset="-122"/>
              </a:rPr>
              <a:t> max</a:t>
            </a:r>
            <a:r>
              <a:rPr lang="sv-SE" altLang="zh-CN" sz="2400" baseline="-25000" dirty="0" smtClean="0">
                <a:solidFill>
                  <a:srgbClr val="FFFF00"/>
                </a:solidFill>
                <a:ea typeface="宋体" pitchFamily="2" charset="-122"/>
              </a:rPr>
              <a:t>a’</a:t>
            </a:r>
            <a:r>
              <a:rPr lang="sv-SE" altLang="zh-CN" sz="2400" dirty="0" smtClean="0">
                <a:solidFill>
                  <a:srgbClr val="FFFF00"/>
                </a:solidFill>
                <a:latin typeface="Symbol" pitchFamily="18" charset="2"/>
                <a:ea typeface="宋体" pitchFamily="2" charset="-122"/>
              </a:rPr>
              <a:t> </a:t>
            </a:r>
            <a:r>
              <a:rPr lang="sv-SE" altLang="zh-CN" sz="2400" dirty="0" smtClean="0">
                <a:solidFill>
                  <a:srgbClr val="FFFF00"/>
                </a:solidFill>
                <a:ea typeface="宋体" pitchFamily="2" charset="-122"/>
                <a:sym typeface="Symbol" pitchFamily="18" charset="2"/>
              </a:rPr>
              <a:t>Q</a:t>
            </a:r>
            <a:r>
              <a:rPr lang="sv-SE" altLang="zh-CN" sz="2400" baseline="-25000" dirty="0" smtClean="0">
                <a:solidFill>
                  <a:srgbClr val="FFFF00"/>
                </a:solidFill>
                <a:ea typeface="宋体" pitchFamily="2" charset="-122"/>
                <a:sym typeface="Symbol" pitchFamily="18" charset="2"/>
              </a:rPr>
              <a:t>k</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a:t>
            </a:r>
          </a:p>
          <a:p>
            <a:pPr eaLnBrk="1" hangingPunct="1">
              <a:buFont typeface="Wingdings" pitchFamily="2" charset="2"/>
              <a:buNone/>
            </a:pPr>
            <a:endParaRPr lang="sv-SE" altLang="zh-CN" dirty="0" smtClean="0">
              <a:solidFill>
                <a:srgbClr val="FFFF00"/>
              </a:solidFill>
              <a:ea typeface="宋体" pitchFamily="2" charset="-122"/>
            </a:endParaRPr>
          </a:p>
          <a:p>
            <a:pPr eaLnBrk="1" hangingPunct="1">
              <a:buFont typeface="Wingdings" pitchFamily="2" charset="2"/>
              <a:buNone/>
            </a:pPr>
            <a:r>
              <a:rPr lang="sv-SE" altLang="zh-CN" dirty="0" smtClean="0">
                <a:solidFill>
                  <a:srgbClr val="FFFF00"/>
                </a:solidFill>
                <a:ea typeface="宋体" pitchFamily="2" charset="-122"/>
              </a:rPr>
              <a:t>   </a:t>
            </a:r>
          </a:p>
          <a:p>
            <a:pPr eaLnBrk="1" hangingPunct="1"/>
            <a:endParaRPr lang="sv-SE" altLang="zh-CN" dirty="0" smtClean="0">
              <a:solidFill>
                <a:srgbClr val="FFFF00"/>
              </a:solidFill>
              <a:ea typeface="宋体" pitchFamily="2" charset="-122"/>
            </a:endParaRPr>
          </a:p>
          <a:p>
            <a:pPr eaLnBrk="1" hangingPunct="1">
              <a:buFont typeface="Wingdings" pitchFamily="2" charset="2"/>
              <a:buNone/>
            </a:pPr>
            <a:r>
              <a:rPr lang="sv-SE" altLang="zh-CN" dirty="0" smtClean="0">
                <a:solidFill>
                  <a:srgbClr val="FFFF00"/>
                </a:solidFill>
                <a:ea typeface="宋体" pitchFamily="2" charset="-122"/>
              </a:rPr>
              <a:t>    </a:t>
            </a:r>
            <a:endParaRPr lang="en-US" altLang="zh-CN" dirty="0" smtClean="0">
              <a:solidFill>
                <a:srgbClr val="FFFF00"/>
              </a:solidFill>
              <a:ea typeface="宋体" pitchFamily="2" charset="-122"/>
            </a:endParaRPr>
          </a:p>
        </p:txBody>
      </p:sp>
      <p:sp>
        <p:nvSpPr>
          <p:cNvPr id="5" name="Rectangle 2"/>
          <p:cNvSpPr txBox="1">
            <a:spLocks noChangeArrowheads="1"/>
          </p:cNvSpPr>
          <p:nvPr/>
        </p:nvSpPr>
        <p:spPr bwMode="auto">
          <a:xfrm>
            <a:off x="539552" y="404664"/>
            <a:ext cx="5400600"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非确定性情况：价值迭代法</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
        <p:nvSpPr>
          <p:cNvPr id="8" name="Rectangle 3"/>
          <p:cNvSpPr txBox="1">
            <a:spLocks noChangeArrowheads="1"/>
          </p:cNvSpPr>
          <p:nvPr/>
        </p:nvSpPr>
        <p:spPr bwMode="auto">
          <a:xfrm>
            <a:off x="479291" y="1700808"/>
            <a:ext cx="8053149" cy="15841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130000"/>
              </a:lnSpc>
              <a:buClr>
                <a:srgbClr val="FF0000"/>
              </a:buClr>
            </a:pPr>
            <a:r>
              <a:rPr lang="zh-CN" altLang="en-US" b="1" kern="0" dirty="0" smtClean="0">
                <a:solidFill>
                  <a:srgbClr val="00CC00"/>
                </a:solidFill>
                <a:latin typeface="微软雅黑" panose="020B0503020204020204" pitchFamily="34" charset="-122"/>
                <a:ea typeface="微软雅黑" panose="020B0503020204020204" pitchFamily="34" charset="-122"/>
              </a:rPr>
              <a:t>基本思想</a:t>
            </a:r>
            <a:r>
              <a:rPr lang="sv-SE" altLang="zh-CN" b="1" kern="0" dirty="0" smtClean="0">
                <a:solidFill>
                  <a:srgbClr val="00CC00"/>
                </a:solidFill>
                <a:latin typeface="微软雅黑" panose="020B0503020204020204" pitchFamily="34" charset="-122"/>
                <a:ea typeface="微软雅黑" panose="020B0503020204020204" pitchFamily="34" charset="-122"/>
              </a:rPr>
              <a:t>:  </a:t>
            </a:r>
            <a:r>
              <a:rPr lang="zh-CN" altLang="en-US" sz="2400" kern="0" dirty="0" smtClean="0">
                <a:solidFill>
                  <a:srgbClr val="54DFA2"/>
                </a:solidFill>
                <a:latin typeface="微软雅黑" panose="020B0503020204020204" pitchFamily="34" charset="-122"/>
                <a:ea typeface="微软雅黑" panose="020B0503020204020204" pitchFamily="34" charset="-122"/>
              </a:rPr>
              <a:t>将状态转移概率分布函数和奖励概率分布函数代替确定性情况下的状态转移函数和奖励函数，此时</a:t>
            </a:r>
            <a:endParaRPr lang="en-US" altLang="zh-CN" sz="2400" kern="0" dirty="0" smtClean="0">
              <a:solidFill>
                <a:srgbClr val="54DFA2"/>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sv-SE" altLang="zh-CN" b="1" kern="0" dirty="0" smtClean="0">
                <a:solidFill>
                  <a:schemeClr val="bg1"/>
                </a:solidFill>
                <a:ea typeface="宋体" pitchFamily="2" charset="-122"/>
              </a:rPr>
              <a:t>    </a:t>
            </a:r>
            <a:endParaRPr lang="en-US" altLang="zh-CN" b="1" kern="0" dirty="0" smtClean="0">
              <a:solidFill>
                <a:schemeClr val="bg1"/>
              </a:solidFill>
              <a:ea typeface="宋体" pitchFamily="2" charset="-122"/>
            </a:endParaRPr>
          </a:p>
        </p:txBody>
      </p:sp>
      <p:sp>
        <p:nvSpPr>
          <p:cNvPr id="9" name="Text Box 4"/>
          <p:cNvSpPr txBox="1">
            <a:spLocks noChangeArrowheads="1"/>
          </p:cNvSpPr>
          <p:nvPr/>
        </p:nvSpPr>
        <p:spPr bwMode="auto">
          <a:xfrm>
            <a:off x="899592" y="5013176"/>
            <a:ext cx="7416824" cy="1003865"/>
          </a:xfrm>
          <a:prstGeom prst="rect">
            <a:avLst/>
          </a:prstGeom>
          <a:noFill/>
          <a:ln w="9525">
            <a:noFill/>
            <a:miter lim="800000"/>
            <a:headEnd/>
            <a:tailEnd/>
          </a:ln>
        </p:spPr>
        <p:txBody>
          <a:bodyPr wrap="square">
            <a:spAutoFit/>
          </a:bodyPr>
          <a:lstStyle/>
          <a:p>
            <a:pPr>
              <a:lnSpc>
                <a:spcPct val="130000"/>
              </a:lnSpc>
            </a:pPr>
            <a:r>
              <a:rPr lang="zh-CN" altLang="en-US" dirty="0" smtClean="0">
                <a:solidFill>
                  <a:srgbClr val="54DFA2"/>
                </a:solidFill>
                <a:latin typeface="微软雅黑" panose="020B0503020204020204" pitchFamily="34" charset="-122"/>
                <a:ea typeface="微软雅黑" panose="020B0503020204020204" pitchFamily="34" charset="-122"/>
              </a:rPr>
              <a:t>停止条件：</a:t>
            </a:r>
            <a:endParaRPr lang="sv-SE" altLang="zh-CN" dirty="0" smtClean="0">
              <a:solidFill>
                <a:schemeClr val="bg1"/>
              </a:solidFill>
              <a:ea typeface="宋体" pitchFamily="2" charset="-122"/>
            </a:endParaRPr>
          </a:p>
          <a:p>
            <a:pPr>
              <a:lnSpc>
                <a:spcPct val="130000"/>
              </a:lnSpc>
            </a:pPr>
            <a:r>
              <a:rPr lang="sv-SE" altLang="zh-CN" dirty="0" smtClean="0">
                <a:solidFill>
                  <a:srgbClr val="FFFF00"/>
                </a:solidFill>
                <a:ea typeface="宋体" pitchFamily="2" charset="-122"/>
                <a:sym typeface="Symbol" pitchFamily="18" charset="2"/>
              </a:rPr>
              <a:t>  </a:t>
            </a:r>
            <a:r>
              <a:rPr lang="sv-SE" altLang="zh-CN" baseline="-25000" dirty="0">
                <a:solidFill>
                  <a:srgbClr val="FFFF00"/>
                </a:solidFill>
                <a:ea typeface="宋体" pitchFamily="2" charset="-122"/>
                <a:sym typeface="Symbol" pitchFamily="18" charset="2"/>
              </a:rPr>
              <a:t>s </a:t>
            </a:r>
            <a:r>
              <a:rPr lang="sv-SE" altLang="zh-CN" dirty="0">
                <a:solidFill>
                  <a:srgbClr val="FFFF00"/>
                </a:solidFill>
                <a:ea typeface="宋体" pitchFamily="2" charset="-122"/>
              </a:rPr>
              <a:t>|</a:t>
            </a:r>
            <a:r>
              <a:rPr lang="sv-SE" altLang="zh-CN" dirty="0">
                <a:solidFill>
                  <a:srgbClr val="FFFF00"/>
                </a:solidFill>
                <a:ea typeface="宋体" pitchFamily="2" charset="-122"/>
                <a:sym typeface="Symbol" pitchFamily="18" charset="2"/>
              </a:rPr>
              <a:t>V</a:t>
            </a:r>
            <a:r>
              <a:rPr lang="sv-SE" altLang="zh-CN" baseline="-25000" dirty="0">
                <a:solidFill>
                  <a:srgbClr val="FFFF00"/>
                </a:solidFill>
                <a:ea typeface="宋体" pitchFamily="2" charset="-122"/>
                <a:sym typeface="Symbol" pitchFamily="18" charset="2"/>
              </a:rPr>
              <a:t>k+1</a:t>
            </a:r>
            <a:r>
              <a:rPr lang="sv-SE" altLang="zh-CN" baseline="30000" dirty="0">
                <a:solidFill>
                  <a:srgbClr val="FFFF00"/>
                </a:solidFill>
                <a:latin typeface="Symbol" pitchFamily="18" charset="2"/>
                <a:ea typeface="宋体" pitchFamily="2" charset="-122"/>
                <a:sym typeface="Symbol" pitchFamily="18" charset="2"/>
              </a:rPr>
              <a:t>p</a:t>
            </a:r>
            <a:r>
              <a:rPr lang="sv-SE" altLang="zh-CN" dirty="0">
                <a:solidFill>
                  <a:srgbClr val="FFFF00"/>
                </a:solidFill>
                <a:ea typeface="宋体" pitchFamily="2" charset="-122"/>
                <a:sym typeface="Symbol" pitchFamily="18" charset="2"/>
              </a:rPr>
              <a:t>(s</a:t>
            </a:r>
            <a:r>
              <a:rPr lang="sv-SE" altLang="zh-CN" dirty="0" smtClean="0">
                <a:solidFill>
                  <a:srgbClr val="FFFF00"/>
                </a:solidFill>
                <a:ea typeface="宋体" pitchFamily="2" charset="-122"/>
                <a:sym typeface="Symbol" pitchFamily="18" charset="2"/>
              </a:rPr>
              <a:t>)-V</a:t>
            </a:r>
            <a:r>
              <a:rPr lang="sv-SE" altLang="zh-CN" baseline="-25000" dirty="0" smtClean="0">
                <a:solidFill>
                  <a:srgbClr val="FFFF00"/>
                </a:solidFill>
                <a:ea typeface="宋体" pitchFamily="2" charset="-122"/>
                <a:sym typeface="Symbol" pitchFamily="18" charset="2"/>
              </a:rPr>
              <a:t>k</a:t>
            </a:r>
            <a:r>
              <a:rPr lang="sv-SE" altLang="zh-CN" baseline="30000" dirty="0" smtClean="0">
                <a:solidFill>
                  <a:srgbClr val="FFFF00"/>
                </a:solidFill>
                <a:latin typeface="Symbol" pitchFamily="18" charset="2"/>
                <a:ea typeface="宋体" pitchFamily="2" charset="-122"/>
                <a:sym typeface="Symbol" pitchFamily="18" charset="2"/>
              </a:rPr>
              <a:t>p</a:t>
            </a:r>
            <a:r>
              <a:rPr lang="sv-SE" altLang="zh-CN" dirty="0" smtClean="0">
                <a:solidFill>
                  <a:srgbClr val="FFFF00"/>
                </a:solidFill>
                <a:ea typeface="宋体" pitchFamily="2" charset="-122"/>
                <a:sym typeface="Symbol" pitchFamily="18" charset="2"/>
              </a:rPr>
              <a:t>(s)|&lt; </a:t>
            </a:r>
            <a:r>
              <a:rPr lang="zh-CN" altLang="en-US" dirty="0" smtClean="0">
                <a:solidFill>
                  <a:srgbClr val="54DFA2"/>
                </a:solidFill>
                <a:latin typeface="微软雅黑" panose="020B0503020204020204" pitchFamily="34" charset="-122"/>
                <a:ea typeface="微软雅黑" panose="020B0503020204020204" pitchFamily="34" charset="-122"/>
              </a:rPr>
              <a:t>或 </a:t>
            </a:r>
            <a:r>
              <a:rPr lang="sv-SE" altLang="zh-CN" dirty="0" smtClean="0">
                <a:solidFill>
                  <a:srgbClr val="FFFF00"/>
                </a:solidFill>
                <a:ea typeface="宋体" pitchFamily="2" charset="-122"/>
                <a:sym typeface="Symbol" pitchFamily="18" charset="2"/>
              </a:rPr>
              <a:t></a:t>
            </a:r>
            <a:r>
              <a:rPr lang="sv-SE" altLang="zh-CN" baseline="-25000" dirty="0">
                <a:solidFill>
                  <a:srgbClr val="FFFF00"/>
                </a:solidFill>
                <a:ea typeface="宋体" pitchFamily="2" charset="-122"/>
                <a:sym typeface="Symbol" pitchFamily="18" charset="2"/>
              </a:rPr>
              <a:t>s,a </a:t>
            </a:r>
            <a:r>
              <a:rPr lang="sv-SE" altLang="zh-CN" dirty="0">
                <a:solidFill>
                  <a:srgbClr val="FFFF00"/>
                </a:solidFill>
                <a:ea typeface="宋体" pitchFamily="2" charset="-122"/>
              </a:rPr>
              <a:t>|</a:t>
            </a:r>
            <a:r>
              <a:rPr lang="sv-SE" altLang="zh-CN" dirty="0">
                <a:solidFill>
                  <a:srgbClr val="FFFF00"/>
                </a:solidFill>
                <a:ea typeface="宋体" pitchFamily="2" charset="-122"/>
                <a:sym typeface="Symbol" pitchFamily="18" charset="2"/>
              </a:rPr>
              <a:t>Q</a:t>
            </a:r>
            <a:r>
              <a:rPr lang="sv-SE" altLang="zh-CN" baseline="-25000" dirty="0">
                <a:solidFill>
                  <a:srgbClr val="FFFF00"/>
                </a:solidFill>
                <a:ea typeface="宋体" pitchFamily="2" charset="-122"/>
                <a:sym typeface="Symbol" pitchFamily="18" charset="2"/>
              </a:rPr>
              <a:t>k+1</a:t>
            </a:r>
            <a:r>
              <a:rPr lang="sv-SE" altLang="zh-CN" baseline="30000" dirty="0">
                <a:solidFill>
                  <a:srgbClr val="FFFF00"/>
                </a:solidFill>
                <a:latin typeface="Symbol" pitchFamily="18" charset="2"/>
                <a:ea typeface="宋体" pitchFamily="2" charset="-122"/>
                <a:sym typeface="Symbol" pitchFamily="18" charset="2"/>
              </a:rPr>
              <a:t>p</a:t>
            </a:r>
            <a:r>
              <a:rPr lang="sv-SE" altLang="zh-CN" dirty="0">
                <a:solidFill>
                  <a:srgbClr val="FFFF00"/>
                </a:solidFill>
                <a:ea typeface="宋体" pitchFamily="2" charset="-122"/>
                <a:sym typeface="Symbol" pitchFamily="18" charset="2"/>
              </a:rPr>
              <a:t>(s,a</a:t>
            </a:r>
            <a:r>
              <a:rPr lang="sv-SE" altLang="zh-CN" dirty="0" smtClean="0">
                <a:solidFill>
                  <a:srgbClr val="FFFF00"/>
                </a:solidFill>
                <a:ea typeface="宋体" pitchFamily="2" charset="-122"/>
                <a:sym typeface="Symbol" pitchFamily="18" charset="2"/>
              </a:rPr>
              <a:t>)-Q</a:t>
            </a:r>
            <a:r>
              <a:rPr lang="sv-SE" altLang="zh-CN" baseline="-25000" dirty="0" smtClean="0">
                <a:solidFill>
                  <a:srgbClr val="FFFF00"/>
                </a:solidFill>
                <a:ea typeface="宋体" pitchFamily="2" charset="-122"/>
                <a:sym typeface="Symbol" pitchFamily="18" charset="2"/>
              </a:rPr>
              <a:t>k</a:t>
            </a:r>
            <a:r>
              <a:rPr lang="sv-SE" altLang="zh-CN" baseline="30000" dirty="0" smtClean="0">
                <a:solidFill>
                  <a:srgbClr val="FFFF00"/>
                </a:solidFill>
                <a:latin typeface="Symbol" pitchFamily="18" charset="2"/>
                <a:ea typeface="宋体" pitchFamily="2" charset="-122"/>
                <a:sym typeface="Symbol" pitchFamily="18" charset="2"/>
              </a:rPr>
              <a:t>p</a:t>
            </a:r>
            <a:r>
              <a:rPr lang="sv-SE" altLang="zh-CN" dirty="0" smtClean="0">
                <a:solidFill>
                  <a:srgbClr val="FFFF00"/>
                </a:solidFill>
                <a:ea typeface="宋体" pitchFamily="2" charset="-122"/>
                <a:sym typeface="Symbol" pitchFamily="18" charset="2"/>
              </a:rPr>
              <a:t>(s,a)|&lt; </a:t>
            </a:r>
            <a:endParaRPr lang="en-US" altLang="zh-CN" dirty="0">
              <a:solidFill>
                <a:srgbClr val="FFFF00"/>
              </a:solidFill>
              <a:ea typeface="宋体" pitchFamily="2" charset="-122"/>
              <a:sym typeface="Symbol" pitchFamily="18" charset="2"/>
            </a:endParaRPr>
          </a:p>
        </p:txBody>
      </p:sp>
    </p:spTree>
    <p:extLst>
      <p:ext uri="{BB962C8B-B14F-4D97-AF65-F5344CB8AC3E}">
        <p14:creationId xmlns:p14="http://schemas.microsoft.com/office/powerpoint/2010/main" val="31493685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683568" y="2159028"/>
            <a:ext cx="7848872" cy="4464496"/>
          </a:xfrm>
        </p:spPr>
        <p:txBody>
          <a:bodyPr/>
          <a:lstStyle/>
          <a:p>
            <a:pPr eaLnBrk="1" hangingPunct="1">
              <a:lnSpc>
                <a:spcPct val="130000"/>
              </a:lnSpc>
              <a:buClr>
                <a:srgbClr val="FF0000"/>
              </a:buClr>
              <a:defRPr/>
            </a:pPr>
            <a:r>
              <a:rPr lang="zh-CN" altLang="en-US" sz="2400" b="1" dirty="0" smtClean="0">
                <a:solidFill>
                  <a:srgbClr val="54DFA2"/>
                </a:solidFill>
                <a:latin typeface="微软雅黑" panose="020B0503020204020204" pitchFamily="34" charset="-122"/>
                <a:ea typeface="微软雅黑" panose="020B0503020204020204" pitchFamily="34" charset="-122"/>
              </a:rPr>
              <a:t>如果状态转移概率分布函数</a:t>
            </a:r>
            <a:r>
              <a:rPr lang="sv-SE" altLang="zh-CN" sz="2400" b="1" dirty="0" smtClean="0">
                <a:solidFill>
                  <a:srgbClr val="54DFA2"/>
                </a:solidFill>
                <a:latin typeface="微软雅黑" panose="020B0503020204020204" pitchFamily="34" charset="-122"/>
                <a:ea typeface="微软雅黑" panose="020B0503020204020204" pitchFamily="34" charset="-122"/>
              </a:rPr>
              <a:t> </a:t>
            </a:r>
            <a:r>
              <a:rPr lang="sv-SE" altLang="zh-CN" sz="2400" b="1" dirty="0" smtClean="0">
                <a:solidFill>
                  <a:srgbClr val="54DFA2"/>
                </a:solidFill>
                <a:ea typeface="宋体" pitchFamily="2" charset="-122"/>
              </a:rPr>
              <a:t>P(s’|s,a) </a:t>
            </a:r>
            <a:r>
              <a:rPr lang="zh-CN" altLang="en-US" sz="2400" b="1" dirty="0">
                <a:solidFill>
                  <a:srgbClr val="54DFA2"/>
                </a:solidFill>
                <a:latin typeface="微软雅黑" panose="020B0503020204020204" pitchFamily="34" charset="-122"/>
                <a:ea typeface="微软雅黑" panose="020B0503020204020204" pitchFamily="34" charset="-122"/>
              </a:rPr>
              <a:t>和即时</a:t>
            </a:r>
            <a:r>
              <a:rPr lang="zh-CN" altLang="en-US" sz="2400" b="1" dirty="0" smtClean="0">
                <a:solidFill>
                  <a:srgbClr val="54DFA2"/>
                </a:solidFill>
                <a:latin typeface="微软雅黑" panose="020B0503020204020204" pitchFamily="34" charset="-122"/>
                <a:ea typeface="微软雅黑" panose="020B0503020204020204" pitchFamily="34" charset="-122"/>
              </a:rPr>
              <a:t>奖励概率分布函数</a:t>
            </a:r>
            <a:r>
              <a:rPr lang="sv-SE" altLang="zh-CN" sz="2400" b="1" dirty="0" smtClean="0">
                <a:solidFill>
                  <a:srgbClr val="54DFA2"/>
                </a:solidFill>
                <a:latin typeface="微软雅黑" panose="020B0503020204020204" pitchFamily="34" charset="-122"/>
                <a:ea typeface="微软雅黑" panose="020B0503020204020204" pitchFamily="34" charset="-122"/>
              </a:rPr>
              <a:t> </a:t>
            </a:r>
            <a:r>
              <a:rPr lang="sv-SE" altLang="zh-CN" sz="2400" b="1" dirty="0" smtClean="0">
                <a:solidFill>
                  <a:srgbClr val="54DFA2"/>
                </a:solidFill>
                <a:ea typeface="宋体" pitchFamily="2" charset="-122"/>
              </a:rPr>
              <a:t>R(s’,s,a) </a:t>
            </a:r>
            <a:r>
              <a:rPr lang="zh-CN" altLang="en-US" sz="2400" b="1" dirty="0">
                <a:solidFill>
                  <a:srgbClr val="54DFA2"/>
                </a:solidFill>
                <a:latin typeface="微软雅黑" panose="020B0503020204020204" pitchFamily="34" charset="-122"/>
                <a:ea typeface="微软雅黑" panose="020B0503020204020204" pitchFamily="34" charset="-122"/>
              </a:rPr>
              <a:t>未知</a:t>
            </a:r>
            <a:r>
              <a:rPr lang="zh-CN" altLang="en-US" sz="2400" b="1" dirty="0" smtClean="0">
                <a:solidFill>
                  <a:srgbClr val="54DFA2"/>
                </a:solidFill>
                <a:latin typeface="微软雅黑" panose="020B0503020204020204" pitchFamily="34" charset="-122"/>
                <a:ea typeface="微软雅黑" panose="020B0503020204020204" pitchFamily="34" charset="-122"/>
              </a:rPr>
              <a:t>，我们还能学习得到</a:t>
            </a:r>
            <a:r>
              <a:rPr lang="sv-SE" altLang="zh-CN" sz="2400" b="1" dirty="0" smtClean="0">
                <a:solidFill>
                  <a:srgbClr val="54DFA2"/>
                </a:solidFill>
                <a:latin typeface="微软雅黑" panose="020B0503020204020204" pitchFamily="34" charset="-122"/>
                <a:ea typeface="微软雅黑" panose="020B0503020204020204" pitchFamily="34" charset="-122"/>
              </a:rPr>
              <a:t> </a:t>
            </a:r>
            <a:r>
              <a:rPr lang="sv-SE" altLang="zh-CN" sz="2400" b="1" dirty="0" smtClean="0">
                <a:solidFill>
                  <a:srgbClr val="54DFA2"/>
                </a:solidFill>
                <a:ea typeface="宋体" pitchFamily="2" charset="-122"/>
              </a:rPr>
              <a:t>V</a:t>
            </a:r>
            <a:r>
              <a:rPr lang="sv-SE" altLang="zh-CN" sz="2400" b="1" dirty="0">
                <a:solidFill>
                  <a:srgbClr val="54DFA2"/>
                </a:solidFill>
                <a:latin typeface="Symbol" pitchFamily="18" charset="2"/>
                <a:ea typeface="宋体" pitchFamily="2" charset="-122"/>
              </a:rPr>
              <a:t>* </a:t>
            </a:r>
            <a:r>
              <a:rPr lang="sv-SE" altLang="zh-CN" sz="2400" b="1" dirty="0" smtClean="0">
                <a:solidFill>
                  <a:srgbClr val="54DFA2"/>
                </a:solidFill>
                <a:ea typeface="宋体" pitchFamily="2" charset="-122"/>
              </a:rPr>
              <a:t>(s) </a:t>
            </a:r>
            <a:r>
              <a:rPr lang="zh-CN" altLang="en-US" sz="2400" b="1" dirty="0" smtClean="0">
                <a:solidFill>
                  <a:srgbClr val="54DFA2"/>
                </a:solidFill>
                <a:latin typeface="微软雅黑" panose="020B0503020204020204" pitchFamily="34" charset="-122"/>
                <a:ea typeface="微软雅黑" panose="020B0503020204020204" pitchFamily="34" charset="-122"/>
              </a:rPr>
              <a:t>或</a:t>
            </a:r>
            <a:r>
              <a:rPr lang="sv-SE" altLang="zh-CN" sz="2400" b="1" dirty="0" smtClean="0">
                <a:solidFill>
                  <a:srgbClr val="54DFA2"/>
                </a:solidFill>
                <a:ea typeface="宋体" pitchFamily="2" charset="-122"/>
              </a:rPr>
              <a:t> Q</a:t>
            </a:r>
            <a:r>
              <a:rPr lang="sv-SE" altLang="zh-CN" sz="2400" b="1" dirty="0">
                <a:solidFill>
                  <a:srgbClr val="54DFA2"/>
                </a:solidFill>
                <a:latin typeface="Symbol" pitchFamily="18" charset="2"/>
                <a:ea typeface="宋体" pitchFamily="2" charset="-122"/>
              </a:rPr>
              <a:t>* </a:t>
            </a:r>
            <a:r>
              <a:rPr lang="sv-SE" altLang="zh-CN" sz="2400" b="1" dirty="0" smtClean="0">
                <a:solidFill>
                  <a:srgbClr val="54DFA2"/>
                </a:solidFill>
                <a:ea typeface="宋体" pitchFamily="2" charset="-122"/>
              </a:rPr>
              <a:t>(s,a), </a:t>
            </a:r>
            <a:r>
              <a:rPr lang="zh-CN" altLang="en-US" sz="2400" b="1" dirty="0">
                <a:solidFill>
                  <a:srgbClr val="54DFA2"/>
                </a:solidFill>
                <a:latin typeface="微软雅黑" panose="020B0503020204020204" pitchFamily="34" charset="-122"/>
                <a:ea typeface="微软雅黑" panose="020B0503020204020204" pitchFamily="34" charset="-122"/>
              </a:rPr>
              <a:t>并能获得最优策略</a:t>
            </a:r>
            <a:r>
              <a:rPr lang="sv-SE" altLang="zh-CN" sz="2400" b="1" dirty="0">
                <a:solidFill>
                  <a:srgbClr val="54DFA2"/>
                </a:solidFill>
                <a:latin typeface="微软雅黑" panose="020B0503020204020204" pitchFamily="34" charset="-122"/>
                <a:ea typeface="微软雅黑" panose="020B0503020204020204" pitchFamily="34" charset="-122"/>
              </a:rPr>
              <a:t> </a:t>
            </a:r>
            <a:r>
              <a:rPr lang="sv-SE" altLang="zh-CN" sz="2400" b="1" dirty="0" smtClean="0">
                <a:solidFill>
                  <a:srgbClr val="54DFA2"/>
                </a:solidFill>
                <a:latin typeface="Symbol" pitchFamily="18" charset="2"/>
                <a:ea typeface="宋体" pitchFamily="2" charset="-122"/>
              </a:rPr>
              <a:t>p*</a:t>
            </a:r>
            <a:r>
              <a:rPr lang="sv-SE" altLang="zh-CN" sz="2400" b="1" dirty="0" smtClean="0">
                <a:solidFill>
                  <a:srgbClr val="54DFA2"/>
                </a:solidFill>
                <a:ea typeface="宋体" pitchFamily="2" charset="-122"/>
              </a:rPr>
              <a:t>(s,a) </a:t>
            </a:r>
            <a:r>
              <a:rPr lang="zh-CN" altLang="en-US" sz="2400" b="1" dirty="0" smtClean="0">
                <a:solidFill>
                  <a:srgbClr val="54DFA2"/>
                </a:solidFill>
                <a:latin typeface="微软雅黑" panose="020B0503020204020204" pitchFamily="34" charset="-122"/>
                <a:ea typeface="微软雅黑" panose="020B0503020204020204" pitchFamily="34" charset="-122"/>
              </a:rPr>
              <a:t>吗</a:t>
            </a:r>
            <a:r>
              <a:rPr lang="sv-SE" altLang="zh-CN" sz="2400" b="1" dirty="0">
                <a:solidFill>
                  <a:srgbClr val="54DFA2"/>
                </a:solidFill>
                <a:latin typeface="微软雅黑" panose="020B0503020204020204" pitchFamily="34" charset="-122"/>
                <a:ea typeface="微软雅黑" panose="020B0503020204020204" pitchFamily="34" charset="-122"/>
              </a:rPr>
              <a:t>? </a:t>
            </a:r>
          </a:p>
          <a:p>
            <a:pPr eaLnBrk="1" hangingPunct="1">
              <a:lnSpc>
                <a:spcPct val="130000"/>
              </a:lnSpc>
              <a:buClr>
                <a:srgbClr val="FF0000"/>
              </a:buClr>
              <a:defRPr/>
            </a:pPr>
            <a:r>
              <a:rPr lang="zh-CN" altLang="en-US" sz="2400" b="1" u="sng" dirty="0" smtClean="0">
                <a:solidFill>
                  <a:srgbClr val="00FF00"/>
                </a:solidFill>
                <a:latin typeface="微软雅黑" panose="020B0503020204020204" pitchFamily="34" charset="-122"/>
                <a:ea typeface="微软雅黑" panose="020B0503020204020204" pitchFamily="34" charset="-122"/>
              </a:rPr>
              <a:t> 答案是：</a:t>
            </a:r>
            <a:r>
              <a:rPr lang="sv-SE" altLang="zh-CN" sz="2400" b="1" u="sng" dirty="0" smtClean="0">
                <a:solidFill>
                  <a:srgbClr val="00FF00"/>
                </a:solidFill>
                <a:ea typeface="宋体" pitchFamily="2" charset="-122"/>
              </a:rPr>
              <a:t>yes</a:t>
            </a:r>
            <a:r>
              <a:rPr lang="zh-CN" altLang="sv-SE" sz="2400" b="1" u="sng" dirty="0" smtClean="0">
                <a:solidFill>
                  <a:srgbClr val="00FF00"/>
                </a:solidFill>
                <a:ea typeface="宋体" pitchFamily="2" charset="-122"/>
              </a:rPr>
              <a:t>！</a:t>
            </a:r>
            <a:r>
              <a:rPr lang="zh-CN" altLang="sv-SE" sz="2400" dirty="0" smtClean="0">
                <a:solidFill>
                  <a:srgbClr val="00FF00"/>
                </a:solidFill>
                <a:ea typeface="宋体" pitchFamily="2" charset="-122"/>
              </a:rPr>
              <a:t>   </a:t>
            </a:r>
            <a:endParaRPr lang="en-US" altLang="zh-CN" sz="2400" dirty="0" smtClean="0">
              <a:solidFill>
                <a:srgbClr val="00FF00"/>
              </a:solidFill>
              <a:ea typeface="宋体" pitchFamily="2" charset="-122"/>
            </a:endParaRPr>
          </a:p>
          <a:p>
            <a:pPr marL="0" indent="0" eaLnBrk="1" hangingPunct="1">
              <a:lnSpc>
                <a:spcPct val="130000"/>
              </a:lnSpc>
              <a:buClr>
                <a:srgbClr val="FF0000"/>
              </a:buClr>
              <a:buNone/>
              <a:defRPr/>
            </a:pPr>
            <a:r>
              <a:rPr lang="en-US" altLang="zh-CN" sz="2200" b="1" dirty="0" smtClean="0">
                <a:solidFill>
                  <a:schemeClr val="accent1"/>
                </a:solidFill>
                <a:latin typeface="宋体" pitchFamily="2" charset="-122"/>
                <a:ea typeface="宋体" pitchFamily="2" charset="-122"/>
              </a:rPr>
              <a:t>   </a:t>
            </a:r>
            <a:r>
              <a:rPr lang="zh-CN" altLang="en-US" sz="2200" b="1" dirty="0" smtClean="0">
                <a:solidFill>
                  <a:srgbClr val="00FF00"/>
                </a:solidFill>
                <a:latin typeface="微软雅黑" panose="020B0503020204020204" pitchFamily="34" charset="-122"/>
                <a:ea typeface="微软雅黑" panose="020B0503020204020204" pitchFamily="34" charset="-122"/>
              </a:rPr>
              <a:t>途径</a:t>
            </a:r>
            <a:r>
              <a:rPr lang="zh-CN" altLang="en-US" sz="2200" b="1" dirty="0">
                <a:solidFill>
                  <a:srgbClr val="00FF00"/>
                </a:solidFill>
                <a:latin typeface="微软雅黑" panose="020B0503020204020204" pitchFamily="34" charset="-122"/>
                <a:ea typeface="微软雅黑" panose="020B0503020204020204" pitchFamily="34" charset="-122"/>
              </a:rPr>
              <a:t>之一：重构</a:t>
            </a:r>
            <a:r>
              <a:rPr lang="zh-CN" altLang="en-US" sz="2200" b="1" dirty="0" smtClean="0">
                <a:solidFill>
                  <a:srgbClr val="00FF00"/>
                </a:solidFill>
                <a:latin typeface="微软雅黑" panose="020B0503020204020204" pitchFamily="34" charset="-122"/>
                <a:ea typeface="微软雅黑" panose="020B0503020204020204" pitchFamily="34" charset="-122"/>
              </a:rPr>
              <a:t>模型；</a:t>
            </a:r>
            <a:endParaRPr lang="en-US" altLang="zh-CN" sz="2200" b="1" dirty="0" smtClean="0">
              <a:solidFill>
                <a:srgbClr val="00FF00"/>
              </a:solidFill>
              <a:latin typeface="微软雅黑" panose="020B0503020204020204" pitchFamily="34" charset="-122"/>
              <a:ea typeface="微软雅黑" panose="020B0503020204020204" pitchFamily="34" charset="-122"/>
            </a:endParaRPr>
          </a:p>
          <a:p>
            <a:pPr marL="444500" indent="-85725" eaLnBrk="1" hangingPunct="1">
              <a:lnSpc>
                <a:spcPct val="130000"/>
              </a:lnSpc>
              <a:spcBef>
                <a:spcPts val="1200"/>
              </a:spcBef>
              <a:buClr>
                <a:srgbClr val="FF0000"/>
              </a:buClr>
              <a:buNone/>
              <a:defRPr/>
            </a:pPr>
            <a:r>
              <a:rPr lang="en-US" altLang="zh-CN" sz="2200" b="1" dirty="0">
                <a:solidFill>
                  <a:srgbClr val="00FF00"/>
                </a:solidFill>
                <a:latin typeface="微软雅黑" panose="020B0503020204020204" pitchFamily="34" charset="-122"/>
                <a:ea typeface="微软雅黑" panose="020B0503020204020204" pitchFamily="34" charset="-122"/>
              </a:rPr>
              <a:t> </a:t>
            </a:r>
            <a:r>
              <a:rPr lang="zh-CN" altLang="en-US" sz="2200" b="1" dirty="0" smtClean="0">
                <a:solidFill>
                  <a:srgbClr val="00FF00"/>
                </a:solidFill>
                <a:latin typeface="微软雅黑" panose="020B0503020204020204" pitchFamily="34" charset="-122"/>
                <a:ea typeface="微软雅黑" panose="020B0503020204020204" pitchFamily="34" charset="-122"/>
              </a:rPr>
              <a:t>途径之二：无模型迭代近似。</a:t>
            </a:r>
            <a:r>
              <a:rPr lang="zh-CN" altLang="en-US" sz="2200" dirty="0" smtClean="0">
                <a:solidFill>
                  <a:srgbClr val="00FF00"/>
                </a:solidFill>
                <a:latin typeface="微软雅黑" panose="020B0503020204020204" pitchFamily="34" charset="-122"/>
                <a:ea typeface="微软雅黑" panose="020B0503020204020204" pitchFamily="34" charset="-122"/>
              </a:rPr>
              <a:t>不妨</a:t>
            </a:r>
            <a:r>
              <a:rPr lang="zh-CN" altLang="en-US" sz="2200" dirty="0">
                <a:solidFill>
                  <a:srgbClr val="00FF00"/>
                </a:solidFill>
                <a:latin typeface="微软雅黑" panose="020B0503020204020204" pitchFamily="34" charset="-122"/>
                <a:ea typeface="微软雅黑" panose="020B0503020204020204" pitchFamily="34" charset="-122"/>
              </a:rPr>
              <a:t>将已观测到</a:t>
            </a:r>
            <a:r>
              <a:rPr lang="zh-CN" altLang="en-US" sz="2200" dirty="0" smtClean="0">
                <a:solidFill>
                  <a:srgbClr val="00FF00"/>
                </a:solidFill>
                <a:latin typeface="微软雅黑" panose="020B0503020204020204" pitchFamily="34" charset="-122"/>
                <a:ea typeface="微软雅黑" panose="020B0503020204020204" pitchFamily="34" charset="-122"/>
              </a:rPr>
              <a:t>的状态转移值</a:t>
            </a:r>
            <a:r>
              <a:rPr lang="sv-SE" altLang="zh-CN" sz="2200" dirty="0" smtClean="0">
                <a:solidFill>
                  <a:srgbClr val="00FF00"/>
                </a:solidFill>
                <a:latin typeface="微软雅黑" panose="020B0503020204020204" pitchFamily="34" charset="-122"/>
                <a:ea typeface="微软雅黑" panose="020B0503020204020204" pitchFamily="34" charset="-122"/>
              </a:rPr>
              <a:t> s</a:t>
            </a:r>
            <a:r>
              <a:rPr lang="sv-SE" altLang="zh-CN" sz="2200" baseline="-25000" dirty="0" smtClean="0">
                <a:solidFill>
                  <a:srgbClr val="00FF00"/>
                </a:solidFill>
                <a:latin typeface="微软雅黑" panose="020B0503020204020204" pitchFamily="34" charset="-122"/>
                <a:ea typeface="微软雅黑" panose="020B0503020204020204" pitchFamily="34" charset="-122"/>
              </a:rPr>
              <a:t>t+1</a:t>
            </a:r>
            <a:r>
              <a:rPr lang="zh-CN" altLang="en-US" sz="2200" dirty="0" smtClean="0">
                <a:solidFill>
                  <a:srgbClr val="00FF00"/>
                </a:solidFill>
                <a:latin typeface="微软雅黑" panose="020B0503020204020204" pitchFamily="34" charset="-122"/>
                <a:ea typeface="微软雅黑" panose="020B0503020204020204" pitchFamily="34" charset="-122"/>
              </a:rPr>
              <a:t>和即时奖励值 </a:t>
            </a:r>
            <a:r>
              <a:rPr lang="sv-SE" altLang="zh-CN" sz="2200" dirty="0" smtClean="0">
                <a:solidFill>
                  <a:srgbClr val="00FF00"/>
                </a:solidFill>
                <a:latin typeface="微软雅黑" panose="020B0503020204020204" pitchFamily="34" charset="-122"/>
                <a:ea typeface="微软雅黑" panose="020B0503020204020204" pitchFamily="34" charset="-122"/>
              </a:rPr>
              <a:t>r</a:t>
            </a:r>
            <a:r>
              <a:rPr lang="sv-SE" altLang="zh-CN" sz="2200" baseline="-25000" dirty="0" smtClean="0">
                <a:solidFill>
                  <a:srgbClr val="00FF00"/>
                </a:solidFill>
                <a:latin typeface="微软雅黑" panose="020B0503020204020204" pitchFamily="34" charset="-122"/>
                <a:ea typeface="微软雅黑" panose="020B0503020204020204" pitchFamily="34" charset="-122"/>
              </a:rPr>
              <a:t>t</a:t>
            </a:r>
            <a:r>
              <a:rPr lang="sv-SE" altLang="zh-CN" sz="2200" dirty="0" smtClean="0">
                <a:solidFill>
                  <a:srgbClr val="00FF00"/>
                </a:solidFill>
                <a:latin typeface="微软雅黑" panose="020B0503020204020204" pitchFamily="34" charset="-122"/>
                <a:ea typeface="微软雅黑" panose="020B0503020204020204" pitchFamily="34" charset="-122"/>
              </a:rPr>
              <a:t> </a:t>
            </a:r>
            <a:r>
              <a:rPr lang="zh-CN" altLang="en-US" sz="2200" dirty="0" smtClean="0">
                <a:solidFill>
                  <a:srgbClr val="00FF00"/>
                </a:solidFill>
                <a:latin typeface="微软雅黑" panose="020B0503020204020204" pitchFamily="34" charset="-122"/>
                <a:ea typeface="微软雅黑" panose="020B0503020204020204" pitchFamily="34" charset="-122"/>
              </a:rPr>
              <a:t>，视为采样自</a:t>
            </a:r>
            <a:r>
              <a:rPr lang="zh-CN" altLang="en-US" sz="2200" dirty="0">
                <a:solidFill>
                  <a:srgbClr val="00FF00"/>
                </a:solidFill>
                <a:latin typeface="微软雅黑" panose="020B0503020204020204" pitchFamily="34" charset="-122"/>
                <a:ea typeface="微软雅黑" panose="020B0503020204020204" pitchFamily="34" charset="-122"/>
              </a:rPr>
              <a:t>真实</a:t>
            </a:r>
            <a:r>
              <a:rPr lang="zh-CN" altLang="en-US" sz="2200" dirty="0" smtClean="0">
                <a:solidFill>
                  <a:srgbClr val="00FF00"/>
                </a:solidFill>
                <a:latin typeface="微软雅黑" panose="020B0503020204020204" pitchFamily="34" charset="-122"/>
                <a:ea typeface="微软雅黑" panose="020B0503020204020204" pitchFamily="34" charset="-122"/>
              </a:rPr>
              <a:t>概率</a:t>
            </a:r>
            <a:r>
              <a:rPr lang="zh-CN" altLang="en-US" sz="2200" dirty="0">
                <a:solidFill>
                  <a:srgbClr val="00FF00"/>
                </a:solidFill>
                <a:latin typeface="微软雅黑" panose="020B0503020204020204" pitchFamily="34" charset="-122"/>
                <a:ea typeface="微软雅黑" panose="020B0503020204020204" pitchFamily="34" charset="-122"/>
              </a:rPr>
              <a:t>分布</a:t>
            </a:r>
            <a:r>
              <a:rPr lang="zh-CN" altLang="en-US" sz="2200" dirty="0" smtClean="0">
                <a:solidFill>
                  <a:srgbClr val="00FF00"/>
                </a:solidFill>
                <a:latin typeface="微软雅黑" panose="020B0503020204020204" pitchFamily="34" charset="-122"/>
                <a:ea typeface="微软雅黑" panose="020B0503020204020204" pitchFamily="34" charset="-122"/>
              </a:rPr>
              <a:t>函数    </a:t>
            </a:r>
            <a:r>
              <a:rPr lang="sv-SE" altLang="zh-CN" sz="2200" dirty="0" smtClean="0">
                <a:solidFill>
                  <a:srgbClr val="00FF00"/>
                </a:solidFill>
                <a:latin typeface="微软雅黑" panose="020B0503020204020204" pitchFamily="34" charset="-122"/>
                <a:ea typeface="微软雅黑" panose="020B0503020204020204" pitchFamily="34" charset="-122"/>
              </a:rPr>
              <a:t>P(s</a:t>
            </a:r>
            <a:r>
              <a:rPr lang="sv-SE" altLang="zh-CN" sz="2200" dirty="0">
                <a:solidFill>
                  <a:srgbClr val="00FF00"/>
                </a:solidFill>
                <a:latin typeface="Tahoma" panose="020B0604030504040204" pitchFamily="34" charset="0"/>
                <a:ea typeface="Tahoma" panose="020B0604030504040204" pitchFamily="34" charset="0"/>
                <a:cs typeface="Tahoma" panose="020B0604030504040204" pitchFamily="34" charset="0"/>
              </a:rPr>
              <a:t>’</a:t>
            </a:r>
            <a:r>
              <a:rPr lang="sv-SE" altLang="zh-CN" sz="2200" dirty="0" smtClean="0">
                <a:solidFill>
                  <a:srgbClr val="00FF00"/>
                </a:solidFill>
                <a:latin typeface="微软雅黑" panose="020B0503020204020204" pitchFamily="34" charset="-122"/>
                <a:ea typeface="微软雅黑" panose="020B0503020204020204" pitchFamily="34" charset="-122"/>
              </a:rPr>
              <a:t>|s,a)</a:t>
            </a:r>
            <a:r>
              <a:rPr lang="zh-CN" altLang="en-US" sz="2200" dirty="0" smtClean="0">
                <a:solidFill>
                  <a:srgbClr val="00FF00"/>
                </a:solidFill>
                <a:latin typeface="微软雅黑" panose="020B0503020204020204" pitchFamily="34" charset="-122"/>
                <a:ea typeface="微软雅黑" panose="020B0503020204020204" pitchFamily="34" charset="-122"/>
              </a:rPr>
              <a:t>和</a:t>
            </a:r>
            <a:r>
              <a:rPr lang="sv-SE" altLang="zh-CN" sz="2200" dirty="0" smtClean="0">
                <a:solidFill>
                  <a:srgbClr val="00FF00"/>
                </a:solidFill>
                <a:latin typeface="微软雅黑" panose="020B0503020204020204" pitchFamily="34" charset="-122"/>
                <a:ea typeface="微软雅黑" panose="020B0503020204020204" pitchFamily="34" charset="-122"/>
              </a:rPr>
              <a:t>R(s</a:t>
            </a:r>
            <a:r>
              <a:rPr lang="sv-SE" altLang="zh-CN" sz="2200" dirty="0">
                <a:solidFill>
                  <a:srgbClr val="00FF00"/>
                </a:solidFill>
                <a:latin typeface="Tahoma" panose="020B0604030504040204" pitchFamily="34" charset="0"/>
                <a:ea typeface="Tahoma" panose="020B0604030504040204" pitchFamily="34" charset="0"/>
                <a:cs typeface="Tahoma" panose="020B0604030504040204" pitchFamily="34" charset="0"/>
              </a:rPr>
              <a:t>’</a:t>
            </a:r>
            <a:r>
              <a:rPr lang="sv-SE" altLang="zh-CN" sz="2200" dirty="0">
                <a:solidFill>
                  <a:srgbClr val="00FF00"/>
                </a:solidFill>
                <a:latin typeface="微软雅黑" panose="020B0503020204020204" pitchFamily="34" charset="-122"/>
                <a:ea typeface="微软雅黑" panose="020B0503020204020204" pitchFamily="34" charset="-122"/>
              </a:rPr>
              <a:t>,s,a</a:t>
            </a:r>
            <a:r>
              <a:rPr lang="sv-SE" altLang="zh-CN" sz="2200" dirty="0" smtClean="0">
                <a:solidFill>
                  <a:srgbClr val="00FF00"/>
                </a:solidFill>
                <a:latin typeface="微软雅黑" panose="020B0503020204020204" pitchFamily="34" charset="-122"/>
                <a:ea typeface="微软雅黑" panose="020B0503020204020204" pitchFamily="34" charset="-122"/>
              </a:rPr>
              <a:t>)</a:t>
            </a:r>
            <a:r>
              <a:rPr lang="zh-CN" altLang="en-US" sz="2200" dirty="0" smtClean="0">
                <a:solidFill>
                  <a:srgbClr val="00FF00"/>
                </a:solidFill>
                <a:latin typeface="微软雅黑" panose="020B0503020204020204" pitchFamily="34" charset="-122"/>
                <a:ea typeface="微软雅黑" panose="020B0503020204020204" pitchFamily="34" charset="-122"/>
              </a:rPr>
              <a:t>的训练样本，直接迭代以逼近状</a:t>
            </a:r>
            <a:endParaRPr lang="en-US" altLang="zh-CN" sz="2200" dirty="0" smtClean="0">
              <a:solidFill>
                <a:srgbClr val="00FF00"/>
              </a:solidFill>
              <a:latin typeface="微软雅黑" panose="020B0503020204020204" pitchFamily="34" charset="-122"/>
              <a:ea typeface="微软雅黑" panose="020B0503020204020204" pitchFamily="34" charset="-122"/>
            </a:endParaRPr>
          </a:p>
          <a:p>
            <a:pPr marL="444500" indent="-85725" eaLnBrk="1" hangingPunct="1">
              <a:lnSpc>
                <a:spcPct val="130000"/>
              </a:lnSpc>
              <a:spcBef>
                <a:spcPts val="0"/>
              </a:spcBef>
              <a:buClr>
                <a:srgbClr val="FF0000"/>
              </a:buClr>
              <a:buNone/>
              <a:defRPr/>
            </a:pPr>
            <a:r>
              <a:rPr lang="zh-CN" altLang="en-US" sz="2200" dirty="0" smtClean="0">
                <a:solidFill>
                  <a:srgbClr val="00FF00"/>
                </a:solidFill>
                <a:latin typeface="微软雅黑" panose="020B0503020204020204" pitchFamily="34" charset="-122"/>
                <a:ea typeface="微软雅黑" panose="020B0503020204020204" pitchFamily="34" charset="-122"/>
              </a:rPr>
              <a:t> 态价值函数</a:t>
            </a:r>
            <a:r>
              <a:rPr lang="sv-SE" altLang="zh-CN" sz="2200" dirty="0">
                <a:solidFill>
                  <a:srgbClr val="00FF00"/>
                </a:solidFill>
                <a:latin typeface="微软雅黑" panose="020B0503020204020204" pitchFamily="34" charset="-122"/>
                <a:ea typeface="微软雅黑" panose="020B0503020204020204" pitchFamily="34" charset="-122"/>
              </a:rPr>
              <a:t> </a:t>
            </a:r>
            <a:r>
              <a:rPr lang="sv-SE" altLang="zh-CN" sz="2200" dirty="0" smtClean="0">
                <a:solidFill>
                  <a:srgbClr val="00FF00"/>
                </a:solidFill>
                <a:latin typeface="微软雅黑" panose="020B0503020204020204" pitchFamily="34" charset="-122"/>
                <a:ea typeface="微软雅黑" panose="020B0503020204020204" pitchFamily="34" charset="-122"/>
              </a:rPr>
              <a:t>V(s)</a:t>
            </a:r>
            <a:r>
              <a:rPr lang="zh-CN" altLang="en-US" sz="2200" dirty="0" smtClean="0">
                <a:solidFill>
                  <a:srgbClr val="00FF00"/>
                </a:solidFill>
                <a:latin typeface="微软雅黑" panose="020B0503020204020204" pitchFamily="34" charset="-122"/>
                <a:ea typeface="微软雅黑" panose="020B0503020204020204" pitchFamily="34" charset="-122"/>
              </a:rPr>
              <a:t>和动作价值函数</a:t>
            </a:r>
            <a:r>
              <a:rPr lang="sv-SE" altLang="zh-CN" sz="2200" dirty="0" smtClean="0">
                <a:solidFill>
                  <a:srgbClr val="00FF00"/>
                </a:solidFill>
                <a:latin typeface="微软雅黑" panose="020B0503020204020204" pitchFamily="34" charset="-122"/>
                <a:ea typeface="微软雅黑" panose="020B0503020204020204" pitchFamily="34" charset="-122"/>
              </a:rPr>
              <a:t> Q(s,a) </a:t>
            </a:r>
            <a:r>
              <a:rPr lang="zh-CN" altLang="en-US" sz="2200" dirty="0" smtClean="0">
                <a:solidFill>
                  <a:srgbClr val="00FF00"/>
                </a:solidFill>
                <a:latin typeface="微软雅黑" panose="020B0503020204020204" pitchFamily="34" charset="-122"/>
                <a:ea typeface="微软雅黑" panose="020B0503020204020204" pitchFamily="34" charset="-122"/>
              </a:rPr>
              <a:t>。</a:t>
            </a:r>
            <a:endParaRPr lang="en-US" altLang="zh-CN" sz="2200" dirty="0" smtClean="0">
              <a:solidFill>
                <a:srgbClr val="00FF00"/>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539552" y="1294532"/>
            <a:ext cx="6768752" cy="622300"/>
          </a:xfrm>
          <a:prstGeom prst="rect">
            <a:avLst/>
          </a:prstGeom>
          <a:noFill/>
        </p:spPr>
        <p:txBody>
          <a:bodyPr lIns="72731" tIns="36366" rIns="72731" bIns="36366" anchor="ctr"/>
          <a:lstStyle/>
          <a:p>
            <a:pPr defTabSz="727314">
              <a:defRPr/>
            </a:pPr>
            <a:r>
              <a:rPr lang="en-US" altLang="zh-CN"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a:t>
            </a:r>
            <a:r>
              <a:rPr lang="en-US" altLang="zh-CN" sz="28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a:t>
            </a:r>
            <a:r>
              <a:rPr lang="en-US" altLang="zh-CN"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a:t>
            </a:r>
            <a:r>
              <a:rPr lang="zh-CN" altLang="en-US" sz="2800" b="1" kern="0" dirty="0" smtClean="0">
                <a:solidFill>
                  <a:srgbClr val="FFFF00"/>
                </a:solidFill>
                <a:latin typeface="微软雅黑" panose="020B0503020204020204" charset="-122"/>
                <a:ea typeface="微软雅黑" panose="020B0503020204020204" charset="-122"/>
                <a:cs typeface="+mj-cs"/>
              </a:rPr>
              <a:t>无模型强化学习之时差法与多步自举法</a:t>
            </a:r>
            <a:endParaRPr lang="zh-CN" altLang="zh-CN" sz="2800" b="1" kern="0" dirty="0">
              <a:solidFill>
                <a:srgbClr val="FFFF00"/>
              </a:solidFill>
              <a:latin typeface="微软雅黑" panose="020B0503020204020204" charset="-122"/>
              <a:ea typeface="微软雅黑" panose="020B0503020204020204" charset="-122"/>
              <a:cs typeface="+mj-cs"/>
            </a:endParaRPr>
          </a:p>
        </p:txBody>
      </p:sp>
      <p:sp>
        <p:nvSpPr>
          <p:cNvPr id="6" name="标题 1"/>
          <p:cNvSpPr txBox="1">
            <a:spLocks/>
          </p:cNvSpPr>
          <p:nvPr/>
        </p:nvSpPr>
        <p:spPr>
          <a:xfrm>
            <a:off x="1043609" y="4293096"/>
            <a:ext cx="2880320" cy="389999"/>
          </a:xfrm>
          <a:prstGeom prst="rect">
            <a:avLst/>
          </a:prstGeom>
          <a:noFill/>
          <a:ln w="19050">
            <a:solidFill>
              <a:srgbClr val="FF0000"/>
            </a:solidFill>
          </a:ln>
        </p:spPr>
        <p:txBody>
          <a:bodyPr vert="horz" lIns="68580" tIns="34290" rIns="68580" bIns="34290" rtlCol="0" anchor="ctr" anchorCtr="0">
            <a:no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20000"/>
              </a:lnSpc>
            </a:pPr>
            <a:r>
              <a:rPr kumimoji="1" lang="zh-CN" altLang="en-US" sz="2100" b="1" dirty="0">
                <a:solidFill>
                  <a:srgbClr val="FF0000"/>
                </a:solidFill>
                <a:effectLst/>
                <a:latin typeface="华文新魏"/>
                <a:ea typeface="华文新魏"/>
                <a:cs typeface="华文新魏"/>
              </a:rPr>
              <a:t>  </a:t>
            </a:r>
            <a:endParaRPr lang="en-US" altLang="zh-CN" sz="2025" b="1" dirty="0">
              <a:effectLst/>
            </a:endParaRPr>
          </a:p>
        </p:txBody>
      </p:sp>
      <p:sp>
        <p:nvSpPr>
          <p:cNvPr id="9" name="标题 1"/>
          <p:cNvSpPr txBox="1">
            <a:spLocks/>
          </p:cNvSpPr>
          <p:nvPr/>
        </p:nvSpPr>
        <p:spPr>
          <a:xfrm>
            <a:off x="1049630" y="4869160"/>
            <a:ext cx="3738394" cy="432048"/>
          </a:xfrm>
          <a:prstGeom prst="rect">
            <a:avLst/>
          </a:prstGeom>
          <a:noFill/>
          <a:ln w="19050">
            <a:solidFill>
              <a:srgbClr val="FF0000"/>
            </a:solidFill>
          </a:ln>
        </p:spPr>
        <p:txBody>
          <a:bodyPr vert="horz" lIns="68580" tIns="34290" rIns="68580" bIns="34290" rtlCol="0" anchor="ctr" anchorCtr="0">
            <a:no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20000"/>
              </a:lnSpc>
            </a:pPr>
            <a:r>
              <a:rPr kumimoji="1" lang="zh-CN" altLang="en-US" sz="2100" b="1" dirty="0">
                <a:solidFill>
                  <a:srgbClr val="FF0000"/>
                </a:solidFill>
                <a:effectLst/>
                <a:latin typeface="华文新魏"/>
                <a:ea typeface="华文新魏"/>
                <a:cs typeface="华文新魏"/>
              </a:rPr>
              <a:t>  </a:t>
            </a:r>
            <a:endParaRPr lang="en-US" altLang="zh-CN" sz="2025" b="1" dirty="0">
              <a:effectLst/>
            </a:endParaRPr>
          </a:p>
        </p:txBody>
      </p:sp>
      <p:sp>
        <p:nvSpPr>
          <p:cNvPr id="8" name="矩形 7"/>
          <p:cNvSpPr/>
          <p:nvPr/>
        </p:nvSpPr>
        <p:spPr>
          <a:xfrm>
            <a:off x="323850" y="276225"/>
            <a:ext cx="5472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0" name="标题 1"/>
          <p:cNvSpPr txBox="1">
            <a:spLocks/>
          </p:cNvSpPr>
          <p:nvPr/>
        </p:nvSpPr>
        <p:spPr>
          <a:xfrm>
            <a:off x="431800" y="333375"/>
            <a:ext cx="5508625"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三、典型的强化学习算法</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3927330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67544" y="404664"/>
            <a:ext cx="8208912" cy="6120680"/>
          </a:xfrm>
          <a:ln>
            <a:solidFill>
              <a:srgbClr val="FF3300"/>
            </a:solidFill>
          </a:ln>
        </p:spPr>
        <p:txBody>
          <a:bodyPr anchor="t"/>
          <a:lstStyle/>
          <a:p>
            <a:pPr eaLnBrk="1" hangingPunct="1">
              <a:lnSpc>
                <a:spcPct val="120000"/>
              </a:lnSpc>
              <a:defRPr/>
            </a:pPr>
            <a:r>
              <a:rPr lang="en-US" altLang="zh-CN"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r>
              <a:rPr lang="zh-CN" altLang="en-US"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、蒙特卡洛法：无模型强化学习方法之一</a:t>
            </a: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zh-CN" altLang="sv-SE" sz="28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sv-SE" altLang="zh-CN" sz="3200" b="1" dirty="0">
                <a:solidFill>
                  <a:srgbClr val="FF3300"/>
                </a:solidFill>
                <a:latin typeface="Symbol" pitchFamily="18" charset="2"/>
                <a:ea typeface="宋体" pitchFamily="2" charset="-122"/>
              </a:rPr>
              <a:t>e</a:t>
            </a:r>
            <a:r>
              <a:rPr lang="sv-SE"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a:t>
            </a:r>
            <a:r>
              <a:rPr lang="zh-CN" altLang="en-US"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贪婪策略；</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On-policy</a:t>
            </a:r>
            <a:r>
              <a:rPr lang="zh-CN" altLang="en-US"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与</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r>
              <a:rPr lang="zh-CN" altLang="en-US"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、时差法：无模型强化学习方法之二</a:t>
            </a: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TD(0)</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Q-</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学习法</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r>
              <a:rPr lang="zh-CN" altLang="en-US"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、多步自举法：无模型强化学习方法之三</a:t>
            </a: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a:t>
            </a:r>
            <a:r>
              <a:rPr lang="sv-SE" altLang="zh-CN" sz="3200" b="1" dirty="0">
                <a:solidFill>
                  <a:srgbClr val="FF3300"/>
                </a:solidFill>
                <a:latin typeface="Symbol" pitchFamily="18" charset="2"/>
                <a:ea typeface="宋体" pitchFamily="2" charset="-122"/>
              </a:rPr>
              <a:t>l</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3200" b="1" dirty="0" smtClean="0">
                <a:solidFill>
                  <a:srgbClr val="FF3300"/>
                </a:solidFill>
                <a:latin typeface="Symbol" pitchFamily="18" charset="2"/>
                <a:ea typeface="宋体" pitchFamily="2" charset="-122"/>
              </a:rPr>
              <a:t>l</a:t>
            </a:r>
            <a:r>
              <a:rPr lang="sv-SE" altLang="zh-CN" sz="2800" b="1" dirty="0" smtClean="0">
                <a:solidFill>
                  <a:srgbClr val="FF3300"/>
                </a:solidFill>
                <a:latin typeface="Symbol" pitchFamily="18" charset="2"/>
                <a:ea typeface="宋体" pitchFamily="2" charset="-122"/>
              </a:rPr>
              <a:t>)</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下的多</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步自举法</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4</a:t>
            </a:r>
            <a:r>
              <a:rPr lang="zh-CN" altLang="en-US"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、从离散到连续</a:t>
            </a: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函数逼近；神经网络；深度神经网络</a:t>
            </a:r>
            <a:r>
              <a:rPr lang="en-US" altLang="zh-CN" sz="32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5</a:t>
            </a:r>
            <a:r>
              <a:rPr lang="zh-CN" altLang="en-US"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、策略</a:t>
            </a:r>
            <a:r>
              <a:rPr lang="zh-CN" altLang="en-US"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梯度法</a:t>
            </a:r>
            <a:r>
              <a:rPr lang="en-US" altLang="zh-CN"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Actor-Critic</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sv-SE" sz="3600" b="1" dirty="0">
                <a:solidFill>
                  <a:schemeClr val="accent1"/>
                </a:solidFill>
                <a:effectLst>
                  <a:outerShdw blurRad="38100" dist="38100" dir="2700000" algn="tl">
                    <a:srgbClr val="000000"/>
                  </a:outerShdw>
                </a:effectLst>
                <a:latin typeface="黑体" pitchFamily="2" charset="-122"/>
                <a:ea typeface="黑体" pitchFamily="2" charset="-122"/>
              </a:rPr>
              <a:t/>
            </a:r>
            <a:br>
              <a:rPr lang="sv-SE" sz="3600" b="1" dirty="0">
                <a:solidFill>
                  <a:schemeClr val="accent1"/>
                </a:solidFill>
                <a:effectLst>
                  <a:outerShdw blurRad="38100" dist="38100" dir="2700000" algn="tl">
                    <a:srgbClr val="000000"/>
                  </a:outerShdw>
                </a:effectLst>
                <a:latin typeface="黑体" pitchFamily="2" charset="-122"/>
                <a:ea typeface="黑体" pitchFamily="2" charset="-122"/>
              </a:rPr>
            </a:br>
            <a:endParaRPr lang="en-US" altLang="zh-CN" sz="3600" b="1" dirty="0">
              <a:solidFill>
                <a:schemeClr val="accent1"/>
              </a:solidFill>
              <a:effectLst>
                <a:outerShdw blurRad="38100" dist="38100" dir="2700000" algn="tl">
                  <a:srgbClr val="000000"/>
                </a:outerShdw>
              </a:effectLst>
              <a:latin typeface="黑体" pitchFamily="2" charset="-122"/>
              <a:ea typeface="黑体" pitchFamily="2" charset="-122"/>
            </a:endParaRPr>
          </a:p>
        </p:txBody>
      </p:sp>
    </p:spTree>
    <p:extLst>
      <p:ext uri="{BB962C8B-B14F-4D97-AF65-F5344CB8AC3E}">
        <p14:creationId xmlns:p14="http://schemas.microsoft.com/office/powerpoint/2010/main" val="2509431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99592" y="3212976"/>
            <a:ext cx="7416824" cy="3468284"/>
          </a:xfrm>
          <a:prstGeom prst="rect">
            <a:avLst/>
          </a:prstGeom>
        </p:spPr>
      </p:pic>
      <p:sp>
        <p:nvSpPr>
          <p:cNvPr id="8" name="Rectangle 3"/>
          <p:cNvSpPr txBox="1">
            <a:spLocks noChangeArrowheads="1"/>
          </p:cNvSpPr>
          <p:nvPr/>
        </p:nvSpPr>
        <p:spPr bwMode="auto">
          <a:xfrm>
            <a:off x="755576" y="476672"/>
            <a:ext cx="6048672" cy="27363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265113" lvl="1" indent="-265113" eaLnBrk="1" hangingPunct="1">
              <a:lnSpc>
                <a:spcPct val="130000"/>
              </a:lnSpc>
              <a:defRPr/>
            </a:pPr>
            <a:r>
              <a:rPr lang="zh-CN" altLang="en-US" sz="3000" b="1" kern="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近似动态规划方法</a:t>
            </a:r>
            <a:endParaRPr lang="en-US" altLang="zh-CN" sz="3000" b="1" kern="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marL="0" lvl="1" indent="0" eaLnBrk="1" hangingPunct="1">
              <a:lnSpc>
                <a:spcPct val="130000"/>
              </a:lnSpc>
              <a:buNone/>
              <a:defRPr/>
            </a:pPr>
            <a:r>
              <a:rPr lang="en-US" altLang="zh-CN"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价值迭代；策略迭代</a:t>
            </a:r>
            <a:endParaRPr lang="sv-SE" altLang="zh-CN" b="1" kern="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marL="265113" lvl="1" indent="-265113" eaLnBrk="1" hangingPunct="1">
              <a:lnSpc>
                <a:spcPct val="130000"/>
              </a:lnSpc>
              <a:defRPr/>
            </a:pPr>
            <a:r>
              <a:rPr lang="zh-CN" altLang="en-US" sz="3000" b="1" kern="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策略优化方法</a:t>
            </a:r>
            <a:endParaRPr lang="en-US" altLang="zh-CN" sz="3000" b="1" kern="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marL="0" lvl="1" indent="0" eaLnBrk="1" hangingPunct="1">
              <a:lnSpc>
                <a:spcPct val="130000"/>
              </a:lnSpc>
              <a:buNone/>
              <a:defRPr/>
            </a:pPr>
            <a:r>
              <a:rPr lang="en-US" altLang="zh-CN"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策略梯度；进化法</a:t>
            </a:r>
            <a:endParaRPr lang="sv-SE" altLang="zh-CN" b="1" kern="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marL="0" lvl="1" indent="0" eaLnBrk="1" hangingPunct="1">
              <a:lnSpc>
                <a:spcPct val="130000"/>
              </a:lnSpc>
              <a:buNone/>
              <a:defRPr/>
            </a:pPr>
            <a:endParaRPr lang="sv-SE" altLang="zh-CN" sz="2400" b="1" kern="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lvl="1" eaLnBrk="1" hangingPunct="1">
              <a:lnSpc>
                <a:spcPct val="130000"/>
              </a:lnSpc>
              <a:defRPr/>
            </a:pPr>
            <a:endParaRPr lang="sv-SE" altLang="zh-CN" sz="2000" b="1" kern="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marL="0" indent="15875" eaLnBrk="1" hangingPunct="1">
              <a:lnSpc>
                <a:spcPct val="130000"/>
              </a:lnSpc>
              <a:buFont typeface="Wingdings" pitchFamily="2" charset="2"/>
              <a:buNone/>
              <a:defRPr/>
            </a:pPr>
            <a:r>
              <a:rPr lang="sv-SE" altLang="zh-CN" sz="3200" b="1" kern="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   </a:t>
            </a:r>
            <a:endParaRPr lang="zh-CN" altLang="en-US" b="1" kern="0" dirty="0" smtClean="0">
              <a:solidFill>
                <a:schemeClr val="bg1"/>
              </a:solidFill>
              <a:ea typeface="宋体" pitchFamily="2" charset="-122"/>
            </a:endParaRPr>
          </a:p>
        </p:txBody>
      </p:sp>
    </p:spTree>
    <p:extLst>
      <p:ext uri="{BB962C8B-B14F-4D97-AF65-F5344CB8AC3E}">
        <p14:creationId xmlns:p14="http://schemas.microsoft.com/office/powerpoint/2010/main" val="4256091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67544" y="404664"/>
            <a:ext cx="8208912" cy="6120680"/>
          </a:xfrm>
          <a:ln>
            <a:solidFill>
              <a:srgbClr val="FF3300"/>
            </a:solidFill>
          </a:ln>
        </p:spPr>
        <p:txBody>
          <a:bodyPr anchor="t"/>
          <a:lstStyle/>
          <a:p>
            <a:pPr eaLnBrk="1" hangingPunct="1">
              <a:lnSpc>
                <a:spcPct val="120000"/>
              </a:lnSpc>
              <a:defRPr/>
            </a:pPr>
            <a:r>
              <a:rPr lang="en-US" altLang="zh-CN"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r>
              <a:rPr lang="zh-CN" altLang="en-US"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、蒙特卡洛法：无模型强化学习方法之一</a:t>
            </a: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On-policy</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与</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3200" b="1" dirty="0">
                <a:solidFill>
                  <a:srgbClr val="FF3300"/>
                </a:solidFill>
                <a:latin typeface="Symbol" pitchFamily="18" charset="2"/>
                <a:ea typeface="宋体" pitchFamily="2" charset="-122"/>
              </a:rPr>
              <a:t> e</a:t>
            </a:r>
            <a:r>
              <a:rPr lang="sv-SE"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a:t>
            </a:r>
            <a:r>
              <a:rPr lang="zh-CN" altLang="en-US"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贪婪</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策略</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、时差法：无模型强化学习方法之二</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TD(0)</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Q-</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学习法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、多步自举法：无模型强化学习方法之三</a:t>
            </a: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a:t>
            </a:r>
            <a:r>
              <a:rPr lang="sv-SE" altLang="zh-CN" sz="3200" b="1" dirty="0">
                <a:solidFill>
                  <a:schemeClr val="bg1">
                    <a:lumMod val="50000"/>
                  </a:schemeClr>
                </a:solidFill>
                <a:latin typeface="Symbol" pitchFamily="18" charset="2"/>
                <a:ea typeface="宋体" pitchFamily="2" charset="-122"/>
              </a:rPr>
              <a:t>l</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3200" b="1" dirty="0" smtClean="0">
                <a:solidFill>
                  <a:schemeClr val="bg1">
                    <a:lumMod val="50000"/>
                  </a:schemeClr>
                </a:solidFill>
                <a:latin typeface="Symbol" pitchFamily="18" charset="2"/>
                <a:ea typeface="宋体" pitchFamily="2" charset="-122"/>
              </a:rPr>
              <a:t>l</a:t>
            </a:r>
            <a:r>
              <a:rPr lang="sv-SE" altLang="zh-CN" sz="2800" b="1" dirty="0" smtClean="0">
                <a:solidFill>
                  <a:schemeClr val="bg1">
                    <a:lumMod val="50000"/>
                  </a:schemeClr>
                </a:solidFill>
                <a:latin typeface="Symbol" pitchFamily="18" charset="2"/>
                <a:ea typeface="宋体" pitchFamily="2" charset="-122"/>
              </a:rPr>
              <a:t>)</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下的多</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步自举法</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4</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、从离散到连续</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函数逼近；神经网络；深度神经网络</a:t>
            </a:r>
            <a:r>
              <a:rPr lang="en-US" altLang="zh-CN" sz="32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5</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、策略</a:t>
            </a:r>
            <a:r>
              <a:rPr lang="zh-CN" altLang="en-US"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梯度法</a:t>
            </a: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Actor-Critic</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sv-SE" sz="3600" b="1" dirty="0">
                <a:solidFill>
                  <a:schemeClr val="bg1">
                    <a:lumMod val="50000"/>
                  </a:schemeClr>
                </a:solidFill>
                <a:effectLst>
                  <a:outerShdw blurRad="38100" dist="38100" dir="2700000" algn="tl">
                    <a:srgbClr val="000000"/>
                  </a:outerShdw>
                </a:effectLst>
                <a:latin typeface="黑体" pitchFamily="2" charset="-122"/>
                <a:ea typeface="黑体" pitchFamily="2" charset="-122"/>
              </a:rPr>
              <a:t/>
            </a:r>
            <a:br>
              <a:rPr lang="sv-SE" sz="3600" b="1" dirty="0">
                <a:solidFill>
                  <a:schemeClr val="bg1">
                    <a:lumMod val="50000"/>
                  </a:schemeClr>
                </a:solidFill>
                <a:effectLst>
                  <a:outerShdw blurRad="38100" dist="38100" dir="2700000" algn="tl">
                    <a:srgbClr val="000000"/>
                  </a:outerShdw>
                </a:effectLst>
                <a:latin typeface="黑体" pitchFamily="2" charset="-122"/>
                <a:ea typeface="黑体" pitchFamily="2" charset="-122"/>
              </a:rPr>
            </a:br>
            <a:endParaRPr lang="en-US" altLang="zh-CN" sz="3600" b="1" dirty="0">
              <a:solidFill>
                <a:schemeClr val="bg1">
                  <a:lumMod val="50000"/>
                </a:schemeClr>
              </a:solidFill>
              <a:effectLst>
                <a:outerShdw blurRad="38100" dist="38100" dir="2700000" algn="tl">
                  <a:srgbClr val="000000"/>
                </a:outerShdw>
              </a:effectLst>
              <a:latin typeface="黑体" pitchFamily="2" charset="-122"/>
              <a:ea typeface="黑体" pitchFamily="2" charset="-122"/>
            </a:endParaRPr>
          </a:p>
        </p:txBody>
      </p:sp>
    </p:spTree>
    <p:extLst>
      <p:ext uri="{BB962C8B-B14F-4D97-AF65-F5344CB8AC3E}">
        <p14:creationId xmlns:p14="http://schemas.microsoft.com/office/powerpoint/2010/main" val="37423084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9552" y="404664"/>
            <a:ext cx="5040560" cy="648073"/>
          </a:xfrm>
          <a:ln>
            <a:solidFill>
              <a:srgbClr val="FF3300"/>
            </a:solidFill>
          </a:ln>
        </p:spPr>
        <p:txBody>
          <a:bodyPr anchor="ctr"/>
          <a:lstStyle/>
          <a:p>
            <a:pPr eaLnBrk="1" hangingPunct="1">
              <a:defRPr/>
            </a:pPr>
            <a:r>
              <a:rPr lang="zh-CN" altLang="sv-SE" sz="2800" b="1" dirty="0" smtClean="0">
                <a:solidFill>
                  <a:srgbClr val="FFFF00"/>
                </a:solidFill>
                <a:effectLst>
                  <a:outerShdw blurRad="38100" dist="38100" dir="2700000" algn="tl">
                    <a:srgbClr val="000000"/>
                  </a:outerShdw>
                </a:effectLst>
                <a:latin typeface="黑体" pitchFamily="2" charset="-122"/>
                <a:ea typeface="黑体" pitchFamily="2" charset="-122"/>
              </a:rPr>
              <a:t> </a:t>
            </a:r>
            <a:r>
              <a:rPr lang="zh-CN" altLang="en-US" sz="2800" b="1"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dirty="0" smtClean="0">
                <a:solidFill>
                  <a:srgbClr val="FFFF00"/>
                </a:solidFill>
                <a:latin typeface="微软雅黑" panose="020B0503020204020204" pitchFamily="34" charset="-122"/>
                <a:ea typeface="微软雅黑" panose="020B0503020204020204" pitchFamily="34" charset="-122"/>
                <a:cs typeface="Times New Roman" pitchFamily="18" charset="0"/>
              </a:rPr>
              <a:t>On</a:t>
            </a:r>
            <a:r>
              <a:rPr lang="en-US" altLang="zh-CN" sz="2800" b="1" dirty="0">
                <a:solidFill>
                  <a:srgbClr val="FFFF00"/>
                </a:solidFill>
                <a:latin typeface="微软雅黑" panose="020B0503020204020204" pitchFamily="34" charset="-122"/>
                <a:ea typeface="微软雅黑" panose="020B0503020204020204" pitchFamily="34" charset="-122"/>
                <a:cs typeface="Times New Roman" pitchFamily="18" charset="0"/>
              </a:rPr>
              <a:t>-policy</a:t>
            </a:r>
            <a:r>
              <a:rPr lang="zh-CN" altLang="en-US" sz="2800" b="1" dirty="0" smtClean="0">
                <a:solidFill>
                  <a:srgbClr val="FFFF00"/>
                </a:solidFill>
                <a:latin typeface="微软雅黑" panose="020B0503020204020204" pitchFamily="34" charset="-122"/>
                <a:ea typeface="微软雅黑" panose="020B0503020204020204" pitchFamily="34" charset="-122"/>
                <a:cs typeface="Times New Roman" pitchFamily="18" charset="0"/>
              </a:rPr>
              <a:t>与</a:t>
            </a:r>
            <a:r>
              <a:rPr lang="en-US" altLang="zh-CN" sz="2800" b="1" dirty="0" smtClean="0">
                <a:solidFill>
                  <a:srgbClr val="FFFF00"/>
                </a:solidFill>
                <a:latin typeface="微软雅黑" panose="020B0503020204020204" pitchFamily="34" charset="-122"/>
                <a:ea typeface="微软雅黑" panose="020B0503020204020204" pitchFamily="34" charset="-122"/>
                <a:cs typeface="Times New Roman" pitchFamily="18" charset="0"/>
              </a:rPr>
              <a:t>Off-policy</a:t>
            </a:r>
          </a:p>
        </p:txBody>
      </p:sp>
      <p:sp>
        <p:nvSpPr>
          <p:cNvPr id="40963" name="Rectangle 3"/>
          <p:cNvSpPr>
            <a:spLocks noGrp="1" noChangeArrowheads="1"/>
          </p:cNvSpPr>
          <p:nvPr>
            <p:ph type="body" idx="1"/>
          </p:nvPr>
        </p:nvSpPr>
        <p:spPr>
          <a:xfrm>
            <a:off x="899592" y="1556792"/>
            <a:ext cx="6696744" cy="4680520"/>
          </a:xfrm>
        </p:spPr>
        <p:txBody>
          <a:bodyPr/>
          <a:lstStyle/>
          <a:p>
            <a:pPr marL="0" indent="0" eaLnBrk="1" hangingPunct="1">
              <a:lnSpc>
                <a:spcPct val="130000"/>
              </a:lnSpc>
              <a:buClr>
                <a:srgbClr val="FF0000"/>
              </a:buClr>
              <a:buNone/>
              <a:defRPr/>
            </a:pPr>
            <a:r>
              <a:rPr lang="zh-CN" altLang="en-US" b="1" dirty="0" smtClean="0">
                <a:solidFill>
                  <a:schemeClr val="accent1">
                    <a:lumMod val="60000"/>
                    <a:lumOff val="40000"/>
                  </a:schemeClr>
                </a:solidFill>
                <a:latin typeface="微软雅黑" panose="020B0503020204020204" pitchFamily="34" charset="-122"/>
                <a:ea typeface="微软雅黑" panose="020B0503020204020204" pitchFamily="34" charset="-122"/>
              </a:rPr>
              <a:t>   强化学习的分类：</a:t>
            </a:r>
            <a:endParaRPr lang="sv-SE" altLang="zh-CN" b="1" dirty="0" smtClean="0">
              <a:solidFill>
                <a:schemeClr val="accent1">
                  <a:lumMod val="60000"/>
                  <a:lumOff val="40000"/>
                </a:schemeClr>
              </a:solidFill>
              <a:ea typeface="宋体" pitchFamily="2" charset="-122"/>
            </a:endParaRPr>
          </a:p>
          <a:p>
            <a:pPr lvl="1" eaLnBrk="1" hangingPunct="1">
              <a:lnSpc>
                <a:spcPct val="130000"/>
              </a:lnSpc>
              <a:defRPr/>
            </a:pPr>
            <a:r>
              <a:rPr lang="en-US" altLang="zh-CN" sz="2400" b="1" dirty="0" smtClean="0">
                <a:solidFill>
                  <a:schemeClr val="accent1">
                    <a:lumMod val="60000"/>
                    <a:lumOff val="40000"/>
                  </a:schemeClr>
                </a:solidFill>
                <a:ea typeface="宋体" pitchFamily="2" charset="-122"/>
                <a:sym typeface="Symbol" pitchFamily="18" charset="2"/>
              </a:rPr>
              <a:t>On</a:t>
            </a:r>
            <a:r>
              <a:rPr lang="sv-SE" altLang="zh-CN" sz="2400" b="1" dirty="0">
                <a:solidFill>
                  <a:schemeClr val="accent1">
                    <a:lumMod val="60000"/>
                    <a:lumOff val="40000"/>
                  </a:schemeClr>
                </a:solidFill>
                <a:ea typeface="宋体" pitchFamily="2" charset="-122"/>
                <a:sym typeface="Symbol" pitchFamily="18" charset="2"/>
              </a:rPr>
              <a:t>-policy </a:t>
            </a:r>
            <a:r>
              <a:rPr lang="sv-SE" altLang="zh-CN" sz="2400" b="1" dirty="0" smtClean="0">
                <a:solidFill>
                  <a:schemeClr val="accent1">
                    <a:lumMod val="60000"/>
                    <a:lumOff val="40000"/>
                  </a:schemeClr>
                </a:solidFill>
                <a:ea typeface="宋体" pitchFamily="2" charset="-122"/>
                <a:sym typeface="Symbol" pitchFamily="18" charset="2"/>
              </a:rPr>
              <a:t>(</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在</a:t>
            </a:r>
            <a:r>
              <a:rPr lang="en-US" altLang="zh-CN"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策略</a:t>
            </a:r>
            <a:r>
              <a:rPr lang="sv-SE" altLang="zh-CN" sz="2400" b="1" dirty="0" smtClean="0">
                <a:solidFill>
                  <a:schemeClr val="accent1">
                    <a:lumMod val="60000"/>
                    <a:lumOff val="40000"/>
                  </a:schemeClr>
                </a:solidFill>
                <a:ea typeface="宋体" pitchFamily="2" charset="-122"/>
                <a:sym typeface="Symbol" pitchFamily="18" charset="2"/>
              </a:rPr>
              <a:t>) </a:t>
            </a:r>
            <a:r>
              <a:rPr lang="zh-CN" altLang="en-US" sz="2400" b="1" dirty="0" smtClean="0">
                <a:solidFill>
                  <a:schemeClr val="accent1">
                    <a:lumMod val="60000"/>
                    <a:lumOff val="40000"/>
                  </a:schemeClr>
                </a:solidFill>
                <a:ea typeface="宋体" pitchFamily="2" charset="-122"/>
                <a:sym typeface="Symbol" pitchFamily="18" charset="2"/>
              </a:rPr>
              <a:t>：</a:t>
            </a:r>
            <a:endParaRPr lang="en-US" altLang="zh-CN" sz="2400" b="1" dirty="0" smtClean="0">
              <a:solidFill>
                <a:schemeClr val="accent1">
                  <a:lumMod val="60000"/>
                  <a:lumOff val="40000"/>
                </a:schemeClr>
              </a:solidFill>
              <a:ea typeface="宋体" pitchFamily="2" charset="-122"/>
              <a:sym typeface="Symbol" pitchFamily="18" charset="2"/>
            </a:endParaRPr>
          </a:p>
          <a:p>
            <a:pPr marL="457200" lvl="1" indent="0" eaLnBrk="1" hangingPunct="1">
              <a:lnSpc>
                <a:spcPct val="130000"/>
              </a:lnSpc>
              <a:buNone/>
              <a:defRPr/>
            </a:pPr>
            <a:r>
              <a:rPr lang="en-US" altLang="zh-CN" sz="2400" b="1" dirty="0">
                <a:solidFill>
                  <a:schemeClr val="accent1">
                    <a:lumMod val="60000"/>
                    <a:lumOff val="40000"/>
                  </a:schemeClr>
                </a:solidFill>
                <a:latin typeface="宋体" pitchFamily="2" charset="-122"/>
                <a:ea typeface="宋体" pitchFamily="2" charset="-122"/>
                <a:sym typeface="Symbol" pitchFamily="18" charset="2"/>
              </a:rPr>
              <a:t> </a:t>
            </a:r>
            <a:r>
              <a:rPr lang="en-US" altLang="zh-CN" sz="2400" b="1" dirty="0" smtClean="0">
                <a:solidFill>
                  <a:schemeClr val="accent1">
                    <a:lumMod val="60000"/>
                    <a:lumOff val="40000"/>
                  </a:schemeClr>
                </a:solidFill>
                <a:latin typeface="宋体" pitchFamily="2" charset="-122"/>
                <a:ea typeface="宋体" pitchFamily="2" charset="-122"/>
                <a:sym typeface="Symbol" pitchFamily="18" charset="2"/>
              </a:rPr>
              <a:t>   </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遵循相同的策略进行学习；</a:t>
            </a:r>
            <a:endParaRPr lang="sv-SE"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lvl="1" eaLnBrk="1" hangingPunct="1">
              <a:lnSpc>
                <a:spcPct val="130000"/>
              </a:lnSpc>
              <a:defRPr/>
            </a:pPr>
            <a:r>
              <a:rPr lang="en-US" altLang="zh-CN" sz="2400" b="1" dirty="0" smtClean="0">
                <a:solidFill>
                  <a:schemeClr val="accent1">
                    <a:lumMod val="60000"/>
                    <a:lumOff val="40000"/>
                  </a:schemeClr>
                </a:solidFill>
                <a:ea typeface="宋体" pitchFamily="2" charset="-122"/>
                <a:sym typeface="Symbol" pitchFamily="18" charset="2"/>
              </a:rPr>
              <a:t>Off</a:t>
            </a:r>
            <a:r>
              <a:rPr lang="sv-SE" altLang="zh-CN" sz="2400" b="1" dirty="0" smtClean="0">
                <a:solidFill>
                  <a:schemeClr val="accent1">
                    <a:lumMod val="60000"/>
                    <a:lumOff val="40000"/>
                  </a:schemeClr>
                </a:solidFill>
                <a:ea typeface="宋体" pitchFamily="2" charset="-122"/>
                <a:sym typeface="Symbol" pitchFamily="18" charset="2"/>
              </a:rPr>
              <a:t>-policy (</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离</a:t>
            </a: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策略</a:t>
            </a:r>
            <a:r>
              <a:rPr lang="sv-SE" altLang="zh-CN" sz="2400" b="1" dirty="0" smtClean="0">
                <a:solidFill>
                  <a:schemeClr val="accent1">
                    <a:lumMod val="60000"/>
                    <a:lumOff val="40000"/>
                  </a:schemeClr>
                </a:solidFill>
                <a:ea typeface="宋体" pitchFamily="2" charset="-122"/>
                <a:sym typeface="Symbol" pitchFamily="18" charset="2"/>
              </a:rPr>
              <a:t>)</a:t>
            </a:r>
            <a:r>
              <a:rPr lang="zh-CN" altLang="en-US" sz="2400" b="1" dirty="0" smtClean="0">
                <a:solidFill>
                  <a:schemeClr val="accent1">
                    <a:lumMod val="60000"/>
                    <a:lumOff val="40000"/>
                  </a:schemeClr>
                </a:solidFill>
                <a:ea typeface="宋体" pitchFamily="2" charset="-122"/>
                <a:sym typeface="Symbol" pitchFamily="18" charset="2"/>
              </a:rPr>
              <a:t>：</a:t>
            </a:r>
            <a:endParaRPr lang="en-US" altLang="zh-CN" sz="2400" b="1" dirty="0" smtClean="0">
              <a:solidFill>
                <a:schemeClr val="accent1">
                  <a:lumMod val="60000"/>
                  <a:lumOff val="40000"/>
                </a:schemeClr>
              </a:solidFill>
              <a:ea typeface="宋体" pitchFamily="2" charset="-122"/>
              <a:sym typeface="Symbol" pitchFamily="18" charset="2"/>
            </a:endParaRPr>
          </a:p>
          <a:p>
            <a:pPr marL="457200" lvl="1" indent="0" eaLnBrk="1" hangingPunct="1">
              <a:lnSpc>
                <a:spcPct val="130000"/>
              </a:lnSpc>
              <a:buNone/>
              <a:defRPr/>
            </a:pPr>
            <a:r>
              <a:rPr lang="en-US" altLang="zh-CN" sz="2400" b="1" dirty="0">
                <a:solidFill>
                  <a:schemeClr val="accent1">
                    <a:lumMod val="60000"/>
                    <a:lumOff val="40000"/>
                  </a:schemeClr>
                </a:solidFill>
                <a:latin typeface="宋体" pitchFamily="2" charset="-122"/>
                <a:ea typeface="宋体" pitchFamily="2" charset="-122"/>
                <a:sym typeface="Symbol" pitchFamily="18" charset="2"/>
              </a:rPr>
              <a:t> </a:t>
            </a:r>
            <a:r>
              <a:rPr lang="en-US" altLang="zh-CN" sz="2400" b="1" dirty="0" smtClean="0">
                <a:solidFill>
                  <a:schemeClr val="accent1">
                    <a:lumMod val="60000"/>
                    <a:lumOff val="40000"/>
                  </a:schemeClr>
                </a:solidFill>
                <a:latin typeface="宋体" pitchFamily="2" charset="-122"/>
                <a:ea typeface="宋体" pitchFamily="2" charset="-122"/>
                <a:sym typeface="Symbol" pitchFamily="18" charset="2"/>
              </a:rPr>
              <a:t>   </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遵循更新后的策略</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进行</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学习。</a:t>
            </a:r>
            <a:endPar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marL="457200" lvl="1" indent="0" eaLnBrk="1" hangingPunct="1">
              <a:lnSpc>
                <a:spcPct val="130000"/>
              </a:lnSpc>
              <a:buNone/>
              <a:defRPr/>
            </a:pP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rPr>
              <a:t>例如，</a:t>
            </a:r>
            <a:endPar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endParaRPr>
          </a:p>
          <a:p>
            <a:pPr marL="457200" lvl="1" indent="0" eaLnBrk="1" hangingPunct="1">
              <a:lnSpc>
                <a:spcPct val="130000"/>
              </a:lnSpc>
              <a:buNone/>
              <a:defRPr/>
            </a:pP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rPr>
              <a:t>       On-policy</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rPr>
              <a:t>的</a:t>
            </a: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rPr>
              <a:t>TD</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rPr>
              <a:t>法和</a:t>
            </a: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rPr>
              <a:t>SARSA</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rPr>
              <a:t>法</a:t>
            </a:r>
            <a:endPar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endParaRPr>
          </a:p>
          <a:p>
            <a:pPr marL="457200" lvl="1" indent="0" eaLnBrk="1" hangingPunct="1">
              <a:lnSpc>
                <a:spcPct val="130000"/>
              </a:lnSpc>
              <a:buNone/>
              <a:defRPr/>
            </a:pP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rPr>
              <a:t>       Off-policy</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rPr>
              <a:t>的</a:t>
            </a: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rPr>
              <a:t>Q-</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rPr>
              <a:t>学习法</a:t>
            </a:r>
            <a:endParaRPr lang="sv-SE" altLang="zh-CN"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lvl="1" eaLnBrk="1" hangingPunct="1">
              <a:lnSpc>
                <a:spcPct val="130000"/>
              </a:lnSpc>
              <a:defRPr/>
            </a:pPr>
            <a:endParaRPr lang="sv-SE"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marL="0" indent="15875" eaLnBrk="1" hangingPunct="1">
              <a:lnSpc>
                <a:spcPct val="130000"/>
              </a:lnSpc>
              <a:buNone/>
              <a:defRPr/>
            </a:pPr>
            <a:r>
              <a:rPr lang="sv-SE" altLang="zh-CN" sz="3200" b="1"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   </a:t>
            </a:r>
            <a:endParaRPr lang="zh-CN" altLang="en-US" b="1" dirty="0" smtClean="0">
              <a:solidFill>
                <a:schemeClr val="bg1"/>
              </a:solidFill>
              <a:ea typeface="宋体" pitchFamily="2" charset="-122"/>
            </a:endParaRPr>
          </a:p>
        </p:txBody>
      </p:sp>
    </p:spTree>
    <p:extLst>
      <p:ext uri="{BB962C8B-B14F-4D97-AF65-F5344CB8AC3E}">
        <p14:creationId xmlns:p14="http://schemas.microsoft.com/office/powerpoint/2010/main" val="18625372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755576" y="1412776"/>
            <a:ext cx="7776864" cy="4968552"/>
          </a:xfrm>
        </p:spPr>
        <p:txBody>
          <a:bodyPr/>
          <a:lstStyle/>
          <a:p>
            <a:pPr marL="0" indent="0" eaLnBrk="1" hangingPunct="1">
              <a:lnSpc>
                <a:spcPct val="130000"/>
              </a:lnSpc>
              <a:spcBef>
                <a:spcPts val="1200"/>
              </a:spcBef>
              <a:buClr>
                <a:srgbClr val="FF0000"/>
              </a:buClr>
              <a:buNone/>
            </a:pPr>
            <a:r>
              <a:rPr lang="zh-CN" altLang="en-US" sz="1100" b="1" dirty="0" smtClean="0">
                <a:solidFill>
                  <a:srgbClr val="FF0000"/>
                </a:solidFill>
                <a:latin typeface="仿宋" panose="02010609060101010101" pitchFamily="49" charset="-122"/>
                <a:ea typeface="仿宋" panose="02010609060101010101" pitchFamily="49" charset="-122"/>
              </a:rPr>
              <a:t>■</a:t>
            </a:r>
            <a:r>
              <a:rPr lang="zh-CN" altLang="en-US" sz="2600" b="1" dirty="0" smtClean="0">
                <a:solidFill>
                  <a:srgbClr val="00FF00"/>
                </a:solidFill>
                <a:latin typeface="仿宋" panose="02010609060101010101" pitchFamily="49" charset="-122"/>
                <a:ea typeface="仿宋" panose="02010609060101010101" pitchFamily="49" charset="-122"/>
              </a:rPr>
              <a:t> </a:t>
            </a:r>
            <a:r>
              <a:rPr lang="zh-CN" altLang="en-US" sz="2600" b="1" dirty="0" smtClean="0">
                <a:solidFill>
                  <a:srgbClr val="00FF00"/>
                </a:solidFill>
                <a:latin typeface="微软雅黑" panose="020B0503020204020204" pitchFamily="34" charset="-122"/>
                <a:ea typeface="微软雅黑" panose="020B0503020204020204" pitchFamily="34" charset="-122"/>
              </a:rPr>
              <a:t>软策略</a:t>
            </a:r>
            <a:r>
              <a:rPr lang="sv-SE" altLang="zh-CN" sz="2600" b="1" dirty="0" smtClean="0">
                <a:solidFill>
                  <a:srgbClr val="00FF00"/>
                </a:solidFill>
                <a:latin typeface="微软雅黑" panose="020B0503020204020204" pitchFamily="34" charset="-122"/>
                <a:ea typeface="微软雅黑" panose="020B0503020204020204" pitchFamily="34" charset="-122"/>
              </a:rPr>
              <a:t>:  </a:t>
            </a:r>
            <a:r>
              <a:rPr lang="sv-SE" altLang="zh-CN" sz="2400" dirty="0" smtClean="0">
                <a:solidFill>
                  <a:schemeClr val="accent1"/>
                </a:solidFill>
                <a:latin typeface="Symbol" pitchFamily="18" charset="2"/>
                <a:ea typeface="宋体" pitchFamily="2" charset="-122"/>
              </a:rPr>
              <a:t>p</a:t>
            </a:r>
            <a:r>
              <a:rPr lang="sv-SE" altLang="zh-CN" sz="2400" dirty="0" smtClean="0">
                <a:solidFill>
                  <a:schemeClr val="accent1"/>
                </a:solidFill>
                <a:ea typeface="宋体" pitchFamily="2" charset="-122"/>
              </a:rPr>
              <a:t>(s,a) &gt; 0</a:t>
            </a:r>
            <a:r>
              <a:rPr lang="zh-CN" altLang="en-US" sz="2400" dirty="0" smtClean="0">
                <a:solidFill>
                  <a:schemeClr val="accent1"/>
                </a:solidFill>
                <a:latin typeface="微软雅黑" panose="020B0503020204020204" pitchFamily="34" charset="-122"/>
                <a:ea typeface="微软雅黑" panose="020B0503020204020204" pitchFamily="34" charset="-122"/>
              </a:rPr>
              <a:t>，对所有</a:t>
            </a:r>
            <a:r>
              <a:rPr lang="sv-SE" altLang="zh-CN" sz="2400" dirty="0" smtClean="0">
                <a:solidFill>
                  <a:schemeClr val="accent1"/>
                </a:solidFill>
                <a:latin typeface="微软雅黑" panose="020B0503020204020204" pitchFamily="34" charset="-122"/>
                <a:ea typeface="微软雅黑" panose="020B0503020204020204" pitchFamily="34" charset="-122"/>
              </a:rPr>
              <a:t> </a:t>
            </a:r>
            <a:r>
              <a:rPr lang="sv-SE" altLang="zh-CN" sz="2400" dirty="0" smtClean="0">
                <a:solidFill>
                  <a:schemeClr val="accent1"/>
                </a:solidFill>
                <a:ea typeface="宋体" pitchFamily="2" charset="-122"/>
              </a:rPr>
              <a:t>s</a:t>
            </a:r>
            <a:r>
              <a:rPr lang="sv-SE" altLang="zh-CN" sz="2400" dirty="0" smtClean="0">
                <a:solidFill>
                  <a:schemeClr val="accent1"/>
                </a:solidFill>
                <a:ea typeface="宋体" pitchFamily="2" charset="-122"/>
                <a:sym typeface="Symbol" pitchFamily="18" charset="2"/>
              </a:rPr>
              <a:t>S, aA(s)</a:t>
            </a:r>
            <a:r>
              <a:rPr lang="zh-CN" altLang="en-US" sz="2400" dirty="0" smtClean="0">
                <a:solidFill>
                  <a:schemeClr val="accent1"/>
                </a:solidFill>
                <a:ea typeface="宋体" pitchFamily="2" charset="-122"/>
                <a:sym typeface="Symbol" pitchFamily="18" charset="2"/>
              </a:rPr>
              <a:t>，</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使用非零概率选择每个可能的动作；</a:t>
            </a:r>
            <a:endParaRPr lang="sv-SE"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endParaRPr>
          </a:p>
          <a:p>
            <a:pPr marL="0" indent="0" eaLnBrk="1" hangingPunct="1">
              <a:lnSpc>
                <a:spcPct val="120000"/>
              </a:lnSpc>
              <a:spcBef>
                <a:spcPts val="1200"/>
              </a:spcBef>
              <a:buClr>
                <a:srgbClr val="FF0000"/>
              </a:buClr>
              <a:buNone/>
            </a:pPr>
            <a:r>
              <a:rPr lang="zh-CN" altLang="en-US" sz="1100" b="1" dirty="0" smtClean="0">
                <a:solidFill>
                  <a:srgbClr val="FF0000"/>
                </a:solidFill>
                <a:latin typeface="仿宋" panose="02010609060101010101" pitchFamily="49" charset="-122"/>
                <a:ea typeface="仿宋" panose="02010609060101010101" pitchFamily="49" charset="-122"/>
              </a:rPr>
              <a:t>■  </a:t>
            </a:r>
            <a:r>
              <a:rPr lang="sv-SE" altLang="zh-CN" sz="2600" b="1" dirty="0" smtClean="0">
                <a:solidFill>
                  <a:srgbClr val="00FF00"/>
                </a:solidFill>
                <a:latin typeface="Symbol" pitchFamily="18" charset="2"/>
                <a:ea typeface="宋体" pitchFamily="2" charset="-122"/>
                <a:sym typeface="Symbol" pitchFamily="18" charset="2"/>
              </a:rPr>
              <a:t>e</a:t>
            </a:r>
            <a:r>
              <a:rPr lang="sv-SE" altLang="zh-CN" sz="2600" b="1" dirty="0" smtClean="0">
                <a:solidFill>
                  <a:srgbClr val="00FF00"/>
                </a:solidFill>
                <a:ea typeface="宋体" pitchFamily="2" charset="-122"/>
                <a:sym typeface="Symbol" pitchFamily="18" charset="2"/>
              </a:rPr>
              <a:t>-</a:t>
            </a:r>
            <a:r>
              <a:rPr lang="zh-CN" altLang="en-US" sz="2600" b="1" dirty="0" smtClean="0">
                <a:solidFill>
                  <a:srgbClr val="00FF00"/>
                </a:solidFill>
                <a:latin typeface="微软雅黑" panose="020B0503020204020204" pitchFamily="34" charset="-122"/>
                <a:ea typeface="微软雅黑" panose="020B0503020204020204" pitchFamily="34" charset="-122"/>
                <a:sym typeface="Symbol" pitchFamily="18" charset="2"/>
              </a:rPr>
              <a:t>贪婪策略</a:t>
            </a:r>
            <a:r>
              <a:rPr lang="sv-SE" altLang="zh-CN" sz="2600" b="1" dirty="0" smtClean="0">
                <a:solidFill>
                  <a:srgbClr val="00FF00"/>
                </a:solidFill>
                <a:latin typeface="微软雅黑" panose="020B0503020204020204" pitchFamily="34" charset="-122"/>
                <a:ea typeface="微软雅黑" panose="020B0503020204020204" pitchFamily="34" charset="-122"/>
                <a:sym typeface="Symbol" pitchFamily="18" charset="2"/>
              </a:rPr>
              <a:t>:  </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基于概率 </a:t>
            </a:r>
            <a:r>
              <a:rPr lang="sv-SE" altLang="zh-CN" sz="2400" dirty="0" smtClean="0">
                <a:solidFill>
                  <a:schemeClr val="accent1"/>
                </a:solidFill>
                <a:ea typeface="宋体" pitchFamily="2" charset="-122"/>
                <a:sym typeface="Symbol" pitchFamily="18" charset="2"/>
              </a:rPr>
              <a:t>(1- </a:t>
            </a:r>
            <a:r>
              <a:rPr lang="sv-SE" altLang="zh-CN" sz="2400" dirty="0" smtClean="0">
                <a:solidFill>
                  <a:schemeClr val="accent1"/>
                </a:solidFill>
                <a:latin typeface="Symbol" pitchFamily="18" charset="2"/>
                <a:ea typeface="宋体" pitchFamily="2" charset="-122"/>
                <a:sym typeface="Symbol" pitchFamily="18" charset="2"/>
              </a:rPr>
              <a:t>e</a:t>
            </a:r>
            <a:r>
              <a:rPr lang="sv-SE" altLang="zh-CN" sz="2400" dirty="0" smtClean="0">
                <a:solidFill>
                  <a:schemeClr val="accent1"/>
                </a:solidFill>
                <a:ea typeface="宋体" pitchFamily="2" charset="-122"/>
                <a:sym typeface="Symbol" pitchFamily="18" charset="2"/>
              </a:rPr>
              <a:t>) </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来完成最优策略的逼近，即</a:t>
            </a:r>
            <a:endParaRPr lang="en-US"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endParaRPr>
          </a:p>
          <a:p>
            <a:pPr marL="0" indent="15875" eaLnBrk="1" hangingPunct="1">
              <a:lnSpc>
                <a:spcPct val="120000"/>
              </a:lnSpc>
              <a:spcBef>
                <a:spcPts val="0"/>
              </a:spcBef>
              <a:buClr>
                <a:srgbClr val="FF0000"/>
              </a:buClr>
              <a:buNone/>
            </a:pPr>
            <a:r>
              <a:rPr lang="sv-SE" altLang="zh-CN" sz="2400" dirty="0" smtClean="0">
                <a:solidFill>
                  <a:schemeClr val="accent1"/>
                </a:solidFill>
                <a:ea typeface="宋体" pitchFamily="2" charset="-122"/>
                <a:sym typeface="Symbol" pitchFamily="18" charset="2"/>
              </a:rPr>
              <a:t>                          </a:t>
            </a:r>
            <a:r>
              <a:rPr lang="sv-SE" altLang="zh-CN" sz="24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 = max</a:t>
            </a:r>
            <a:r>
              <a:rPr lang="sv-SE" altLang="zh-CN" sz="2400" baseline="-25000" dirty="0" smtClean="0">
                <a:solidFill>
                  <a:srgbClr val="FFFF00"/>
                </a:solidFill>
                <a:ea typeface="宋体" pitchFamily="2" charset="-122"/>
                <a:sym typeface="Symbol" pitchFamily="18" charset="2"/>
              </a:rPr>
              <a:t>a</a:t>
            </a:r>
            <a:r>
              <a:rPr lang="sv-SE" altLang="zh-CN" sz="2400" dirty="0" smtClean="0">
                <a:solidFill>
                  <a:srgbClr val="FFFF00"/>
                </a:solidFill>
                <a:ea typeface="宋体" pitchFamily="2" charset="-122"/>
                <a:sym typeface="Symbol" pitchFamily="18" charset="2"/>
              </a:rPr>
              <a:t> Q(s,a)</a:t>
            </a:r>
          </a:p>
          <a:p>
            <a:pPr marL="0" indent="15875" eaLnBrk="1" hangingPunct="1">
              <a:lnSpc>
                <a:spcPct val="120000"/>
              </a:lnSpc>
              <a:spcBef>
                <a:spcPts val="1200"/>
              </a:spcBef>
              <a:buClr>
                <a:srgbClr val="FF0000"/>
              </a:buClr>
              <a:buNone/>
            </a:pPr>
            <a:r>
              <a:rPr lang="sv-SE" altLang="zh-CN" sz="2400" b="1" dirty="0" smtClean="0">
                <a:solidFill>
                  <a:schemeClr val="accent1"/>
                </a:solidFill>
                <a:ea typeface="宋体" pitchFamily="2" charset="-122"/>
                <a:sym typeface="Symbol" pitchFamily="18" charset="2"/>
              </a:rPr>
              <a:t>   </a:t>
            </a:r>
            <a:r>
              <a:rPr lang="zh-CN" altLang="en-US" sz="2400" b="1" dirty="0">
                <a:solidFill>
                  <a:schemeClr val="accent1"/>
                </a:solidFill>
                <a:latin typeface="微软雅黑" panose="020B0503020204020204" pitchFamily="34" charset="-122"/>
                <a:ea typeface="微软雅黑" panose="020B0503020204020204" pitchFamily="34" charset="-122"/>
                <a:sym typeface="Symbol" pitchFamily="18" charset="2"/>
              </a:rPr>
              <a:t> </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若探索率</a:t>
            </a:r>
            <a:r>
              <a:rPr lang="sv-SE"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rPr>
              <a:t> </a:t>
            </a:r>
            <a:r>
              <a:rPr lang="sv-SE" altLang="zh-CN" sz="2400" dirty="0" smtClean="0">
                <a:solidFill>
                  <a:schemeClr val="accent1"/>
                </a:solidFill>
                <a:latin typeface="Symbol" pitchFamily="18" charset="2"/>
                <a:ea typeface="宋体" pitchFamily="2" charset="-122"/>
                <a:sym typeface="Symbol" pitchFamily="18" charset="2"/>
              </a:rPr>
              <a:t>e</a:t>
            </a:r>
            <a:r>
              <a:rPr lang="sv-SE" altLang="zh-CN" sz="2400" dirty="0" smtClean="0">
                <a:solidFill>
                  <a:schemeClr val="accent1"/>
                </a:solidFill>
                <a:ea typeface="宋体" pitchFamily="2" charset="-122"/>
                <a:sym typeface="Symbol" pitchFamily="18" charset="2"/>
              </a:rPr>
              <a:t> </a:t>
            </a:r>
            <a:r>
              <a:rPr lang="en-US" altLang="zh-CN" sz="2400" dirty="0" smtClean="0">
                <a:solidFill>
                  <a:schemeClr val="accent1"/>
                </a:solidFill>
                <a:ea typeface="宋体" pitchFamily="2" charset="-122"/>
                <a:sym typeface="Symbol" pitchFamily="18" charset="2"/>
              </a:rPr>
              <a:t>=1</a:t>
            </a:r>
            <a:r>
              <a:rPr lang="zh-CN" altLang="en-US" sz="2400" dirty="0">
                <a:solidFill>
                  <a:schemeClr val="accent1"/>
                </a:solidFill>
                <a:latin typeface="微软雅黑" panose="020B0503020204020204" pitchFamily="34" charset="-122"/>
                <a:ea typeface="微软雅黑" panose="020B0503020204020204" pitchFamily="34" charset="-122"/>
                <a:sym typeface="Symbol" pitchFamily="18" charset="2"/>
              </a:rPr>
              <a:t>（初期），</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则为完全</a:t>
            </a:r>
            <a:r>
              <a:rPr lang="zh-CN" altLang="en-US" sz="2400" dirty="0">
                <a:solidFill>
                  <a:schemeClr val="accent1"/>
                </a:solidFill>
                <a:latin typeface="微软雅黑" panose="020B0503020204020204" pitchFamily="34" charset="-122"/>
                <a:ea typeface="微软雅黑" panose="020B0503020204020204" pitchFamily="34" charset="-122"/>
                <a:sym typeface="Symbol" pitchFamily="18" charset="2"/>
              </a:rPr>
              <a:t>随机选择的</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动作：</a:t>
            </a:r>
            <a:endParaRPr lang="sv-SE"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endParaRPr>
          </a:p>
          <a:p>
            <a:pPr marL="0" indent="15875" eaLnBrk="1" hangingPunct="1">
              <a:lnSpc>
                <a:spcPct val="120000"/>
              </a:lnSpc>
              <a:spcBef>
                <a:spcPts val="1200"/>
              </a:spcBef>
              <a:buClr>
                <a:srgbClr val="FF0000"/>
              </a:buClr>
              <a:buFont typeface="Wingdings" pitchFamily="2" charset="2"/>
              <a:buNone/>
            </a:pPr>
            <a:r>
              <a:rPr lang="sv-SE" altLang="zh-CN" sz="2400" dirty="0" smtClean="0">
                <a:solidFill>
                  <a:schemeClr val="accent1"/>
                </a:solidFill>
                <a:ea typeface="宋体" pitchFamily="2" charset="-122"/>
                <a:sym typeface="Symbol" pitchFamily="18" charset="2"/>
              </a:rPr>
              <a:t>                          </a:t>
            </a:r>
            <a:r>
              <a:rPr lang="sv-SE" altLang="zh-CN" sz="24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  </a:t>
            </a:r>
            <a:r>
              <a:rPr lang="sv-SE" altLang="zh-CN" sz="2400" dirty="0" smtClean="0">
                <a:solidFill>
                  <a:srgbClr val="FFFF00"/>
                </a:solidFill>
                <a:latin typeface="Symbol" pitchFamily="18" charset="2"/>
                <a:ea typeface="宋体" pitchFamily="2" charset="-122"/>
                <a:sym typeface="Symbol" pitchFamily="18" charset="2"/>
              </a:rPr>
              <a:t>e</a:t>
            </a:r>
            <a:r>
              <a:rPr lang="sv-SE" altLang="zh-CN" sz="2400" dirty="0" smtClean="0">
                <a:solidFill>
                  <a:srgbClr val="FFFF00"/>
                </a:solidFill>
                <a:ea typeface="宋体" pitchFamily="2" charset="-122"/>
                <a:sym typeface="Symbol" pitchFamily="18" charset="2"/>
              </a:rPr>
              <a:t>/|A(s)|</a:t>
            </a:r>
          </a:p>
          <a:p>
            <a:pPr marL="0" indent="0" eaLnBrk="1" hangingPunct="1">
              <a:lnSpc>
                <a:spcPct val="130000"/>
              </a:lnSpc>
              <a:spcBef>
                <a:spcPts val="1200"/>
              </a:spcBef>
              <a:buClr>
                <a:srgbClr val="FF0000"/>
              </a:buClr>
              <a:buNone/>
            </a:pPr>
            <a:r>
              <a:rPr lang="zh-CN" altLang="en-US" sz="1100" b="1" dirty="0" smtClean="0">
                <a:solidFill>
                  <a:srgbClr val="FF0000"/>
                </a:solidFill>
                <a:latin typeface="仿宋" panose="02010609060101010101" pitchFamily="49" charset="-122"/>
                <a:ea typeface="仿宋" panose="02010609060101010101" pitchFamily="49" charset="-122"/>
              </a:rPr>
              <a:t>■ </a:t>
            </a:r>
            <a:r>
              <a:rPr lang="sv-SE" altLang="zh-CN" sz="2600" b="1" dirty="0" smtClean="0">
                <a:solidFill>
                  <a:srgbClr val="00FF00"/>
                </a:solidFill>
                <a:latin typeface="Symbol" pitchFamily="18" charset="2"/>
                <a:ea typeface="宋体" pitchFamily="2" charset="-122"/>
                <a:sym typeface="Symbol" pitchFamily="18" charset="2"/>
              </a:rPr>
              <a:t>e</a:t>
            </a:r>
            <a:r>
              <a:rPr lang="sv-SE" altLang="zh-CN" sz="2600" b="1" dirty="0" smtClean="0">
                <a:solidFill>
                  <a:srgbClr val="00FF00"/>
                </a:solidFill>
                <a:ea typeface="宋体" pitchFamily="2" charset="-122"/>
                <a:sym typeface="Symbol" pitchFamily="18" charset="2"/>
              </a:rPr>
              <a:t>-</a:t>
            </a:r>
            <a:r>
              <a:rPr lang="zh-CN" altLang="en-US" sz="2600" b="1" dirty="0" smtClean="0">
                <a:solidFill>
                  <a:srgbClr val="00FF00"/>
                </a:solidFill>
                <a:latin typeface="微软雅黑" panose="020B0503020204020204" pitchFamily="34" charset="-122"/>
                <a:ea typeface="微软雅黑" panose="020B0503020204020204" pitchFamily="34" charset="-122"/>
                <a:sym typeface="Symbol" pitchFamily="18" charset="2"/>
              </a:rPr>
              <a:t>贪婪收敛：</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令</a:t>
            </a:r>
            <a:r>
              <a:rPr lang="sv-SE"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rPr>
              <a:t> </a:t>
            </a:r>
            <a:r>
              <a:rPr lang="sv-SE" altLang="zh-CN" sz="2000" dirty="0" smtClean="0">
                <a:solidFill>
                  <a:schemeClr val="accent1"/>
                </a:solidFill>
                <a:ea typeface="宋体" pitchFamily="2" charset="-122"/>
                <a:sym typeface="Symbol" pitchFamily="18" charset="2"/>
              </a:rPr>
              <a:t>t </a:t>
            </a:r>
            <a:r>
              <a:rPr lang="sv-SE" altLang="zh-CN" sz="2400" dirty="0" smtClean="0">
                <a:solidFill>
                  <a:schemeClr val="accent1"/>
                </a:solidFill>
                <a:ea typeface="宋体" pitchFamily="2" charset="-122"/>
                <a:sym typeface="Symbol" pitchFamily="18" charset="2"/>
              </a:rPr>
              <a:t> </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时，</a:t>
            </a:r>
            <a:r>
              <a:rPr lang="sv-SE" altLang="zh-CN" sz="2400" dirty="0" smtClean="0">
                <a:solidFill>
                  <a:schemeClr val="accent1"/>
                </a:solidFill>
                <a:latin typeface="Symbol" pitchFamily="18" charset="2"/>
                <a:ea typeface="宋体" pitchFamily="2" charset="-122"/>
                <a:sym typeface="Symbol" pitchFamily="18" charset="2"/>
              </a:rPr>
              <a:t>e</a:t>
            </a:r>
            <a:r>
              <a:rPr lang="sv-SE" altLang="zh-CN" sz="2400" dirty="0" smtClean="0">
                <a:solidFill>
                  <a:schemeClr val="accent1"/>
                </a:solidFill>
                <a:ea typeface="宋体" pitchFamily="2" charset="-122"/>
                <a:sym typeface="Symbol" pitchFamily="18" charset="2"/>
              </a:rPr>
              <a:t>0</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，例如，取</a:t>
            </a:r>
            <a:r>
              <a:rPr lang="sv-SE" altLang="zh-CN" sz="2400" dirty="0" smtClean="0">
                <a:solidFill>
                  <a:schemeClr val="accent1"/>
                </a:solidFill>
                <a:latin typeface="Symbol" pitchFamily="18" charset="2"/>
                <a:ea typeface="宋体" pitchFamily="2" charset="-122"/>
                <a:sym typeface="Symbol" pitchFamily="18" charset="2"/>
              </a:rPr>
              <a:t>e</a:t>
            </a:r>
            <a:r>
              <a:rPr lang="sv-SE" altLang="zh-CN" sz="2400" dirty="0" smtClean="0">
                <a:solidFill>
                  <a:schemeClr val="accent1"/>
                </a:solidFill>
                <a:ea typeface="宋体" pitchFamily="2" charset="-122"/>
                <a:sym typeface="Symbol" pitchFamily="18" charset="2"/>
              </a:rPr>
              <a:t>=</a:t>
            </a:r>
            <a:r>
              <a:rPr lang="sv-SE" altLang="zh-CN" sz="2000" dirty="0" smtClean="0">
                <a:solidFill>
                  <a:schemeClr val="accent1"/>
                </a:solidFill>
                <a:ea typeface="宋体" pitchFamily="2" charset="-122"/>
                <a:sym typeface="Symbol" pitchFamily="18" charset="2"/>
              </a:rPr>
              <a:t>1/t</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，此时，</a:t>
            </a:r>
            <a:r>
              <a:rPr lang="sv-SE" altLang="zh-CN" sz="2400" dirty="0" smtClean="0">
                <a:solidFill>
                  <a:schemeClr val="accent1"/>
                </a:solidFill>
                <a:latin typeface="Symbol" pitchFamily="18" charset="2"/>
                <a:ea typeface="宋体" pitchFamily="2" charset="-122"/>
                <a:sym typeface="Symbol" pitchFamily="18" charset="2"/>
              </a:rPr>
              <a:t>e</a:t>
            </a:r>
            <a:r>
              <a:rPr lang="sv-SE" altLang="zh-CN" sz="2400" dirty="0" smtClean="0">
                <a:solidFill>
                  <a:schemeClr val="accent1"/>
                </a:solidFill>
                <a:ea typeface="宋体" pitchFamily="2" charset="-122"/>
                <a:sym typeface="Symbol" pitchFamily="18" charset="2"/>
              </a:rPr>
              <a:t>-</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贪婪策略可收敛到最优确定性策略</a:t>
            </a:r>
            <a:r>
              <a:rPr lang="zh-CN" altLang="en-US" sz="2400" b="1" dirty="0" smtClean="0">
                <a:solidFill>
                  <a:schemeClr val="accent1"/>
                </a:solidFill>
                <a:latin typeface="微软雅黑" panose="020B0503020204020204" pitchFamily="34" charset="-122"/>
                <a:ea typeface="微软雅黑" panose="020B0503020204020204" pitchFamily="34" charset="-122"/>
                <a:sym typeface="Symbol" pitchFamily="18" charset="2"/>
              </a:rPr>
              <a:t>。</a:t>
            </a:r>
            <a:endParaRPr lang="en-US" altLang="zh-CN" sz="2400" b="1" dirty="0" smtClean="0">
              <a:solidFill>
                <a:schemeClr val="accent1"/>
              </a:solidFill>
              <a:latin typeface="微软雅黑" panose="020B0503020204020204" pitchFamily="34" charset="-122"/>
              <a:ea typeface="微软雅黑" panose="020B0503020204020204" pitchFamily="34" charset="-122"/>
              <a:sym typeface="Symbol" pitchFamily="18" charset="2"/>
            </a:endParaRPr>
          </a:p>
        </p:txBody>
      </p:sp>
      <p:sp>
        <p:nvSpPr>
          <p:cNvPr id="4" name="Rectangle 2"/>
          <p:cNvSpPr txBox="1">
            <a:spLocks noChangeArrowheads="1"/>
          </p:cNvSpPr>
          <p:nvPr/>
        </p:nvSpPr>
        <p:spPr bwMode="auto">
          <a:xfrm>
            <a:off x="539552" y="404664"/>
            <a:ext cx="2881015"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dirty="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dirty="0" smtClean="0">
                <a:solidFill>
                  <a:srgbClr val="FFFF00"/>
                </a:solidFill>
                <a:latin typeface="Symbol" pitchFamily="18" charset="2"/>
                <a:ea typeface="宋体" pitchFamily="2" charset="-122"/>
              </a:rPr>
              <a:t>e</a:t>
            </a:r>
            <a:r>
              <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贪婪策略</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1887449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850" y="276225"/>
            <a:ext cx="50403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6" name="标题 1"/>
          <p:cNvSpPr txBox="1">
            <a:spLocks/>
          </p:cNvSpPr>
          <p:nvPr/>
        </p:nvSpPr>
        <p:spPr>
          <a:xfrm>
            <a:off x="431800" y="333375"/>
            <a:ext cx="4932363"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一、什么是强化学习？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7" name="Rectangle 2"/>
          <p:cNvSpPr>
            <a:spLocks noGrp="1" noChangeArrowheads="1"/>
          </p:cNvSpPr>
          <p:nvPr>
            <p:ph type="title"/>
          </p:nvPr>
        </p:nvSpPr>
        <p:spPr>
          <a:xfrm>
            <a:off x="483766" y="1484784"/>
            <a:ext cx="8408714" cy="5184575"/>
          </a:xfrm>
        </p:spPr>
        <p:txBody>
          <a:bodyPr anchor="t"/>
          <a:lstStyle/>
          <a:p>
            <a:pPr>
              <a:lnSpc>
                <a:spcPct val="130000"/>
              </a:lnSpc>
              <a:spcBef>
                <a:spcPts val="600"/>
              </a:spcBef>
              <a:spcAft>
                <a:spcPts val="0"/>
              </a:spcAft>
              <a:defRPr/>
            </a:pPr>
            <a:r>
              <a:rPr lang="zh-CN" altLang="en-US" sz="3200" b="1"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强化学习</a:t>
            </a: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r>
              <a:rPr lang="en-US" altLang="zh-CN"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Reinforcement  Learning</a:t>
            </a: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），也称</a:t>
            </a:r>
            <a:r>
              <a:rPr lang="zh-CN" altLang="en-US" sz="2800" b="1" dirty="0" smtClean="0">
                <a:solidFill>
                  <a:srgbClr val="00FF00"/>
                </a:solidFill>
                <a:latin typeface="微软雅黑" panose="020B0503020204020204" pitchFamily="34" charset="-122"/>
                <a:ea typeface="微软雅黑" panose="020B0503020204020204" pitchFamily="34" charset="-122"/>
                <a:cs typeface="Times New Roman" pitchFamily="18" charset="0"/>
              </a:rPr>
              <a:t>再励学习</a:t>
            </a: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或称</a:t>
            </a:r>
            <a:r>
              <a:rPr lang="zh-CN" altLang="en-US" sz="2800" b="1" dirty="0" smtClean="0">
                <a:solidFill>
                  <a:srgbClr val="00FF00"/>
                </a:solidFill>
                <a:latin typeface="微软雅黑" panose="020B0503020204020204" pitchFamily="34" charset="-122"/>
                <a:ea typeface="微软雅黑" panose="020B0503020204020204" pitchFamily="34" charset="-122"/>
                <a:cs typeface="Times New Roman" pitchFamily="18" charset="0"/>
              </a:rPr>
              <a:t>增强学习</a:t>
            </a:r>
            <a:r>
              <a:rPr lang="zh-CN" altLang="en-US" sz="2800" b="1"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r>
              <a:rPr lang="en-US" altLang="zh-CN" sz="3200" b="1"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r>
            <a:br>
              <a:rPr lang="en-US" altLang="zh-CN" sz="3200" b="1"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br>
            <a:r>
              <a:rPr lang="en-US" altLang="zh-CN" sz="1100" b="1"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r>
            <a:br>
              <a:rPr lang="en-US" altLang="zh-CN" sz="1100" b="1"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b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“强化学习”</a:t>
            </a:r>
            <a:r>
              <a:rPr lang="en-US" altLang="zh-CN"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zh-CN" altLang="en-US"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一词最初来源于心理学</a:t>
            </a: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，是一种模拟人类和动物行为学习</a:t>
            </a:r>
            <a:r>
              <a:rPr lang="zh-CN" altLang="en-US"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r>
              <a:rPr lang="en-US" altLang="zh-CN"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Behavior Learning</a:t>
            </a:r>
            <a:r>
              <a:rPr lang="zh-CN" altLang="en-US"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的</a:t>
            </a:r>
            <a:r>
              <a:rPr lang="zh-CN" altLang="en-US"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延迟回报</a:t>
            </a: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学习；  </a:t>
            </a:r>
            <a:r>
              <a:rPr lang="en-US" altLang="zh-CN"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r>
            <a:br>
              <a:rPr lang="en-US" altLang="zh-CN"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b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通过</a:t>
            </a:r>
            <a:r>
              <a:rPr lang="zh-CN" altLang="en-US"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奖励</a:t>
            </a:r>
            <a:r>
              <a:rPr lang="en-US" altLang="zh-CN"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r>
              <a:rPr lang="zh-CN" altLang="en-US"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惩罚，向成功</a:t>
            </a:r>
            <a:r>
              <a:rPr lang="en-US" altLang="zh-CN"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r>
              <a:rPr lang="zh-CN" altLang="en-US"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失败学习，获得</a:t>
            </a: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最优策略；</a:t>
            </a:r>
            <a:r>
              <a:rPr lang="en-US" altLang="zh-CN"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en-US" altLang="zh-CN"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r>
            <a:br>
              <a:rPr lang="en-US" altLang="zh-CN"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b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同时也是一种</a:t>
            </a:r>
            <a:r>
              <a:rPr lang="zh-CN" altLang="en-US" sz="2800" dirty="0" smtClean="0">
                <a:solidFill>
                  <a:srgbClr val="FFFF00"/>
                </a:solidFill>
                <a:latin typeface="微软雅黑" panose="020B0503020204020204" pitchFamily="34" charset="-122"/>
                <a:ea typeface="微软雅黑" panose="020B0503020204020204" pitchFamily="34" charset="-122"/>
                <a:cs typeface="Times New Roman" pitchFamily="18" charset="0"/>
              </a:rPr>
              <a:t>试</a:t>
            </a:r>
            <a:r>
              <a:rPr lang="zh-CN" altLang="en-US" sz="2800" dirty="0">
                <a:solidFill>
                  <a:srgbClr val="FFFF00"/>
                </a:solidFill>
                <a:latin typeface="微软雅黑" panose="020B0503020204020204" pitchFamily="34" charset="-122"/>
                <a:ea typeface="微软雅黑" panose="020B0503020204020204" pitchFamily="34" charset="-122"/>
                <a:cs typeface="Times New Roman" pitchFamily="18" charset="0"/>
              </a:rPr>
              <a:t>错</a:t>
            </a:r>
            <a:r>
              <a:rPr lang="zh-CN" altLang="en-US" sz="2800" dirty="0" smtClean="0">
                <a:solidFill>
                  <a:srgbClr val="FFFF00"/>
                </a:solidFill>
                <a:latin typeface="微软雅黑" panose="020B0503020204020204" pitchFamily="34" charset="-122"/>
                <a:ea typeface="微软雅黑" panose="020B0503020204020204" pitchFamily="34" charset="-122"/>
                <a:cs typeface="Times New Roman" pitchFamily="18" charset="0"/>
              </a:rPr>
              <a:t>学习 </a:t>
            </a:r>
            <a:r>
              <a:rPr lang="en-US" altLang="zh-CN"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(Trial-and-error)</a:t>
            </a: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r>
              <a:rPr lang="en-US" altLang="zh-CN"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r>
            <a:br>
              <a:rPr lang="en-US" altLang="zh-CN" sz="28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br>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学习效率介于监督学习与无监督学习之间</a:t>
            </a:r>
          </a:p>
        </p:txBody>
      </p:sp>
    </p:spTree>
    <p:extLst>
      <p:ext uri="{BB962C8B-B14F-4D97-AF65-F5344CB8AC3E}">
        <p14:creationId xmlns:p14="http://schemas.microsoft.com/office/powerpoint/2010/main" val="286492688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8857" y="404664"/>
            <a:ext cx="2881015" cy="648073"/>
          </a:xfrm>
          <a:ln>
            <a:solidFill>
              <a:srgbClr val="FF3300"/>
            </a:solidFill>
          </a:ln>
        </p:spPr>
        <p:txBody>
          <a:bodyPr anchor="ctr"/>
          <a:lstStyle/>
          <a:p>
            <a:pPr eaLnBrk="1" hangingPunct="1">
              <a:defRPr/>
            </a:pPr>
            <a:r>
              <a:rPr lang="zh-CN" altLang="sv-SE" sz="2800" b="1"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dirty="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dirty="0">
                <a:solidFill>
                  <a:srgbClr val="FFFF00"/>
                </a:solidFill>
                <a:latin typeface="微软雅黑" panose="020B0503020204020204" pitchFamily="34" charset="-122"/>
                <a:ea typeface="微软雅黑" panose="020B0503020204020204" pitchFamily="34" charset="-122"/>
                <a:cs typeface="Times New Roman" pitchFamily="18" charset="0"/>
              </a:rPr>
              <a:t>蒙特卡洛</a:t>
            </a:r>
            <a:r>
              <a:rPr lang="zh-CN" altLang="en-US" sz="2800" b="1" dirty="0" smtClean="0">
                <a:solidFill>
                  <a:srgbClr val="FFFF00"/>
                </a:solidFill>
                <a:latin typeface="微软雅黑" panose="020B0503020204020204" pitchFamily="34" charset="-122"/>
                <a:ea typeface="微软雅黑" panose="020B0503020204020204" pitchFamily="34" charset="-122"/>
                <a:cs typeface="Times New Roman" pitchFamily="18" charset="0"/>
              </a:rPr>
              <a:t>法</a:t>
            </a:r>
            <a:endParaRPr lang="en-US" altLang="zh-CN" sz="2800" b="1"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
        <p:nvSpPr>
          <p:cNvPr id="5" name="Rectangle 2"/>
          <p:cNvSpPr txBox="1">
            <a:spLocks noChangeArrowheads="1"/>
          </p:cNvSpPr>
          <p:nvPr/>
        </p:nvSpPr>
        <p:spPr bwMode="auto">
          <a:xfrm>
            <a:off x="896971" y="1331552"/>
            <a:ext cx="7707477" cy="13773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lnSpc>
                <a:spcPct val="130000"/>
              </a:lnSpc>
              <a:defRPr/>
            </a:pP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cs typeface="+mn-cs"/>
              </a:rPr>
              <a:t>通过大样本容量的相同</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cs typeface="+mn-cs"/>
              </a:rPr>
              <a:t>起始点到终了点的等长采样</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cs typeface="+mn-cs"/>
              </a:rPr>
              <a:t>，计算平均</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cs typeface="+mn-cs"/>
              </a:rPr>
              <a:t>回报作为期望回报</a:t>
            </a:r>
            <a:r>
              <a:rPr lang="sv-SE" sz="2400" dirty="0">
                <a:solidFill>
                  <a:schemeClr val="accent1">
                    <a:lumMod val="60000"/>
                    <a:lumOff val="40000"/>
                  </a:schemeClr>
                </a:solidFill>
                <a:latin typeface="微软雅黑" panose="020B0503020204020204" pitchFamily="34" charset="-122"/>
                <a:ea typeface="微软雅黑" panose="020B0503020204020204" pitchFamily="34" charset="-122"/>
                <a:cs typeface="+mn-cs"/>
                <a:sym typeface="Symbol" pitchFamily="18" charset="2"/>
              </a:rPr>
              <a:t> </a:t>
            </a:r>
            <a:endParaRPr lang="en-US" altLang="zh-CN" sz="2400" dirty="0">
              <a:solidFill>
                <a:schemeClr val="accent1">
                  <a:lumMod val="60000"/>
                  <a:lumOff val="40000"/>
                </a:schemeClr>
              </a:solidFill>
              <a:latin typeface="微软雅黑" panose="020B0503020204020204" pitchFamily="34" charset="-122"/>
              <a:ea typeface="微软雅黑" panose="020B0503020204020204" pitchFamily="34" charset="-122"/>
              <a:cs typeface="+mn-cs"/>
              <a:sym typeface="Symbol" pitchFamily="18" charset="2"/>
            </a:endParaRPr>
          </a:p>
        </p:txBody>
      </p:sp>
    </p:spTree>
    <p:extLst>
      <p:ext uri="{BB962C8B-B14F-4D97-AF65-F5344CB8AC3E}">
        <p14:creationId xmlns:p14="http://schemas.microsoft.com/office/powerpoint/2010/main" val="3209542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67544" y="404664"/>
            <a:ext cx="8208912" cy="6120680"/>
          </a:xfrm>
          <a:ln>
            <a:solidFill>
              <a:srgbClr val="FF3300"/>
            </a:solidFill>
          </a:ln>
        </p:spPr>
        <p:txBody>
          <a:bodyPr anchor="t"/>
          <a:lstStyle/>
          <a:p>
            <a:pPr eaLnBrk="1" hangingPunct="1">
              <a:lnSpc>
                <a:spcPct val="120000"/>
              </a:lnSpc>
              <a:defRPr/>
            </a:pP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r>
              <a:rPr lang="zh-CN" altLang="en-US"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、蒙特卡洛法：无模型强化学习方法之一</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zh-CN" altLang="sv-SE"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On-policy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与</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 </a:t>
            </a:r>
            <a:r>
              <a:rPr lang="sv-SE" altLang="zh-CN" sz="3200" b="1" dirty="0" smtClean="0">
                <a:solidFill>
                  <a:schemeClr val="bg1">
                    <a:lumMod val="50000"/>
                  </a:schemeClr>
                </a:solidFill>
                <a:latin typeface="Symbol" pitchFamily="18" charset="2"/>
                <a:ea typeface="宋体" pitchFamily="2" charset="-122"/>
              </a:rPr>
              <a:t>e</a:t>
            </a:r>
            <a:r>
              <a:rPr lang="sv-SE"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贪婪策略</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r>
              <a:rPr lang="zh-CN" altLang="en-US"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、时差法：无模型强化学习方法之二</a:t>
            </a: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TD(0)</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Q-</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学习法</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、多步自举法：无模型强化学习方法之三</a:t>
            </a: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a:t>
            </a:r>
            <a:r>
              <a:rPr lang="sv-SE" altLang="zh-CN" sz="3200" b="1" dirty="0">
                <a:solidFill>
                  <a:schemeClr val="bg1">
                    <a:lumMod val="50000"/>
                  </a:schemeClr>
                </a:solidFill>
                <a:latin typeface="Symbol" pitchFamily="18" charset="2"/>
                <a:ea typeface="宋体" pitchFamily="2" charset="-122"/>
              </a:rPr>
              <a:t>l</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3200" b="1" dirty="0" smtClean="0">
                <a:solidFill>
                  <a:schemeClr val="bg1">
                    <a:lumMod val="50000"/>
                  </a:schemeClr>
                </a:solidFill>
                <a:latin typeface="Symbol" pitchFamily="18" charset="2"/>
                <a:ea typeface="宋体" pitchFamily="2" charset="-122"/>
              </a:rPr>
              <a:t>l</a:t>
            </a:r>
            <a:r>
              <a:rPr lang="sv-SE" altLang="zh-CN" sz="2800" b="1" dirty="0" smtClean="0">
                <a:solidFill>
                  <a:schemeClr val="bg1">
                    <a:lumMod val="50000"/>
                  </a:schemeClr>
                </a:solidFill>
                <a:latin typeface="Symbol" pitchFamily="18" charset="2"/>
                <a:ea typeface="宋体" pitchFamily="2" charset="-122"/>
              </a:rPr>
              <a:t>)</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下的多</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步自举法</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4</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、从离散到连续</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函数逼近；神经网络；深度神经网络</a:t>
            </a:r>
            <a:r>
              <a:rPr lang="en-US" altLang="zh-CN" sz="32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5</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、策略</a:t>
            </a:r>
            <a:r>
              <a:rPr lang="zh-CN" altLang="en-US"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梯度法</a:t>
            </a: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Actor-Critic</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sv-SE" sz="3600" b="1" dirty="0">
                <a:solidFill>
                  <a:schemeClr val="bg1">
                    <a:lumMod val="50000"/>
                  </a:schemeClr>
                </a:solidFill>
                <a:effectLst>
                  <a:outerShdw blurRad="38100" dist="38100" dir="2700000" algn="tl">
                    <a:srgbClr val="000000"/>
                  </a:outerShdw>
                </a:effectLst>
                <a:latin typeface="黑体" pitchFamily="2" charset="-122"/>
                <a:ea typeface="黑体" pitchFamily="2" charset="-122"/>
              </a:rPr>
              <a:t/>
            </a:r>
            <a:br>
              <a:rPr lang="sv-SE" sz="3600" b="1" dirty="0">
                <a:solidFill>
                  <a:schemeClr val="bg1">
                    <a:lumMod val="50000"/>
                  </a:schemeClr>
                </a:solidFill>
                <a:effectLst>
                  <a:outerShdw blurRad="38100" dist="38100" dir="2700000" algn="tl">
                    <a:srgbClr val="000000"/>
                  </a:outerShdw>
                </a:effectLst>
                <a:latin typeface="黑体" pitchFamily="2" charset="-122"/>
                <a:ea typeface="黑体" pitchFamily="2" charset="-122"/>
              </a:rPr>
            </a:br>
            <a:endParaRPr lang="en-US" altLang="zh-CN" sz="3600" b="1" dirty="0">
              <a:solidFill>
                <a:schemeClr val="bg1">
                  <a:lumMod val="50000"/>
                </a:schemeClr>
              </a:solidFill>
              <a:effectLst>
                <a:outerShdw blurRad="38100" dist="38100" dir="2700000" algn="tl">
                  <a:srgbClr val="000000"/>
                </a:outerShdw>
              </a:effectLst>
              <a:latin typeface="黑体" pitchFamily="2" charset="-122"/>
              <a:ea typeface="黑体" pitchFamily="2" charset="-122"/>
            </a:endParaRPr>
          </a:p>
        </p:txBody>
      </p:sp>
    </p:spTree>
    <p:extLst>
      <p:ext uri="{BB962C8B-B14F-4D97-AF65-F5344CB8AC3E}">
        <p14:creationId xmlns:p14="http://schemas.microsoft.com/office/powerpoint/2010/main" val="2495787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538857" y="2060848"/>
            <a:ext cx="8281616" cy="3744416"/>
          </a:xfrm>
        </p:spPr>
        <p:txBody>
          <a:bodyPr/>
          <a:lstStyle/>
          <a:p>
            <a:pPr marL="0" indent="0" eaLnBrk="1" hangingPunct="1">
              <a:lnSpc>
                <a:spcPct val="130000"/>
              </a:lnSpc>
              <a:buClr>
                <a:srgbClr val="FF0000"/>
              </a:buClr>
              <a:buNone/>
              <a:defRPr/>
            </a:pPr>
            <a:r>
              <a:rPr lang="zh-CN" altLang="en-US" sz="2400" b="1" dirty="0" smtClean="0">
                <a:solidFill>
                  <a:schemeClr val="accent1">
                    <a:lumMod val="60000"/>
                    <a:lumOff val="40000"/>
                  </a:schemeClr>
                </a:solidFill>
                <a:latin typeface="微软雅黑" panose="020B0503020204020204" pitchFamily="34" charset="-122"/>
                <a:ea typeface="微软雅黑" panose="020B0503020204020204" pitchFamily="34" charset="-122"/>
              </a:rPr>
              <a:t>    </a:t>
            </a:r>
            <a:r>
              <a:rPr lang="zh-CN" altLang="en-US" b="1" dirty="0" smtClean="0">
                <a:solidFill>
                  <a:schemeClr val="accent1">
                    <a:lumMod val="60000"/>
                    <a:lumOff val="40000"/>
                  </a:schemeClr>
                </a:solidFill>
                <a:latin typeface="微软雅黑" panose="020B0503020204020204" pitchFamily="34" charset="-122"/>
                <a:ea typeface="微软雅黑" panose="020B0503020204020204" pitchFamily="34" charset="-122"/>
              </a:rPr>
              <a:t>时差</a:t>
            </a:r>
            <a:r>
              <a:rPr lang="zh-CN" altLang="en-US" sz="2400" b="1" dirty="0" smtClean="0">
                <a:solidFill>
                  <a:schemeClr val="accent1">
                    <a:lumMod val="60000"/>
                    <a:lumOff val="40000"/>
                  </a:schemeClr>
                </a:solidFill>
                <a:latin typeface="微软雅黑" panose="020B0503020204020204" pitchFamily="34" charset="-122"/>
                <a:ea typeface="微软雅黑" panose="020B0503020204020204" pitchFamily="34" charset="-122"/>
              </a:rPr>
              <a:t>（</a:t>
            </a:r>
            <a:r>
              <a:rPr lang="sv-SE" altLang="zh-CN" sz="2400" b="1" dirty="0" smtClean="0">
                <a:solidFill>
                  <a:schemeClr val="accent1">
                    <a:lumMod val="60000"/>
                    <a:lumOff val="40000"/>
                  </a:schemeClr>
                </a:solidFill>
                <a:ea typeface="宋体" pitchFamily="2" charset="-122"/>
              </a:rPr>
              <a:t>Temporal Difference</a:t>
            </a:r>
            <a:r>
              <a:rPr lang="zh-CN" altLang="en-US" sz="2400" b="1" dirty="0" smtClean="0">
                <a:solidFill>
                  <a:schemeClr val="accent1">
                    <a:lumMod val="60000"/>
                    <a:lumOff val="40000"/>
                  </a:schemeClr>
                </a:solidFill>
                <a:ea typeface="宋体" pitchFamily="2" charset="-122"/>
              </a:rPr>
              <a:t>，</a:t>
            </a:r>
            <a:r>
              <a:rPr lang="sv-SE" altLang="zh-CN" sz="2400" b="1" dirty="0" smtClean="0">
                <a:solidFill>
                  <a:schemeClr val="accent1">
                    <a:lumMod val="60000"/>
                    <a:lumOff val="40000"/>
                  </a:schemeClr>
                </a:solidFill>
                <a:ea typeface="宋体" pitchFamily="2" charset="-122"/>
              </a:rPr>
              <a:t>TD</a:t>
            </a:r>
            <a:r>
              <a:rPr lang="sv-SE" altLang="zh-CN" sz="2400" b="1" dirty="0" smtClean="0">
                <a:solidFill>
                  <a:schemeClr val="accent1">
                    <a:lumMod val="60000"/>
                    <a:lumOff val="40000"/>
                  </a:schemeClr>
                </a:solidFill>
                <a:latin typeface="微软雅黑" panose="020B0503020204020204" pitchFamily="34" charset="-122"/>
                <a:ea typeface="微软雅黑" panose="020B0503020204020204" pitchFamily="34" charset="-122"/>
              </a:rPr>
              <a:t>)</a:t>
            </a:r>
            <a:r>
              <a:rPr lang="zh-CN" altLang="en-US" sz="2400" b="1" dirty="0" smtClean="0">
                <a:solidFill>
                  <a:schemeClr val="accent1">
                    <a:lumMod val="60000"/>
                    <a:lumOff val="40000"/>
                  </a:schemeClr>
                </a:solidFill>
                <a:latin typeface="微软雅黑" panose="020B0503020204020204" pitchFamily="34" charset="-122"/>
                <a:ea typeface="微软雅黑" panose="020B0503020204020204" pitchFamily="34" charset="-122"/>
              </a:rPr>
              <a:t>法</a:t>
            </a:r>
            <a:r>
              <a:rPr lang="sv-SE" altLang="zh-CN" sz="2400" b="1" dirty="0" smtClean="0">
                <a:solidFill>
                  <a:schemeClr val="accent1">
                    <a:lumMod val="60000"/>
                    <a:lumOff val="40000"/>
                  </a:schemeClr>
                </a:solidFill>
                <a:ea typeface="宋体" pitchFamily="2" charset="-122"/>
              </a:rPr>
              <a:t>:</a:t>
            </a:r>
          </a:p>
          <a:p>
            <a:pPr marL="457200" lvl="1" indent="0" eaLnBrk="1" hangingPunct="1">
              <a:lnSpc>
                <a:spcPct val="130000"/>
              </a:lnSpc>
              <a:buNone/>
              <a:defRPr/>
            </a:pPr>
            <a:r>
              <a:rPr lang="sv-SE" altLang="zh-CN" sz="2400" dirty="0" smtClean="0">
                <a:solidFill>
                  <a:srgbClr val="FFFF00"/>
                </a:solidFill>
                <a:ea typeface="宋体" pitchFamily="2" charset="-122"/>
              </a:rPr>
              <a:t>       V(s</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 </a:t>
            </a:r>
            <a:r>
              <a:rPr lang="sv-SE" altLang="zh-CN" sz="2400" dirty="0" smtClean="0">
                <a:solidFill>
                  <a:srgbClr val="FFFF00"/>
                </a:solidFill>
                <a:ea typeface="宋体" pitchFamily="2" charset="-122"/>
                <a:sym typeface="Symbol" pitchFamily="18" charset="2"/>
              </a:rPr>
              <a:t> V(s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 </a:t>
            </a:r>
            <a:r>
              <a:rPr lang="sv-SE" altLang="zh-CN" sz="2400" dirty="0" smtClean="0">
                <a:solidFill>
                  <a:srgbClr val="FFFF00"/>
                </a:solidFill>
                <a:latin typeface="Symbol" pitchFamily="18" charset="2"/>
                <a:ea typeface="宋体" pitchFamily="2" charset="-122"/>
                <a:sym typeface="Symbol" pitchFamily="18" charset="2"/>
              </a:rPr>
              <a:t>a</a:t>
            </a:r>
            <a:r>
              <a:rPr lang="sv-SE" altLang="zh-CN" sz="2400" dirty="0" smtClean="0">
                <a:solidFill>
                  <a:srgbClr val="FFFF00"/>
                </a:solidFill>
                <a:ea typeface="宋体" pitchFamily="2" charset="-122"/>
                <a:sym typeface="Symbol" pitchFamily="18" charset="2"/>
              </a:rPr>
              <a:t> {</a:t>
            </a:r>
            <a:r>
              <a:rPr lang="sv-SE" altLang="zh-CN" sz="2400" dirty="0" smtClean="0">
                <a:solidFill>
                  <a:srgbClr val="00FF00"/>
                </a:solidFill>
                <a:ea typeface="宋体" pitchFamily="2" charset="-122"/>
                <a:sym typeface="Symbol" pitchFamily="18" charset="2"/>
              </a:rPr>
              <a:t>[r</a:t>
            </a:r>
            <a:r>
              <a:rPr lang="sv-SE" altLang="zh-CN" sz="2400" baseline="-25000" dirty="0" smtClean="0">
                <a:solidFill>
                  <a:srgbClr val="00FF00"/>
                </a:solidFill>
                <a:ea typeface="宋体" pitchFamily="2" charset="-122"/>
                <a:sym typeface="Symbol" pitchFamily="18" charset="2"/>
              </a:rPr>
              <a:t>t</a:t>
            </a:r>
            <a:r>
              <a:rPr lang="sv-SE" altLang="zh-CN" sz="2400" dirty="0" smtClean="0">
                <a:solidFill>
                  <a:srgbClr val="00FF00"/>
                </a:solidFill>
                <a:ea typeface="宋体" pitchFamily="2" charset="-122"/>
                <a:sym typeface="Symbol" pitchFamily="18" charset="2"/>
              </a:rPr>
              <a:t> + </a:t>
            </a:r>
            <a:r>
              <a:rPr lang="sv-SE" altLang="zh-CN" sz="2400" dirty="0" smtClean="0">
                <a:solidFill>
                  <a:srgbClr val="00FF00"/>
                </a:solidFill>
                <a:latin typeface="Symbol" pitchFamily="18" charset="2"/>
                <a:ea typeface="宋体" pitchFamily="2" charset="-122"/>
                <a:sym typeface="Symbol" pitchFamily="18" charset="2"/>
              </a:rPr>
              <a:t>g</a:t>
            </a:r>
            <a:r>
              <a:rPr lang="sv-SE" altLang="zh-CN" sz="2400" dirty="0" smtClean="0">
                <a:solidFill>
                  <a:srgbClr val="00FF00"/>
                </a:solidFill>
                <a:ea typeface="宋体" pitchFamily="2" charset="-122"/>
                <a:sym typeface="Symbol" pitchFamily="18" charset="2"/>
              </a:rPr>
              <a:t> V(s</a:t>
            </a:r>
            <a:r>
              <a:rPr lang="sv-SE" altLang="zh-CN" sz="2400" baseline="-25000" dirty="0" smtClean="0">
                <a:solidFill>
                  <a:srgbClr val="00FF00"/>
                </a:solidFill>
                <a:ea typeface="宋体" pitchFamily="2" charset="-122"/>
                <a:sym typeface="Symbol" pitchFamily="18" charset="2"/>
              </a:rPr>
              <a:t>t+1</a:t>
            </a:r>
            <a:r>
              <a:rPr lang="sv-SE" altLang="zh-CN" sz="2400" dirty="0" smtClean="0">
                <a:solidFill>
                  <a:srgbClr val="00FF00"/>
                </a:solidFill>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 V(s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t>
            </a:r>
          </a:p>
          <a:p>
            <a:pPr lvl="1" eaLnBrk="1" hangingPunct="1">
              <a:lnSpc>
                <a:spcPct val="130000"/>
              </a:lnSpc>
              <a:defRPr/>
            </a:pPr>
            <a:r>
              <a:rPr lang="sv-SE" altLang="zh-CN" sz="2400" dirty="0" smtClean="0">
                <a:solidFill>
                  <a:schemeClr val="accent1">
                    <a:lumMod val="60000"/>
                    <a:lumOff val="40000"/>
                  </a:schemeClr>
                </a:solidFill>
                <a:ea typeface="宋体" pitchFamily="2" charset="-122"/>
                <a:sym typeface="Symbol" pitchFamily="18" charset="2"/>
              </a:rPr>
              <a:t>V(s</a:t>
            </a:r>
            <a:r>
              <a:rPr lang="sv-SE" altLang="zh-CN" sz="2400" baseline="-25000" dirty="0" smtClean="0">
                <a:solidFill>
                  <a:schemeClr val="accent1">
                    <a:lumMod val="60000"/>
                    <a:lumOff val="40000"/>
                  </a:schemeClr>
                </a:solidFill>
                <a:ea typeface="宋体" pitchFamily="2" charset="-122"/>
                <a:sym typeface="Symbol" pitchFamily="18" charset="2"/>
              </a:rPr>
              <a:t>t</a:t>
            </a:r>
            <a:r>
              <a:rPr lang="sv-SE" altLang="zh-CN" sz="2400" dirty="0" smtClean="0">
                <a:solidFill>
                  <a:schemeClr val="accent1">
                    <a:lumMod val="60000"/>
                    <a:lumOff val="40000"/>
                  </a:schemeClr>
                </a:solidFill>
                <a:ea typeface="宋体" pitchFamily="2" charset="-122"/>
                <a:sym typeface="Symbol" pitchFamily="18" charset="2"/>
              </a:rPr>
              <a:t>) </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的</a:t>
            </a: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TD</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目标 </a:t>
            </a: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(target)</a:t>
            </a:r>
            <a:r>
              <a:rPr lang="sv-SE" altLang="zh-CN" sz="2400" dirty="0" smtClean="0">
                <a:solidFill>
                  <a:schemeClr val="accent1">
                    <a:lumMod val="60000"/>
                    <a:lumOff val="40000"/>
                  </a:schemeClr>
                </a:solidFill>
                <a:ea typeface="宋体" pitchFamily="2" charset="-122"/>
                <a:sym typeface="Symbol" pitchFamily="18" charset="2"/>
              </a:rPr>
              <a:t>:   </a:t>
            </a:r>
            <a:r>
              <a:rPr lang="sv-SE" altLang="zh-CN" sz="2400" dirty="0" smtClean="0">
                <a:solidFill>
                  <a:srgbClr val="FFFF00"/>
                </a:solidFill>
                <a:ea typeface="宋体" pitchFamily="2" charset="-122"/>
                <a:sym typeface="Symbol" pitchFamily="18" charset="2"/>
              </a:rPr>
              <a:t>r</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 </a:t>
            </a:r>
            <a:r>
              <a:rPr lang="sv-SE" altLang="zh-CN" sz="2400" dirty="0" smtClean="0">
                <a:solidFill>
                  <a:srgbClr val="FFFF00"/>
                </a:solidFill>
                <a:latin typeface="Symbol" pitchFamily="18" charset="2"/>
                <a:ea typeface="宋体" pitchFamily="2" charset="-122"/>
                <a:sym typeface="Symbol" pitchFamily="18" charset="2"/>
              </a:rPr>
              <a:t>g</a:t>
            </a:r>
            <a:r>
              <a:rPr lang="sv-SE" altLang="zh-CN" sz="2400" dirty="0" smtClean="0">
                <a:solidFill>
                  <a:srgbClr val="FFFF00"/>
                </a:solidFill>
                <a:ea typeface="宋体" pitchFamily="2" charset="-122"/>
                <a:sym typeface="Symbol" pitchFamily="18" charset="2"/>
              </a:rPr>
              <a:t> V(s</a:t>
            </a:r>
            <a:r>
              <a:rPr lang="sv-SE" altLang="zh-CN" sz="2400" baseline="-25000" dirty="0" smtClean="0">
                <a:solidFill>
                  <a:srgbClr val="FFFF00"/>
                </a:solidFill>
                <a:ea typeface="宋体" pitchFamily="2" charset="-122"/>
                <a:sym typeface="Symbol" pitchFamily="18" charset="2"/>
              </a:rPr>
              <a:t>t+1</a:t>
            </a:r>
            <a:r>
              <a:rPr lang="sv-SE" altLang="zh-CN" sz="2400" dirty="0" smtClean="0">
                <a:solidFill>
                  <a:srgbClr val="FFFF00"/>
                </a:solidFill>
                <a:ea typeface="宋体" pitchFamily="2" charset="-122"/>
                <a:sym typeface="Symbol" pitchFamily="18" charset="2"/>
              </a:rPr>
              <a:t>) </a:t>
            </a:r>
          </a:p>
          <a:p>
            <a:pPr lvl="1" eaLnBrk="1" hangingPunct="1">
              <a:lnSpc>
                <a:spcPct val="130000"/>
              </a:lnSpc>
              <a:defRPr/>
            </a:pPr>
            <a:r>
              <a:rPr lang="en-US" altLang="zh-CN" sz="2400" dirty="0" smtClean="0">
                <a:solidFill>
                  <a:schemeClr val="accent1">
                    <a:lumMod val="60000"/>
                    <a:lumOff val="40000"/>
                  </a:schemeClr>
                </a:solidFill>
                <a:ea typeface="宋体" pitchFamily="2" charset="-122"/>
                <a:sym typeface="Symbol" pitchFamily="18" charset="2"/>
              </a:rPr>
              <a:t>TD</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误差 </a:t>
            </a: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(error)</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 </a:t>
            </a:r>
            <a:r>
              <a:rPr lang="en-US" altLang="zh-CN" sz="2400" dirty="0" smtClean="0">
                <a:solidFill>
                  <a:srgbClr val="FFFF00"/>
                </a:solidFill>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r</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a:t>
            </a:r>
            <a:r>
              <a:rPr lang="sv-SE" altLang="zh-CN" sz="2400" dirty="0">
                <a:solidFill>
                  <a:srgbClr val="FFFF00"/>
                </a:solidFill>
                <a:ea typeface="宋体" pitchFamily="2" charset="-122"/>
                <a:sym typeface="Symbol" pitchFamily="18" charset="2"/>
              </a:rPr>
              <a:t>+ </a:t>
            </a:r>
            <a:r>
              <a:rPr lang="sv-SE" altLang="zh-CN" sz="2400" dirty="0">
                <a:solidFill>
                  <a:srgbClr val="FFFF00"/>
                </a:solidFill>
                <a:latin typeface="Symbol" pitchFamily="18" charset="2"/>
                <a:ea typeface="宋体" pitchFamily="2" charset="-122"/>
                <a:sym typeface="Symbol" pitchFamily="18" charset="2"/>
              </a:rPr>
              <a:t>g</a:t>
            </a:r>
            <a:r>
              <a:rPr lang="sv-SE" altLang="zh-CN" sz="2400" dirty="0">
                <a:solidFill>
                  <a:srgbClr val="FFFF00"/>
                </a:solidFill>
                <a:ea typeface="宋体" pitchFamily="2" charset="-122"/>
                <a:sym typeface="Symbol" pitchFamily="18" charset="2"/>
              </a:rPr>
              <a:t> V(s</a:t>
            </a:r>
            <a:r>
              <a:rPr lang="sv-SE" altLang="zh-CN" sz="2400" baseline="-25000" dirty="0">
                <a:solidFill>
                  <a:srgbClr val="FFFF00"/>
                </a:solidFill>
                <a:ea typeface="宋体" pitchFamily="2" charset="-122"/>
                <a:sym typeface="Symbol" pitchFamily="18" charset="2"/>
              </a:rPr>
              <a:t>t+1</a:t>
            </a:r>
            <a:r>
              <a:rPr lang="sv-SE" altLang="zh-CN" sz="2400" dirty="0" smtClean="0">
                <a:solidFill>
                  <a:srgbClr val="FFFF00"/>
                </a:solidFill>
                <a:ea typeface="宋体" pitchFamily="2" charset="-122"/>
                <a:sym typeface="Symbol" pitchFamily="18" charset="2"/>
              </a:rPr>
              <a:t>)] - </a:t>
            </a:r>
            <a:r>
              <a:rPr lang="sv-SE" altLang="zh-CN" sz="2400" dirty="0">
                <a:solidFill>
                  <a:srgbClr val="FFFF00"/>
                </a:solidFill>
                <a:ea typeface="宋体" pitchFamily="2" charset="-122"/>
                <a:sym typeface="Symbol" pitchFamily="18" charset="2"/>
              </a:rPr>
              <a:t>V(s</a:t>
            </a:r>
            <a:r>
              <a:rPr lang="sv-SE" altLang="zh-CN" sz="2400" baseline="-25000" dirty="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t>
            </a:r>
          </a:p>
          <a:p>
            <a:pPr marL="457200" lvl="1" indent="0" eaLnBrk="1" hangingPunct="1">
              <a:lnSpc>
                <a:spcPct val="130000"/>
              </a:lnSpc>
              <a:buNone/>
              <a:defRPr/>
            </a:pPr>
            <a:endParaRPr lang="sv-SE" altLang="zh-CN" sz="12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endParaRPr>
          </a:p>
          <a:p>
            <a:pPr marL="0" indent="15875" eaLnBrk="1" hangingPunct="1">
              <a:lnSpc>
                <a:spcPct val="130000"/>
              </a:lnSpc>
              <a:buNone/>
              <a:defRPr/>
            </a:pPr>
            <a:r>
              <a:rPr lang="sv-SE"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    TD</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法或称</a:t>
            </a:r>
            <a:r>
              <a:rPr lang="sv-SE"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TD(0)</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法，本质上是</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利用下一步状态</a:t>
            </a:r>
            <a:r>
              <a:rPr lang="sv-SE" altLang="zh-CN"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 </a:t>
            </a:r>
            <a:r>
              <a:rPr lang="sv-SE" altLang="zh-CN" sz="2400" dirty="0">
                <a:solidFill>
                  <a:schemeClr val="accent1">
                    <a:lumMod val="60000"/>
                    <a:lumOff val="40000"/>
                  </a:schemeClr>
                </a:solidFill>
                <a:ea typeface="宋体" pitchFamily="2" charset="-122"/>
                <a:sym typeface="Symbol" pitchFamily="18" charset="2"/>
              </a:rPr>
              <a:t>V(s</a:t>
            </a:r>
            <a:r>
              <a:rPr lang="sv-SE" altLang="zh-CN" sz="2400" baseline="-25000" dirty="0">
                <a:solidFill>
                  <a:schemeClr val="accent1">
                    <a:lumMod val="60000"/>
                    <a:lumOff val="40000"/>
                  </a:schemeClr>
                </a:solidFill>
                <a:ea typeface="宋体" pitchFamily="2" charset="-122"/>
                <a:sym typeface="Symbol" pitchFamily="18" charset="2"/>
              </a:rPr>
              <a:t>t+1</a:t>
            </a:r>
            <a:r>
              <a:rPr lang="sv-SE" altLang="zh-CN" sz="2400" dirty="0">
                <a:solidFill>
                  <a:schemeClr val="accent1">
                    <a:lumMod val="60000"/>
                    <a:lumOff val="40000"/>
                  </a:schemeClr>
                </a:solidFill>
                <a:ea typeface="宋体" pitchFamily="2" charset="-122"/>
                <a:sym typeface="Symbol" pitchFamily="18" charset="2"/>
              </a:rPr>
              <a:t>) </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的 现有估计，来</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更新当前状态</a:t>
            </a:r>
            <a:r>
              <a:rPr lang="sv-SE" altLang="zh-CN" sz="2400" dirty="0">
                <a:solidFill>
                  <a:schemeClr val="accent1">
                    <a:lumMod val="60000"/>
                    <a:lumOff val="40000"/>
                  </a:schemeClr>
                </a:solidFill>
                <a:ea typeface="宋体" pitchFamily="2" charset="-122"/>
                <a:sym typeface="Symbol" pitchFamily="18" charset="2"/>
              </a:rPr>
              <a:t>V(s</a:t>
            </a:r>
            <a:r>
              <a:rPr lang="sv-SE" altLang="zh-CN" sz="2400" baseline="-25000" dirty="0">
                <a:solidFill>
                  <a:schemeClr val="accent1">
                    <a:lumMod val="60000"/>
                    <a:lumOff val="40000"/>
                  </a:schemeClr>
                </a:solidFill>
                <a:ea typeface="宋体" pitchFamily="2" charset="-122"/>
                <a:sym typeface="Symbol" pitchFamily="18" charset="2"/>
              </a:rPr>
              <a:t>t</a:t>
            </a:r>
            <a:r>
              <a:rPr lang="sv-SE" altLang="zh-CN" sz="2400" dirty="0">
                <a:solidFill>
                  <a:schemeClr val="accent1">
                    <a:lumMod val="60000"/>
                    <a:lumOff val="40000"/>
                  </a:schemeClr>
                </a:solidFill>
                <a:ea typeface="宋体" pitchFamily="2" charset="-122"/>
                <a:sym typeface="Symbol" pitchFamily="18" charset="2"/>
              </a:rPr>
              <a:t>)</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的</a:t>
            </a:r>
            <a:r>
              <a:rPr lang="zh-CN" altLang="en-US" sz="2400" dirty="0">
                <a:solidFill>
                  <a:srgbClr val="00FF00"/>
                </a:solidFill>
                <a:latin typeface="微软雅黑" panose="020B0503020204020204" pitchFamily="34" charset="-122"/>
                <a:ea typeface="微软雅黑" panose="020B0503020204020204" pitchFamily="34" charset="-122"/>
                <a:sym typeface="Symbol" pitchFamily="18" charset="2"/>
              </a:rPr>
              <a:t>自举</a:t>
            </a:r>
            <a:r>
              <a:rPr lang="zh-CN" altLang="en-US" sz="2400" dirty="0" smtClean="0">
                <a:solidFill>
                  <a:srgbClr val="00FF00"/>
                </a:solidFill>
                <a:latin typeface="微软雅黑" panose="020B0503020204020204" pitchFamily="34" charset="-122"/>
                <a:ea typeface="微软雅黑" panose="020B0503020204020204" pitchFamily="34" charset="-122"/>
                <a:sym typeface="Symbol" pitchFamily="18" charset="2"/>
              </a:rPr>
              <a:t>法</a:t>
            </a:r>
            <a:r>
              <a:rPr lang="zh-CN" altLang="en-US"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a:t>
            </a:r>
            <a:r>
              <a:rPr lang="sv-SE" altLang="zh-CN" sz="22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bootstrapping</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a:t>
            </a:r>
            <a:endPar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bwMode="auto">
          <a:xfrm>
            <a:off x="539553" y="692696"/>
            <a:ext cx="2376264"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sz="2800" b="1" kern="0" smtClean="0">
                <a:solidFill>
                  <a:srgbClr val="FFFF00"/>
                </a:solidFill>
                <a:latin typeface="Times New Roman" pitchFamily="18" charset="0"/>
                <a:cs typeface="Times New Roman" pitchFamily="18" charset="0"/>
              </a:rPr>
              <a:t>TD</a:t>
            </a:r>
            <a:r>
              <a:rPr lang="en-US" sz="2800" b="1" kern="0" smtClean="0">
                <a:solidFill>
                  <a:srgbClr val="FFFF00"/>
                </a:solidFill>
                <a:latin typeface="Times New Roman" pitchFamily="18" charset="0"/>
                <a:cs typeface="Times New Roman" pitchFamily="18" charset="0"/>
              </a:rPr>
              <a:t>(0)</a:t>
            </a:r>
            <a:r>
              <a:rPr lang="zh-CN" altLang="en-US" sz="2800" b="1" kern="0" smtClean="0">
                <a:solidFill>
                  <a:srgbClr val="FFFF00"/>
                </a:solidFill>
                <a:latin typeface="微软雅黑" panose="020B0503020204020204" pitchFamily="34" charset="-122"/>
                <a:ea typeface="微软雅黑" panose="020B0503020204020204" pitchFamily="34" charset="-122"/>
                <a:cs typeface="Times New Roman" pitchFamily="18" charset="0"/>
              </a:rPr>
              <a:t>法</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811030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a:xfrm>
            <a:off x="827584" y="1371600"/>
            <a:ext cx="7911604" cy="5486400"/>
          </a:xfrm>
        </p:spPr>
        <p:txBody>
          <a:bodyPr/>
          <a:lstStyle/>
          <a:p>
            <a:pPr eaLnBrk="1" hangingPunct="1">
              <a:buClr>
                <a:srgbClr val="FF0000"/>
              </a:buClr>
              <a:buFont typeface="Wingdings" pitchFamily="2" charset="2"/>
              <a:buNone/>
            </a:pPr>
            <a:r>
              <a:rPr lang="sv-SE" altLang="zh-CN" sz="2400" dirty="0" smtClean="0">
                <a:solidFill>
                  <a:schemeClr val="bg1"/>
                </a:solidFill>
                <a:ea typeface="宋体" pitchFamily="2" charset="-122"/>
              </a:rPr>
              <a:t>Initialize:</a:t>
            </a:r>
          </a:p>
          <a:p>
            <a:pPr eaLnBrk="1" hangingPunct="1">
              <a:buClr>
                <a:srgbClr val="FF0000"/>
              </a:buClr>
            </a:pPr>
            <a:r>
              <a:rPr lang="sv-SE" altLang="zh-CN" sz="2400" dirty="0" smtClean="0">
                <a:solidFill>
                  <a:schemeClr val="bg1"/>
                </a:solidFill>
                <a:latin typeface="Symbol" pitchFamily="18" charset="2"/>
                <a:ea typeface="宋体" pitchFamily="2" charset="-122"/>
              </a:rPr>
              <a:t>p</a:t>
            </a:r>
            <a:r>
              <a:rPr lang="sv-SE" altLang="zh-CN" sz="2400" dirty="0" smtClean="0">
                <a:solidFill>
                  <a:schemeClr val="bg1"/>
                </a:solidFill>
                <a:ea typeface="宋体" pitchFamily="2" charset="-122"/>
              </a:rPr>
              <a:t> </a:t>
            </a:r>
            <a:r>
              <a:rPr lang="sv-SE" altLang="zh-CN" sz="2400" dirty="0" smtClean="0">
                <a:solidFill>
                  <a:schemeClr val="bg1"/>
                </a:solidFill>
                <a:ea typeface="宋体" pitchFamily="2" charset="-122"/>
                <a:sym typeface="Symbol" pitchFamily="18" charset="2"/>
              </a:rPr>
              <a:t> policy to be evaluated</a:t>
            </a:r>
          </a:p>
          <a:p>
            <a:pPr eaLnBrk="1" hangingPunct="1">
              <a:buClr>
                <a:srgbClr val="FF0000"/>
              </a:buClr>
            </a:pPr>
            <a:r>
              <a:rPr lang="sv-SE" altLang="zh-CN" sz="2400" dirty="0" smtClean="0">
                <a:solidFill>
                  <a:schemeClr val="bg1"/>
                </a:solidFill>
                <a:ea typeface="宋体" pitchFamily="2" charset="-122"/>
                <a:sym typeface="Symbol" pitchFamily="18" charset="2"/>
              </a:rPr>
              <a:t>V(s)  an arbitrary state-value function</a:t>
            </a:r>
          </a:p>
          <a:p>
            <a:pPr eaLnBrk="1" hangingPunct="1">
              <a:buClr>
                <a:srgbClr val="FF0000"/>
              </a:buClr>
              <a:buFont typeface="Wingdings" pitchFamily="2" charset="2"/>
              <a:buNone/>
            </a:pPr>
            <a:r>
              <a:rPr lang="sv-SE" altLang="zh-CN" sz="2400" dirty="0" smtClean="0">
                <a:solidFill>
                  <a:schemeClr val="bg1"/>
                </a:solidFill>
                <a:ea typeface="宋体" pitchFamily="2" charset="-122"/>
                <a:sym typeface="Symbol" pitchFamily="18" charset="2"/>
              </a:rPr>
              <a:t>Repeat for each episode</a:t>
            </a:r>
          </a:p>
          <a:p>
            <a:pPr eaLnBrk="1" hangingPunct="1">
              <a:buClr>
                <a:srgbClr val="FF0000"/>
              </a:buClr>
            </a:pPr>
            <a:r>
              <a:rPr lang="sv-SE" altLang="zh-CN" sz="2400" dirty="0" smtClean="0">
                <a:solidFill>
                  <a:schemeClr val="bg1"/>
                </a:solidFill>
                <a:ea typeface="宋体" pitchFamily="2" charset="-122"/>
                <a:sym typeface="Symbol" pitchFamily="18" charset="2"/>
              </a:rPr>
              <a:t>Initialize s</a:t>
            </a:r>
          </a:p>
          <a:p>
            <a:pPr eaLnBrk="1" hangingPunct="1">
              <a:buClr>
                <a:srgbClr val="FF0000"/>
              </a:buClr>
            </a:pPr>
            <a:r>
              <a:rPr lang="sv-SE" altLang="zh-CN" sz="2400" dirty="0" smtClean="0">
                <a:solidFill>
                  <a:schemeClr val="bg1"/>
                </a:solidFill>
                <a:ea typeface="宋体" pitchFamily="2" charset="-122"/>
                <a:sym typeface="Symbol" pitchFamily="18" charset="2"/>
              </a:rPr>
              <a:t>Repeat for each step of episode</a:t>
            </a:r>
          </a:p>
          <a:p>
            <a:pPr lvl="1" eaLnBrk="1" hangingPunct="1">
              <a:buClr>
                <a:srgbClr val="FF0000"/>
              </a:buClr>
            </a:pPr>
            <a:r>
              <a:rPr lang="sv-SE" altLang="zh-CN" sz="2400" dirty="0" smtClean="0">
                <a:solidFill>
                  <a:schemeClr val="bg1"/>
                </a:solidFill>
                <a:ea typeface="宋体" pitchFamily="2" charset="-122"/>
                <a:sym typeface="Symbol" pitchFamily="18" charset="2"/>
              </a:rPr>
              <a:t>a  action given by </a:t>
            </a:r>
            <a:r>
              <a:rPr lang="sv-SE" altLang="zh-CN" sz="2400" dirty="0" smtClean="0">
                <a:solidFill>
                  <a:schemeClr val="bg1"/>
                </a:solidFill>
                <a:latin typeface="Symbol" pitchFamily="18" charset="2"/>
                <a:ea typeface="宋体" pitchFamily="2" charset="-122"/>
                <a:sym typeface="Symbol" pitchFamily="18" charset="2"/>
              </a:rPr>
              <a:t>p</a:t>
            </a:r>
            <a:r>
              <a:rPr lang="sv-SE" altLang="zh-CN" sz="2400" dirty="0" smtClean="0">
                <a:solidFill>
                  <a:schemeClr val="bg1"/>
                </a:solidFill>
                <a:ea typeface="宋体" pitchFamily="2" charset="-122"/>
                <a:sym typeface="Symbol" pitchFamily="18" charset="2"/>
              </a:rPr>
              <a:t> for s</a:t>
            </a:r>
          </a:p>
          <a:p>
            <a:pPr lvl="1" eaLnBrk="1" hangingPunct="1">
              <a:buClr>
                <a:srgbClr val="FF0000"/>
              </a:buClr>
            </a:pPr>
            <a:r>
              <a:rPr lang="sv-SE" altLang="zh-CN" sz="2400" dirty="0" smtClean="0">
                <a:solidFill>
                  <a:schemeClr val="bg1"/>
                </a:solidFill>
                <a:ea typeface="宋体" pitchFamily="2" charset="-122"/>
                <a:sym typeface="Symbol" pitchFamily="18" charset="2"/>
              </a:rPr>
              <a:t>Take action a, observe reward r, and next state s’</a:t>
            </a:r>
          </a:p>
          <a:p>
            <a:pPr lvl="1" eaLnBrk="1" hangingPunct="1">
              <a:buClr>
                <a:srgbClr val="FF0000"/>
              </a:buClr>
            </a:pPr>
            <a:r>
              <a:rPr lang="sv-SE" altLang="zh-CN" sz="2400" dirty="0" smtClean="0">
                <a:solidFill>
                  <a:schemeClr val="bg1"/>
                </a:solidFill>
                <a:ea typeface="宋体" pitchFamily="2" charset="-122"/>
                <a:sym typeface="Symbol" pitchFamily="18" charset="2"/>
              </a:rPr>
              <a:t>V(s)  V(s</a:t>
            </a:r>
            <a:r>
              <a:rPr lang="sv-SE" altLang="zh-CN" sz="2400" baseline="-25000" dirty="0" smtClean="0">
                <a:solidFill>
                  <a:schemeClr val="bg1"/>
                </a:solidFill>
                <a:ea typeface="宋体" pitchFamily="2" charset="-122"/>
                <a:sym typeface="Symbol" pitchFamily="18" charset="2"/>
              </a:rPr>
              <a:t>t</a:t>
            </a:r>
            <a:r>
              <a:rPr lang="sv-SE" altLang="zh-CN" sz="2400" dirty="0" smtClean="0">
                <a:solidFill>
                  <a:schemeClr val="bg1"/>
                </a:solidFill>
                <a:ea typeface="宋体" pitchFamily="2" charset="-122"/>
                <a:sym typeface="Symbol" pitchFamily="18" charset="2"/>
              </a:rPr>
              <a:t>) + </a:t>
            </a:r>
            <a:r>
              <a:rPr lang="sv-SE" altLang="zh-CN" sz="2400" dirty="0" smtClean="0">
                <a:solidFill>
                  <a:schemeClr val="bg1"/>
                </a:solidFill>
                <a:latin typeface="Symbol" pitchFamily="18" charset="2"/>
                <a:ea typeface="宋体" pitchFamily="2" charset="-122"/>
                <a:sym typeface="Symbol" pitchFamily="18" charset="2"/>
              </a:rPr>
              <a:t>a</a:t>
            </a:r>
            <a:r>
              <a:rPr lang="sv-SE" altLang="zh-CN" sz="2400" dirty="0" smtClean="0">
                <a:solidFill>
                  <a:schemeClr val="bg1"/>
                </a:solidFill>
                <a:ea typeface="宋体" pitchFamily="2" charset="-122"/>
                <a:sym typeface="Symbol" pitchFamily="18" charset="2"/>
              </a:rPr>
              <a:t> [r + </a:t>
            </a:r>
            <a:r>
              <a:rPr lang="sv-SE" altLang="zh-CN" sz="2400" dirty="0" smtClean="0">
                <a:solidFill>
                  <a:schemeClr val="bg1"/>
                </a:solidFill>
                <a:latin typeface="Symbol" pitchFamily="18" charset="2"/>
                <a:ea typeface="宋体" pitchFamily="2" charset="-122"/>
                <a:sym typeface="Symbol" pitchFamily="18" charset="2"/>
              </a:rPr>
              <a:t>g</a:t>
            </a:r>
            <a:r>
              <a:rPr lang="sv-SE" altLang="zh-CN" sz="2400" dirty="0" smtClean="0">
                <a:solidFill>
                  <a:schemeClr val="bg1"/>
                </a:solidFill>
                <a:ea typeface="宋体" pitchFamily="2" charset="-122"/>
                <a:sym typeface="Symbol" pitchFamily="18" charset="2"/>
              </a:rPr>
              <a:t> V(s’)- V(s)]</a:t>
            </a:r>
          </a:p>
          <a:p>
            <a:pPr lvl="1" eaLnBrk="1" hangingPunct="1">
              <a:buClr>
                <a:srgbClr val="FF0000"/>
              </a:buClr>
            </a:pPr>
            <a:r>
              <a:rPr lang="sv-SE" altLang="zh-CN" sz="2400" dirty="0" smtClean="0">
                <a:solidFill>
                  <a:schemeClr val="bg1"/>
                </a:solidFill>
                <a:ea typeface="宋体" pitchFamily="2" charset="-122"/>
                <a:sym typeface="Symbol" pitchFamily="18" charset="2"/>
              </a:rPr>
              <a:t>s  s’</a:t>
            </a:r>
          </a:p>
          <a:p>
            <a:pPr eaLnBrk="1" hangingPunct="1">
              <a:buClr>
                <a:srgbClr val="FF0000"/>
              </a:buClr>
            </a:pPr>
            <a:r>
              <a:rPr lang="sv-SE" altLang="zh-CN" sz="2400" dirty="0" smtClean="0">
                <a:solidFill>
                  <a:schemeClr val="bg1"/>
                </a:solidFill>
                <a:ea typeface="宋体" pitchFamily="2" charset="-122"/>
                <a:sym typeface="Symbol" pitchFamily="18" charset="2"/>
              </a:rPr>
              <a:t>Until s is terminal</a:t>
            </a:r>
          </a:p>
        </p:txBody>
      </p:sp>
      <p:sp>
        <p:nvSpPr>
          <p:cNvPr id="5" name="Rectangle 2"/>
          <p:cNvSpPr>
            <a:spLocks noGrp="1" noChangeArrowheads="1"/>
          </p:cNvSpPr>
          <p:nvPr>
            <p:ph type="title"/>
          </p:nvPr>
        </p:nvSpPr>
        <p:spPr>
          <a:xfrm>
            <a:off x="538857" y="404664"/>
            <a:ext cx="2376959" cy="648073"/>
          </a:xfrm>
          <a:ln>
            <a:solidFill>
              <a:srgbClr val="FF3300"/>
            </a:solidFill>
          </a:ln>
        </p:spPr>
        <p:txBody>
          <a:bodyPr anchor="ctr"/>
          <a:lstStyle/>
          <a:p>
            <a:pPr eaLnBrk="1" hangingPunct="1">
              <a:defRPr/>
            </a:pPr>
            <a:r>
              <a:rPr lang="zh-CN" altLang="sv-SE" sz="2800" b="1"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dirty="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sz="2800" b="1" dirty="0" smtClean="0">
                <a:solidFill>
                  <a:srgbClr val="FFFF00"/>
                </a:solidFill>
                <a:latin typeface="Times New Roman" pitchFamily="18" charset="0"/>
                <a:cs typeface="Times New Roman" pitchFamily="18" charset="0"/>
              </a:rPr>
              <a:t>TD</a:t>
            </a:r>
            <a:r>
              <a:rPr lang="en-US" sz="2800" b="1" dirty="0" smtClean="0">
                <a:solidFill>
                  <a:srgbClr val="FFFF00"/>
                </a:solidFill>
                <a:latin typeface="Times New Roman" pitchFamily="18" charset="0"/>
                <a:cs typeface="Times New Roman" pitchFamily="18" charset="0"/>
              </a:rPr>
              <a:t>(0)</a:t>
            </a:r>
            <a:r>
              <a:rPr lang="zh-CN" altLang="en-US" sz="2800" b="1" dirty="0" smtClean="0">
                <a:solidFill>
                  <a:srgbClr val="FFFF00"/>
                </a:solidFill>
                <a:latin typeface="微软雅黑" panose="020B0503020204020204" pitchFamily="34" charset="-122"/>
                <a:ea typeface="微软雅黑" panose="020B0503020204020204" pitchFamily="34" charset="-122"/>
                <a:cs typeface="Times New Roman" pitchFamily="18" charset="0"/>
              </a:rPr>
              <a:t>法</a:t>
            </a:r>
            <a:endParaRPr lang="en-US" altLang="zh-CN" sz="2800" b="1"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5425707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538857" y="1340769"/>
            <a:ext cx="7993584" cy="1463714"/>
          </a:xfrm>
          <a:ln>
            <a:solidFill>
              <a:srgbClr val="00FF00"/>
            </a:solidFill>
          </a:ln>
        </p:spPr>
        <p:txBody>
          <a:bodyPr/>
          <a:lstStyle/>
          <a:p>
            <a:pPr eaLnBrk="1" hangingPunct="1">
              <a:buFont typeface="Wingdings" pitchFamily="2" charset="2"/>
              <a:buNone/>
            </a:pPr>
            <a:r>
              <a:rPr lang="zh-CN" altLang="en-US" sz="2600" b="1" dirty="0" smtClean="0">
                <a:solidFill>
                  <a:srgbClr val="00CC00"/>
                </a:solidFill>
                <a:latin typeface="微软雅黑" panose="020B0503020204020204" pitchFamily="34" charset="-122"/>
                <a:ea typeface="微软雅黑" panose="020B0503020204020204" pitchFamily="34" charset="-122"/>
              </a:rPr>
              <a:t>一步向前</a:t>
            </a:r>
            <a:r>
              <a:rPr lang="en-US" altLang="zh-CN" sz="2600" b="1" dirty="0" smtClean="0">
                <a:solidFill>
                  <a:srgbClr val="00CC00"/>
                </a:solidFill>
                <a:latin typeface="微软雅黑" panose="020B0503020204020204" pitchFamily="34" charset="-122"/>
                <a:ea typeface="微软雅黑" panose="020B0503020204020204" pitchFamily="34" charset="-122"/>
              </a:rPr>
              <a:t>TD(0)</a:t>
            </a:r>
            <a:r>
              <a:rPr lang="zh-CN" altLang="en-US" sz="2600" b="1" dirty="0" smtClean="0">
                <a:solidFill>
                  <a:srgbClr val="00CC00"/>
                </a:solidFill>
                <a:latin typeface="微软雅黑" panose="020B0503020204020204" pitchFamily="34" charset="-122"/>
                <a:ea typeface="微软雅黑" panose="020B0503020204020204" pitchFamily="34" charset="-122"/>
              </a:rPr>
              <a:t>的缺点</a:t>
            </a:r>
            <a:r>
              <a:rPr lang="sv-SE" altLang="zh-CN" sz="2600" b="1" dirty="0" smtClean="0">
                <a:solidFill>
                  <a:srgbClr val="00CC00"/>
                </a:solidFill>
                <a:latin typeface="微软雅黑" panose="020B0503020204020204" pitchFamily="34" charset="-122"/>
                <a:ea typeface="微软雅黑" panose="020B0503020204020204" pitchFamily="34" charset="-122"/>
              </a:rPr>
              <a:t>:</a:t>
            </a:r>
          </a:p>
          <a:p>
            <a:pPr eaLnBrk="1" hangingPunct="1">
              <a:lnSpc>
                <a:spcPct val="130000"/>
              </a:lnSpc>
              <a:buClr>
                <a:srgbClr val="FF0000"/>
              </a:buClr>
            </a:pPr>
            <a:r>
              <a:rPr lang="zh-CN" altLang="en-US" sz="2400" kern="1200" dirty="0">
                <a:solidFill>
                  <a:srgbClr val="54DFA2"/>
                </a:solidFill>
                <a:latin typeface="微软雅黑" panose="020B0503020204020204" pitchFamily="34" charset="-122"/>
                <a:ea typeface="微软雅黑" panose="020B0503020204020204" pitchFamily="34" charset="-122"/>
              </a:rPr>
              <a:t>奖励信号仅反向传播到下一回合的状态</a:t>
            </a:r>
            <a:r>
              <a:rPr lang="sv-SE" altLang="zh-CN" sz="2400" kern="1200" dirty="0">
                <a:solidFill>
                  <a:srgbClr val="54DFA2"/>
                </a:solidFill>
                <a:latin typeface="微软雅黑" panose="020B0503020204020204" pitchFamily="34" charset="-122"/>
                <a:ea typeface="微软雅黑" panose="020B0503020204020204" pitchFamily="34" charset="-122"/>
              </a:rPr>
              <a:t> (</a:t>
            </a:r>
            <a:r>
              <a:rPr lang="zh-CN" altLang="en-US" sz="2400" kern="1200" dirty="0">
                <a:solidFill>
                  <a:srgbClr val="54DFA2"/>
                </a:solidFill>
                <a:latin typeface="微软雅黑" panose="020B0503020204020204" pitchFamily="34" charset="-122"/>
                <a:ea typeface="微软雅黑" panose="020B0503020204020204" pitchFamily="34" charset="-122"/>
              </a:rPr>
              <a:t>学习效率低：要花费很长时间</a:t>
            </a:r>
            <a:r>
              <a:rPr lang="zh-CN" altLang="en-US" sz="2400" kern="1200" dirty="0" smtClean="0">
                <a:solidFill>
                  <a:srgbClr val="54DFA2"/>
                </a:solidFill>
                <a:latin typeface="微软雅黑" panose="020B0503020204020204" pitchFamily="34" charset="-122"/>
                <a:ea typeface="微软雅黑" panose="020B0503020204020204" pitchFamily="34" charset="-122"/>
              </a:rPr>
              <a:t>才能将奖励值最终</a:t>
            </a:r>
            <a:r>
              <a:rPr lang="zh-CN" altLang="en-US" sz="2400" kern="1200" dirty="0">
                <a:solidFill>
                  <a:srgbClr val="54DFA2"/>
                </a:solidFill>
                <a:latin typeface="微软雅黑" panose="020B0503020204020204" pitchFamily="34" charset="-122"/>
                <a:ea typeface="微软雅黑" panose="020B0503020204020204" pitchFamily="34" charset="-122"/>
              </a:rPr>
              <a:t>传播到初始状态</a:t>
            </a:r>
            <a:r>
              <a:rPr lang="sv-SE" altLang="zh-CN" sz="2400" kern="1200" dirty="0">
                <a:solidFill>
                  <a:srgbClr val="54DFA2"/>
                </a:solidFill>
                <a:latin typeface="微软雅黑" panose="020B0503020204020204" pitchFamily="34" charset="-122"/>
                <a:ea typeface="微软雅黑" panose="020B0503020204020204" pitchFamily="34" charset="-122"/>
              </a:rPr>
              <a:t>)</a:t>
            </a:r>
          </a:p>
          <a:p>
            <a:pPr marL="0" indent="0" eaLnBrk="1" hangingPunct="1">
              <a:buNone/>
            </a:pPr>
            <a:r>
              <a:rPr lang="en-US" altLang="zh-CN" sz="2400" dirty="0" smtClean="0">
                <a:solidFill>
                  <a:schemeClr val="bg1"/>
                </a:solidFill>
                <a:ea typeface="宋体" pitchFamily="2" charset="-122"/>
              </a:rPr>
              <a:t> </a:t>
            </a:r>
            <a:endParaRPr lang="zh-CN" altLang="en-US" sz="2400" dirty="0" smtClean="0">
              <a:solidFill>
                <a:schemeClr val="bg1"/>
              </a:solidFill>
              <a:ea typeface="宋体" pitchFamily="2" charset="-122"/>
            </a:endParaRPr>
          </a:p>
        </p:txBody>
      </p:sp>
      <p:sp>
        <p:nvSpPr>
          <p:cNvPr id="54276" name="Oval 4"/>
          <p:cNvSpPr>
            <a:spLocks noChangeArrowheads="1"/>
          </p:cNvSpPr>
          <p:nvPr/>
        </p:nvSpPr>
        <p:spPr bwMode="auto">
          <a:xfrm>
            <a:off x="457200" y="3200400"/>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a:solidFill>
                  <a:schemeClr val="bg1"/>
                </a:solidFill>
                <a:ea typeface="宋体" pitchFamily="2" charset="-122"/>
              </a:rPr>
              <a:t>s</a:t>
            </a:r>
            <a:r>
              <a:rPr lang="sv-SE" altLang="zh-CN" baseline="-25000">
                <a:solidFill>
                  <a:schemeClr val="bg1"/>
                </a:solidFill>
                <a:ea typeface="宋体" pitchFamily="2" charset="-122"/>
              </a:rPr>
              <a:t>t</a:t>
            </a:r>
            <a:endParaRPr lang="en-US" altLang="zh-CN" baseline="-25000">
              <a:solidFill>
                <a:schemeClr val="bg1"/>
              </a:solidFill>
              <a:ea typeface="宋体" pitchFamily="2" charset="-122"/>
            </a:endParaRPr>
          </a:p>
        </p:txBody>
      </p:sp>
      <p:sp>
        <p:nvSpPr>
          <p:cNvPr id="54277" name="Line 5"/>
          <p:cNvSpPr>
            <a:spLocks noChangeShapeType="1"/>
          </p:cNvSpPr>
          <p:nvPr/>
        </p:nvSpPr>
        <p:spPr bwMode="auto">
          <a:xfrm>
            <a:off x="1066800" y="3505200"/>
            <a:ext cx="990600" cy="0"/>
          </a:xfrm>
          <a:prstGeom prst="line">
            <a:avLst/>
          </a:prstGeom>
          <a:noFill/>
          <a:ln w="57150">
            <a:solidFill>
              <a:schemeClr val="bg1"/>
            </a:solidFill>
            <a:miter lim="800000"/>
            <a:headEnd/>
            <a:tailEnd type="triangle" w="med" len="med"/>
          </a:ln>
        </p:spPr>
        <p:txBody>
          <a:bodyPr wrap="none"/>
          <a:lstStyle/>
          <a:p>
            <a:endParaRPr lang="zh-CN" altLang="en-US" sz="2000">
              <a:solidFill>
                <a:schemeClr val="bg1"/>
              </a:solidFill>
            </a:endParaRPr>
          </a:p>
        </p:txBody>
      </p:sp>
      <p:sp>
        <p:nvSpPr>
          <p:cNvPr id="54278" name="Oval 6"/>
          <p:cNvSpPr>
            <a:spLocks noChangeArrowheads="1"/>
          </p:cNvSpPr>
          <p:nvPr/>
        </p:nvSpPr>
        <p:spPr bwMode="auto">
          <a:xfrm>
            <a:off x="2057400" y="3200400"/>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a:solidFill>
                  <a:schemeClr val="bg1"/>
                </a:solidFill>
                <a:ea typeface="宋体" pitchFamily="2" charset="-122"/>
              </a:rPr>
              <a:t>s</a:t>
            </a:r>
            <a:r>
              <a:rPr lang="sv-SE" altLang="zh-CN" baseline="-25000">
                <a:solidFill>
                  <a:schemeClr val="bg1"/>
                </a:solidFill>
                <a:ea typeface="宋体" pitchFamily="2" charset="-122"/>
              </a:rPr>
              <a:t>t+1</a:t>
            </a:r>
            <a:endParaRPr lang="en-US" altLang="zh-CN" baseline="-25000">
              <a:solidFill>
                <a:schemeClr val="bg1"/>
              </a:solidFill>
              <a:ea typeface="宋体" pitchFamily="2" charset="-122"/>
            </a:endParaRPr>
          </a:p>
        </p:txBody>
      </p:sp>
      <p:sp>
        <p:nvSpPr>
          <p:cNvPr id="54279" name="Text Box 7"/>
          <p:cNvSpPr txBox="1">
            <a:spLocks noChangeArrowheads="1"/>
          </p:cNvSpPr>
          <p:nvPr/>
        </p:nvSpPr>
        <p:spPr bwMode="auto">
          <a:xfrm>
            <a:off x="1187624" y="2884874"/>
            <a:ext cx="603050" cy="400110"/>
          </a:xfrm>
          <a:prstGeom prst="rect">
            <a:avLst/>
          </a:prstGeom>
          <a:noFill/>
          <a:ln w="9525">
            <a:noFill/>
            <a:miter lim="800000"/>
            <a:headEnd/>
            <a:tailEnd/>
          </a:ln>
        </p:spPr>
        <p:txBody>
          <a:bodyPr wrap="none">
            <a:spAutoFit/>
          </a:bodyPr>
          <a:lstStyle/>
          <a:p>
            <a:r>
              <a:rPr lang="sv-SE" altLang="zh-CN" sz="2000" dirty="0">
                <a:solidFill>
                  <a:schemeClr val="bg1"/>
                </a:solidFill>
                <a:ea typeface="宋体" pitchFamily="2" charset="-122"/>
                <a:sym typeface="Symbol" pitchFamily="18" charset="2"/>
              </a:rPr>
              <a:t>r=0</a:t>
            </a:r>
            <a:endParaRPr lang="en-US" altLang="zh-CN" sz="2000" dirty="0">
              <a:solidFill>
                <a:schemeClr val="bg1"/>
              </a:solidFill>
              <a:ea typeface="宋体" pitchFamily="2" charset="-122"/>
              <a:sym typeface="Symbol" pitchFamily="18" charset="2"/>
            </a:endParaRPr>
          </a:p>
        </p:txBody>
      </p:sp>
      <p:sp>
        <p:nvSpPr>
          <p:cNvPr id="54280" name="Oval 9"/>
          <p:cNvSpPr>
            <a:spLocks noChangeArrowheads="1"/>
          </p:cNvSpPr>
          <p:nvPr/>
        </p:nvSpPr>
        <p:spPr bwMode="auto">
          <a:xfrm>
            <a:off x="1295400" y="3352800"/>
            <a:ext cx="304800" cy="304800"/>
          </a:xfrm>
          <a:prstGeom prst="ellipse">
            <a:avLst/>
          </a:prstGeom>
          <a:solidFill>
            <a:schemeClr val="bg1"/>
          </a:solidFill>
          <a:ln w="9525">
            <a:solidFill>
              <a:schemeClr val="tx1"/>
            </a:solidFill>
            <a:miter lim="800000"/>
            <a:headEnd/>
            <a:tailEnd/>
          </a:ln>
        </p:spPr>
        <p:txBody>
          <a:bodyPr wrap="none" anchor="ctr"/>
          <a:lstStyle/>
          <a:p>
            <a:endParaRPr lang="zh-CN" altLang="en-US" sz="2000">
              <a:solidFill>
                <a:schemeClr val="bg1"/>
              </a:solidFill>
              <a:ea typeface="宋体" pitchFamily="2" charset="-122"/>
            </a:endParaRPr>
          </a:p>
        </p:txBody>
      </p:sp>
      <p:sp>
        <p:nvSpPr>
          <p:cNvPr id="54281" name="Line 18"/>
          <p:cNvSpPr>
            <a:spLocks noChangeShapeType="1"/>
          </p:cNvSpPr>
          <p:nvPr/>
        </p:nvSpPr>
        <p:spPr bwMode="auto">
          <a:xfrm>
            <a:off x="2743200" y="3581400"/>
            <a:ext cx="990600" cy="0"/>
          </a:xfrm>
          <a:prstGeom prst="line">
            <a:avLst/>
          </a:prstGeom>
          <a:noFill/>
          <a:ln w="57150">
            <a:solidFill>
              <a:schemeClr val="bg1"/>
            </a:solidFill>
            <a:miter lim="800000"/>
            <a:headEnd/>
            <a:tailEnd type="triangle" w="med" len="med"/>
          </a:ln>
        </p:spPr>
        <p:txBody>
          <a:bodyPr wrap="none"/>
          <a:lstStyle/>
          <a:p>
            <a:endParaRPr lang="zh-CN" altLang="en-US" sz="2000">
              <a:solidFill>
                <a:schemeClr val="bg1"/>
              </a:solidFill>
            </a:endParaRPr>
          </a:p>
        </p:txBody>
      </p:sp>
      <p:sp>
        <p:nvSpPr>
          <p:cNvPr id="54282" name="Oval 19"/>
          <p:cNvSpPr>
            <a:spLocks noChangeArrowheads="1"/>
          </p:cNvSpPr>
          <p:nvPr/>
        </p:nvSpPr>
        <p:spPr bwMode="auto">
          <a:xfrm>
            <a:off x="3733800" y="3276600"/>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a:solidFill>
                  <a:schemeClr val="bg1"/>
                </a:solidFill>
                <a:ea typeface="宋体" pitchFamily="2" charset="-122"/>
              </a:rPr>
              <a:t>s</a:t>
            </a:r>
            <a:r>
              <a:rPr lang="sv-SE" altLang="zh-CN" baseline="-25000">
                <a:solidFill>
                  <a:schemeClr val="bg1"/>
                </a:solidFill>
                <a:ea typeface="宋体" pitchFamily="2" charset="-122"/>
              </a:rPr>
              <a:t>t+2</a:t>
            </a:r>
            <a:endParaRPr lang="en-US" altLang="zh-CN" baseline="-25000">
              <a:solidFill>
                <a:schemeClr val="bg1"/>
              </a:solidFill>
              <a:ea typeface="宋体" pitchFamily="2" charset="-122"/>
            </a:endParaRPr>
          </a:p>
        </p:txBody>
      </p:sp>
      <p:sp>
        <p:nvSpPr>
          <p:cNvPr id="54283" name="Text Box 20"/>
          <p:cNvSpPr txBox="1">
            <a:spLocks noChangeArrowheads="1"/>
          </p:cNvSpPr>
          <p:nvPr/>
        </p:nvSpPr>
        <p:spPr bwMode="auto">
          <a:xfrm>
            <a:off x="2843808" y="2956882"/>
            <a:ext cx="603050" cy="400110"/>
          </a:xfrm>
          <a:prstGeom prst="rect">
            <a:avLst/>
          </a:prstGeom>
          <a:noFill/>
          <a:ln w="9525">
            <a:noFill/>
            <a:miter lim="800000"/>
            <a:headEnd/>
            <a:tailEnd/>
          </a:ln>
        </p:spPr>
        <p:txBody>
          <a:bodyPr wrap="none">
            <a:spAutoFit/>
          </a:bodyPr>
          <a:lstStyle/>
          <a:p>
            <a:r>
              <a:rPr lang="sv-SE" altLang="zh-CN" sz="2000" dirty="0">
                <a:solidFill>
                  <a:schemeClr val="bg1"/>
                </a:solidFill>
                <a:ea typeface="宋体" pitchFamily="2" charset="-122"/>
                <a:sym typeface="Symbol" pitchFamily="18" charset="2"/>
              </a:rPr>
              <a:t>r=0</a:t>
            </a:r>
            <a:endParaRPr lang="en-US" altLang="zh-CN" sz="2000" dirty="0">
              <a:solidFill>
                <a:schemeClr val="bg1"/>
              </a:solidFill>
              <a:ea typeface="宋体" pitchFamily="2" charset="-122"/>
              <a:sym typeface="Symbol" pitchFamily="18" charset="2"/>
            </a:endParaRPr>
          </a:p>
        </p:txBody>
      </p:sp>
      <p:sp>
        <p:nvSpPr>
          <p:cNvPr id="54284" name="Oval 22"/>
          <p:cNvSpPr>
            <a:spLocks noChangeArrowheads="1"/>
          </p:cNvSpPr>
          <p:nvPr/>
        </p:nvSpPr>
        <p:spPr bwMode="auto">
          <a:xfrm>
            <a:off x="2971800" y="3429000"/>
            <a:ext cx="304800" cy="304800"/>
          </a:xfrm>
          <a:prstGeom prst="ellipse">
            <a:avLst/>
          </a:prstGeom>
          <a:solidFill>
            <a:schemeClr val="bg1"/>
          </a:solidFill>
          <a:ln w="9525">
            <a:solidFill>
              <a:schemeClr val="tx1"/>
            </a:solidFill>
            <a:miter lim="800000"/>
            <a:headEnd/>
            <a:tailEnd/>
          </a:ln>
        </p:spPr>
        <p:txBody>
          <a:bodyPr wrap="none" anchor="ctr"/>
          <a:lstStyle/>
          <a:p>
            <a:endParaRPr lang="zh-CN" altLang="en-US" sz="2000">
              <a:solidFill>
                <a:schemeClr val="bg1"/>
              </a:solidFill>
              <a:ea typeface="宋体" pitchFamily="2" charset="-122"/>
            </a:endParaRPr>
          </a:p>
        </p:txBody>
      </p:sp>
      <p:sp>
        <p:nvSpPr>
          <p:cNvPr id="54285" name="Line 23"/>
          <p:cNvSpPr>
            <a:spLocks noChangeShapeType="1"/>
          </p:cNvSpPr>
          <p:nvPr/>
        </p:nvSpPr>
        <p:spPr bwMode="auto">
          <a:xfrm>
            <a:off x="5724128" y="3581400"/>
            <a:ext cx="990600" cy="0"/>
          </a:xfrm>
          <a:prstGeom prst="line">
            <a:avLst/>
          </a:prstGeom>
          <a:noFill/>
          <a:ln w="57150">
            <a:solidFill>
              <a:schemeClr val="bg1"/>
            </a:solidFill>
            <a:miter lim="800000"/>
            <a:headEnd/>
            <a:tailEnd type="triangle" w="med" len="med"/>
          </a:ln>
        </p:spPr>
        <p:txBody>
          <a:bodyPr wrap="none"/>
          <a:lstStyle/>
          <a:p>
            <a:endParaRPr lang="zh-CN" altLang="en-US" sz="2000">
              <a:solidFill>
                <a:schemeClr val="bg1"/>
              </a:solidFill>
            </a:endParaRPr>
          </a:p>
        </p:txBody>
      </p:sp>
      <p:sp>
        <p:nvSpPr>
          <p:cNvPr id="54286" name="Oval 24"/>
          <p:cNvSpPr>
            <a:spLocks noChangeArrowheads="1"/>
          </p:cNvSpPr>
          <p:nvPr/>
        </p:nvSpPr>
        <p:spPr bwMode="auto">
          <a:xfrm>
            <a:off x="5148064" y="3276600"/>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a:solidFill>
                  <a:schemeClr val="bg1"/>
                </a:solidFill>
                <a:ea typeface="宋体" pitchFamily="2" charset="-122"/>
              </a:rPr>
              <a:t>s</a:t>
            </a:r>
            <a:r>
              <a:rPr lang="sv-SE" altLang="zh-CN" baseline="-25000">
                <a:solidFill>
                  <a:schemeClr val="bg1"/>
                </a:solidFill>
                <a:ea typeface="宋体" pitchFamily="2" charset="-122"/>
              </a:rPr>
              <a:t>T-2</a:t>
            </a:r>
            <a:endParaRPr lang="en-US" altLang="zh-CN" baseline="-25000">
              <a:solidFill>
                <a:schemeClr val="bg1"/>
              </a:solidFill>
              <a:ea typeface="宋体" pitchFamily="2" charset="-122"/>
            </a:endParaRPr>
          </a:p>
        </p:txBody>
      </p:sp>
      <p:sp>
        <p:nvSpPr>
          <p:cNvPr id="54287" name="Text Box 25"/>
          <p:cNvSpPr txBox="1">
            <a:spLocks noChangeArrowheads="1"/>
          </p:cNvSpPr>
          <p:nvPr/>
        </p:nvSpPr>
        <p:spPr bwMode="auto">
          <a:xfrm>
            <a:off x="5868144" y="2971800"/>
            <a:ext cx="603050" cy="400110"/>
          </a:xfrm>
          <a:prstGeom prst="rect">
            <a:avLst/>
          </a:prstGeom>
          <a:noFill/>
          <a:ln w="9525">
            <a:noFill/>
            <a:miter lim="800000"/>
            <a:headEnd/>
            <a:tailEnd/>
          </a:ln>
        </p:spPr>
        <p:txBody>
          <a:bodyPr wrap="none">
            <a:spAutoFit/>
          </a:bodyPr>
          <a:lstStyle/>
          <a:p>
            <a:r>
              <a:rPr lang="sv-SE" altLang="zh-CN" sz="2000" dirty="0">
                <a:solidFill>
                  <a:schemeClr val="bg1"/>
                </a:solidFill>
                <a:ea typeface="宋体" pitchFamily="2" charset="-122"/>
                <a:sym typeface="Symbol" pitchFamily="18" charset="2"/>
              </a:rPr>
              <a:t>r=0</a:t>
            </a:r>
            <a:endParaRPr lang="en-US" altLang="zh-CN" sz="2000" dirty="0">
              <a:solidFill>
                <a:schemeClr val="bg1"/>
              </a:solidFill>
              <a:ea typeface="宋体" pitchFamily="2" charset="-122"/>
              <a:sym typeface="Symbol" pitchFamily="18" charset="2"/>
            </a:endParaRPr>
          </a:p>
        </p:txBody>
      </p:sp>
      <p:sp>
        <p:nvSpPr>
          <p:cNvPr id="54288" name="Line 28"/>
          <p:cNvSpPr>
            <a:spLocks noChangeShapeType="1"/>
          </p:cNvSpPr>
          <p:nvPr/>
        </p:nvSpPr>
        <p:spPr bwMode="auto">
          <a:xfrm>
            <a:off x="7315200" y="3581400"/>
            <a:ext cx="990600" cy="0"/>
          </a:xfrm>
          <a:prstGeom prst="line">
            <a:avLst/>
          </a:prstGeom>
          <a:noFill/>
          <a:ln w="57150">
            <a:solidFill>
              <a:schemeClr val="bg1"/>
            </a:solidFill>
            <a:miter lim="800000"/>
            <a:headEnd/>
            <a:tailEnd type="triangle" w="med" len="med"/>
          </a:ln>
        </p:spPr>
        <p:txBody>
          <a:bodyPr wrap="none"/>
          <a:lstStyle/>
          <a:p>
            <a:endParaRPr lang="zh-CN" altLang="en-US" sz="2000">
              <a:solidFill>
                <a:schemeClr val="bg1"/>
              </a:solidFill>
            </a:endParaRPr>
          </a:p>
        </p:txBody>
      </p:sp>
      <p:sp>
        <p:nvSpPr>
          <p:cNvPr id="54289" name="Oval 29"/>
          <p:cNvSpPr>
            <a:spLocks noChangeArrowheads="1"/>
          </p:cNvSpPr>
          <p:nvPr/>
        </p:nvSpPr>
        <p:spPr bwMode="auto">
          <a:xfrm>
            <a:off x="8305800" y="3276600"/>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a:solidFill>
                  <a:schemeClr val="bg1"/>
                </a:solidFill>
                <a:ea typeface="宋体" pitchFamily="2" charset="-122"/>
              </a:rPr>
              <a:t>s</a:t>
            </a:r>
            <a:r>
              <a:rPr lang="sv-SE" altLang="zh-CN" baseline="-25000">
                <a:solidFill>
                  <a:schemeClr val="bg1"/>
                </a:solidFill>
                <a:ea typeface="宋体" pitchFamily="2" charset="-122"/>
              </a:rPr>
              <a:t>T</a:t>
            </a:r>
            <a:endParaRPr lang="en-US" altLang="zh-CN" baseline="-25000">
              <a:solidFill>
                <a:schemeClr val="bg1"/>
              </a:solidFill>
              <a:ea typeface="宋体" pitchFamily="2" charset="-122"/>
            </a:endParaRPr>
          </a:p>
        </p:txBody>
      </p:sp>
      <p:sp>
        <p:nvSpPr>
          <p:cNvPr id="54290" name="Text Box 30"/>
          <p:cNvSpPr txBox="1">
            <a:spLocks noChangeArrowheads="1"/>
          </p:cNvSpPr>
          <p:nvPr/>
        </p:nvSpPr>
        <p:spPr bwMode="auto">
          <a:xfrm>
            <a:off x="7368675" y="2981265"/>
            <a:ext cx="881973" cy="400110"/>
          </a:xfrm>
          <a:prstGeom prst="rect">
            <a:avLst/>
          </a:prstGeom>
          <a:noFill/>
          <a:ln w="9525">
            <a:noFill/>
            <a:miter lim="800000"/>
            <a:headEnd/>
            <a:tailEnd/>
          </a:ln>
        </p:spPr>
        <p:txBody>
          <a:bodyPr wrap="none">
            <a:spAutoFit/>
          </a:bodyPr>
          <a:lstStyle/>
          <a:p>
            <a:r>
              <a:rPr lang="sv-SE" altLang="zh-CN" sz="2000" dirty="0">
                <a:solidFill>
                  <a:schemeClr val="bg1"/>
                </a:solidFill>
                <a:ea typeface="宋体" pitchFamily="2" charset="-122"/>
                <a:sym typeface="Symbol" pitchFamily="18" charset="2"/>
              </a:rPr>
              <a:t>r=100</a:t>
            </a:r>
            <a:endParaRPr lang="en-US" altLang="zh-CN" sz="2000" dirty="0">
              <a:solidFill>
                <a:schemeClr val="bg1"/>
              </a:solidFill>
              <a:ea typeface="宋体" pitchFamily="2" charset="-122"/>
              <a:sym typeface="Symbol" pitchFamily="18" charset="2"/>
            </a:endParaRPr>
          </a:p>
        </p:txBody>
      </p:sp>
      <p:sp>
        <p:nvSpPr>
          <p:cNvPr id="54291" name="Oval 32"/>
          <p:cNvSpPr>
            <a:spLocks noChangeArrowheads="1"/>
          </p:cNvSpPr>
          <p:nvPr/>
        </p:nvSpPr>
        <p:spPr bwMode="auto">
          <a:xfrm>
            <a:off x="7543800" y="3429000"/>
            <a:ext cx="304800" cy="304800"/>
          </a:xfrm>
          <a:prstGeom prst="ellipse">
            <a:avLst/>
          </a:prstGeom>
          <a:solidFill>
            <a:schemeClr val="bg1"/>
          </a:solidFill>
          <a:ln w="9525">
            <a:solidFill>
              <a:schemeClr val="tx1"/>
            </a:solidFill>
            <a:miter lim="800000"/>
            <a:headEnd/>
            <a:tailEnd/>
          </a:ln>
        </p:spPr>
        <p:txBody>
          <a:bodyPr wrap="none" anchor="ctr"/>
          <a:lstStyle/>
          <a:p>
            <a:endParaRPr lang="zh-CN" altLang="en-US" sz="2000">
              <a:solidFill>
                <a:schemeClr val="bg1"/>
              </a:solidFill>
              <a:ea typeface="宋体" pitchFamily="2" charset="-122"/>
            </a:endParaRPr>
          </a:p>
        </p:txBody>
      </p:sp>
      <p:sp>
        <p:nvSpPr>
          <p:cNvPr id="54292" name="Oval 33"/>
          <p:cNvSpPr>
            <a:spLocks noChangeArrowheads="1"/>
          </p:cNvSpPr>
          <p:nvPr/>
        </p:nvSpPr>
        <p:spPr bwMode="auto">
          <a:xfrm>
            <a:off x="6705600" y="3276600"/>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a:solidFill>
                  <a:schemeClr val="bg1"/>
                </a:solidFill>
                <a:ea typeface="宋体" pitchFamily="2" charset="-122"/>
              </a:rPr>
              <a:t>s</a:t>
            </a:r>
            <a:r>
              <a:rPr lang="sv-SE" altLang="zh-CN" baseline="-25000">
                <a:solidFill>
                  <a:schemeClr val="bg1"/>
                </a:solidFill>
                <a:ea typeface="宋体" pitchFamily="2" charset="-122"/>
              </a:rPr>
              <a:t>T-1</a:t>
            </a:r>
            <a:endParaRPr lang="en-US" altLang="zh-CN" baseline="-25000">
              <a:solidFill>
                <a:schemeClr val="bg1"/>
              </a:solidFill>
              <a:ea typeface="宋体" pitchFamily="2" charset="-122"/>
            </a:endParaRPr>
          </a:p>
        </p:txBody>
      </p:sp>
      <p:sp>
        <p:nvSpPr>
          <p:cNvPr id="54293" name="Text Box 34"/>
          <p:cNvSpPr txBox="1">
            <a:spLocks noChangeArrowheads="1"/>
          </p:cNvSpPr>
          <p:nvPr/>
        </p:nvSpPr>
        <p:spPr bwMode="auto">
          <a:xfrm>
            <a:off x="4572000" y="3352800"/>
            <a:ext cx="394660" cy="400110"/>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a:t>
            </a:r>
            <a:endParaRPr lang="en-US" altLang="zh-CN" sz="2000">
              <a:solidFill>
                <a:schemeClr val="bg1"/>
              </a:solidFill>
              <a:ea typeface="宋体" pitchFamily="2" charset="-122"/>
            </a:endParaRPr>
          </a:p>
        </p:txBody>
      </p:sp>
      <p:grpSp>
        <p:nvGrpSpPr>
          <p:cNvPr id="2" name="Group 46"/>
          <p:cNvGrpSpPr>
            <a:grpSpLocks/>
          </p:cNvGrpSpPr>
          <p:nvPr/>
        </p:nvGrpSpPr>
        <p:grpSpPr bwMode="auto">
          <a:xfrm>
            <a:off x="304800" y="4267200"/>
            <a:ext cx="7381875" cy="419100"/>
            <a:chOff x="192" y="2688"/>
            <a:chExt cx="4650" cy="264"/>
          </a:xfrm>
        </p:grpSpPr>
        <p:sp>
          <p:nvSpPr>
            <p:cNvPr id="54310" name="Text Box 35"/>
            <p:cNvSpPr txBox="1">
              <a:spLocks noChangeArrowheads="1"/>
            </p:cNvSpPr>
            <p:nvPr/>
          </p:nvSpPr>
          <p:spPr bwMode="auto">
            <a:xfrm>
              <a:off x="192" y="2688"/>
              <a:ext cx="663" cy="252"/>
            </a:xfrm>
            <a:prstGeom prst="rect">
              <a:avLst/>
            </a:prstGeom>
            <a:noFill/>
            <a:ln w="9525">
              <a:noFill/>
              <a:miter lim="800000"/>
              <a:headEnd/>
              <a:tailEnd/>
            </a:ln>
          </p:spPr>
          <p:txBody>
            <a:bodyPr wrap="none">
              <a:spAutoFit/>
            </a:bodyPr>
            <a:lstStyle/>
            <a:p>
              <a:r>
                <a:rPr lang="sv-SE" altLang="zh-CN" sz="2000" dirty="0" smtClean="0">
                  <a:solidFill>
                    <a:schemeClr val="bg1"/>
                  </a:solidFill>
                  <a:ea typeface="宋体" pitchFamily="2" charset="-122"/>
                </a:rPr>
                <a:t> V(s</a:t>
              </a:r>
              <a:r>
                <a:rPr lang="sv-SE" altLang="zh-CN" sz="2000" dirty="0">
                  <a:solidFill>
                    <a:schemeClr val="bg1"/>
                  </a:solidFill>
                  <a:ea typeface="宋体" pitchFamily="2" charset="-122"/>
                </a:rPr>
                <a:t>)=0</a:t>
              </a:r>
              <a:endParaRPr lang="en-US" altLang="zh-CN" sz="2000" dirty="0">
                <a:solidFill>
                  <a:schemeClr val="bg1"/>
                </a:solidFill>
                <a:ea typeface="宋体" pitchFamily="2" charset="-122"/>
              </a:endParaRPr>
            </a:p>
          </p:txBody>
        </p:sp>
        <p:sp>
          <p:nvSpPr>
            <p:cNvPr id="54311" name="Text Box 36"/>
            <p:cNvSpPr txBox="1">
              <a:spLocks noChangeArrowheads="1"/>
            </p:cNvSpPr>
            <p:nvPr/>
          </p:nvSpPr>
          <p:spPr bwMode="auto">
            <a:xfrm>
              <a:off x="1152" y="2688"/>
              <a:ext cx="663" cy="252"/>
            </a:xfrm>
            <a:prstGeom prst="rect">
              <a:avLst/>
            </a:prstGeom>
            <a:noFill/>
            <a:ln w="9525">
              <a:noFill/>
              <a:miter lim="800000"/>
              <a:headEnd/>
              <a:tailEnd/>
            </a:ln>
          </p:spPr>
          <p:txBody>
            <a:bodyPr wrap="none">
              <a:spAutoFit/>
            </a:bodyPr>
            <a:lstStyle/>
            <a:p>
              <a:r>
                <a:rPr lang="sv-SE" altLang="zh-CN" sz="2000" dirty="0" smtClean="0">
                  <a:solidFill>
                    <a:schemeClr val="bg1"/>
                  </a:solidFill>
                  <a:ea typeface="宋体" pitchFamily="2" charset="-122"/>
                </a:rPr>
                <a:t> V(s</a:t>
              </a:r>
              <a:r>
                <a:rPr lang="sv-SE" altLang="zh-CN" sz="2000" dirty="0">
                  <a:solidFill>
                    <a:schemeClr val="bg1"/>
                  </a:solidFill>
                  <a:ea typeface="宋体" pitchFamily="2" charset="-122"/>
                </a:rPr>
                <a:t>)=0</a:t>
              </a:r>
              <a:endParaRPr lang="en-US" altLang="zh-CN" sz="2000" dirty="0">
                <a:solidFill>
                  <a:schemeClr val="bg1"/>
                </a:solidFill>
                <a:ea typeface="宋体" pitchFamily="2" charset="-122"/>
              </a:endParaRPr>
            </a:p>
          </p:txBody>
        </p:sp>
        <p:sp>
          <p:nvSpPr>
            <p:cNvPr id="54312" name="Text Box 37"/>
            <p:cNvSpPr txBox="1">
              <a:spLocks noChangeArrowheads="1"/>
            </p:cNvSpPr>
            <p:nvPr/>
          </p:nvSpPr>
          <p:spPr bwMode="auto">
            <a:xfrm>
              <a:off x="2160" y="2688"/>
              <a:ext cx="663" cy="252"/>
            </a:xfrm>
            <a:prstGeom prst="rect">
              <a:avLst/>
            </a:prstGeom>
            <a:noFill/>
            <a:ln w="9525">
              <a:noFill/>
              <a:miter lim="800000"/>
              <a:headEnd/>
              <a:tailEnd/>
            </a:ln>
          </p:spPr>
          <p:txBody>
            <a:bodyPr wrap="none">
              <a:spAutoFit/>
            </a:bodyPr>
            <a:lstStyle/>
            <a:p>
              <a:r>
                <a:rPr lang="sv-SE" altLang="zh-CN" sz="2000" dirty="0" smtClean="0">
                  <a:solidFill>
                    <a:schemeClr val="bg1"/>
                  </a:solidFill>
                  <a:ea typeface="宋体" pitchFamily="2" charset="-122"/>
                </a:rPr>
                <a:t> V(s</a:t>
              </a:r>
              <a:r>
                <a:rPr lang="sv-SE" altLang="zh-CN" sz="2000" dirty="0">
                  <a:solidFill>
                    <a:schemeClr val="bg1"/>
                  </a:solidFill>
                  <a:ea typeface="宋体" pitchFamily="2" charset="-122"/>
                </a:rPr>
                <a:t>)=0</a:t>
              </a:r>
              <a:endParaRPr lang="en-US" altLang="zh-CN" sz="2000" dirty="0">
                <a:solidFill>
                  <a:schemeClr val="bg1"/>
                </a:solidFill>
                <a:ea typeface="宋体" pitchFamily="2" charset="-122"/>
              </a:endParaRPr>
            </a:p>
          </p:txBody>
        </p:sp>
        <p:sp>
          <p:nvSpPr>
            <p:cNvPr id="54313" name="Text Box 38"/>
            <p:cNvSpPr txBox="1">
              <a:spLocks noChangeArrowheads="1"/>
            </p:cNvSpPr>
            <p:nvPr/>
          </p:nvSpPr>
          <p:spPr bwMode="auto">
            <a:xfrm>
              <a:off x="3216" y="2688"/>
              <a:ext cx="612" cy="252"/>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V(s)=0</a:t>
              </a:r>
              <a:endParaRPr lang="en-US" altLang="zh-CN" sz="2000">
                <a:solidFill>
                  <a:schemeClr val="bg1"/>
                </a:solidFill>
                <a:ea typeface="宋体" pitchFamily="2" charset="-122"/>
              </a:endParaRPr>
            </a:p>
          </p:txBody>
        </p:sp>
        <p:sp>
          <p:nvSpPr>
            <p:cNvPr id="54314" name="Text Box 39"/>
            <p:cNvSpPr txBox="1">
              <a:spLocks noChangeArrowheads="1"/>
            </p:cNvSpPr>
            <p:nvPr/>
          </p:nvSpPr>
          <p:spPr bwMode="auto">
            <a:xfrm>
              <a:off x="4230" y="2700"/>
              <a:ext cx="612" cy="252"/>
            </a:xfrm>
            <a:prstGeom prst="rect">
              <a:avLst/>
            </a:prstGeom>
            <a:noFill/>
            <a:ln w="9525">
              <a:noFill/>
              <a:miter lim="800000"/>
              <a:headEnd/>
              <a:tailEnd/>
            </a:ln>
          </p:spPr>
          <p:txBody>
            <a:bodyPr wrap="none">
              <a:spAutoFit/>
            </a:bodyPr>
            <a:lstStyle/>
            <a:p>
              <a:r>
                <a:rPr lang="sv-SE" altLang="zh-CN" sz="2000" dirty="0" smtClean="0">
                  <a:solidFill>
                    <a:schemeClr val="bg1"/>
                  </a:solidFill>
                  <a:ea typeface="宋体" pitchFamily="2" charset="-122"/>
                </a:rPr>
                <a:t>V(s</a:t>
              </a:r>
              <a:r>
                <a:rPr lang="sv-SE" altLang="zh-CN" sz="2000" dirty="0">
                  <a:solidFill>
                    <a:schemeClr val="bg1"/>
                  </a:solidFill>
                  <a:ea typeface="宋体" pitchFamily="2" charset="-122"/>
                </a:rPr>
                <a:t>)=0</a:t>
              </a:r>
              <a:endParaRPr lang="en-US" altLang="zh-CN" sz="2000" dirty="0">
                <a:solidFill>
                  <a:schemeClr val="bg1"/>
                </a:solidFill>
                <a:ea typeface="宋体" pitchFamily="2" charset="-122"/>
              </a:endParaRPr>
            </a:p>
          </p:txBody>
        </p:sp>
      </p:grpSp>
      <p:sp>
        <p:nvSpPr>
          <p:cNvPr id="54295" name="Text Box 44"/>
          <p:cNvSpPr txBox="1">
            <a:spLocks noChangeArrowheads="1"/>
          </p:cNvSpPr>
          <p:nvPr/>
        </p:nvSpPr>
        <p:spPr bwMode="auto">
          <a:xfrm>
            <a:off x="411456" y="3843338"/>
            <a:ext cx="1393330" cy="400110"/>
          </a:xfrm>
          <a:prstGeom prst="rect">
            <a:avLst/>
          </a:prstGeom>
          <a:noFill/>
          <a:ln w="9525">
            <a:noFill/>
            <a:miter lim="800000"/>
            <a:headEnd/>
            <a:tailEnd/>
          </a:ln>
        </p:spPr>
        <p:txBody>
          <a:bodyPr wrap="none">
            <a:spAutoFit/>
          </a:bodyPr>
          <a:lstStyle/>
          <a:p>
            <a:r>
              <a:rPr lang="zh-CN" altLang="en-US" sz="2000" b="1" dirty="0" smtClean="0">
                <a:solidFill>
                  <a:srgbClr val="54DFA2"/>
                </a:solidFill>
                <a:latin typeface="微软雅黑" panose="020B0503020204020204" pitchFamily="34" charset="-122"/>
                <a:ea typeface="微软雅黑" panose="020B0503020204020204" pitchFamily="34" charset="-122"/>
              </a:rPr>
              <a:t>初始化</a:t>
            </a:r>
            <a:r>
              <a:rPr lang="en-US" altLang="zh-CN" sz="2000" b="1" dirty="0" smtClean="0">
                <a:solidFill>
                  <a:srgbClr val="54DFA2"/>
                </a:solidFill>
                <a:latin typeface="微软雅黑" panose="020B0503020204020204" pitchFamily="34" charset="-122"/>
                <a:ea typeface="微软雅黑" panose="020B0503020204020204" pitchFamily="34" charset="-122"/>
              </a:rPr>
              <a:t>V</a:t>
            </a:r>
            <a:r>
              <a:rPr lang="zh-CN" altLang="en-US" sz="2000" b="1" dirty="0" smtClean="0">
                <a:solidFill>
                  <a:srgbClr val="54DFA2"/>
                </a:solidFill>
                <a:latin typeface="微软雅黑" panose="020B0503020204020204" pitchFamily="34" charset="-122"/>
                <a:ea typeface="微软雅黑" panose="020B0503020204020204" pitchFamily="34" charset="-122"/>
              </a:rPr>
              <a:t>：</a:t>
            </a:r>
            <a:endParaRPr lang="en-US" altLang="zh-CN" sz="2000" dirty="0">
              <a:solidFill>
                <a:schemeClr val="bg1"/>
              </a:solidFill>
              <a:ea typeface="宋体" pitchFamily="2" charset="-122"/>
            </a:endParaRPr>
          </a:p>
        </p:txBody>
      </p:sp>
      <p:sp>
        <p:nvSpPr>
          <p:cNvPr id="54296" name="Text Box 45"/>
          <p:cNvSpPr txBox="1">
            <a:spLocks noChangeArrowheads="1"/>
          </p:cNvSpPr>
          <p:nvPr/>
        </p:nvSpPr>
        <p:spPr bwMode="auto">
          <a:xfrm>
            <a:off x="395536" y="4724400"/>
            <a:ext cx="2071401" cy="400110"/>
          </a:xfrm>
          <a:prstGeom prst="rect">
            <a:avLst/>
          </a:prstGeom>
          <a:noFill/>
          <a:ln w="9525">
            <a:noFill/>
            <a:miter lim="800000"/>
            <a:headEnd/>
            <a:tailEnd/>
          </a:ln>
        </p:spPr>
        <p:txBody>
          <a:bodyPr wrap="none">
            <a:spAutoFit/>
          </a:bodyPr>
          <a:lstStyle/>
          <a:p>
            <a:r>
              <a:rPr lang="zh-CN" altLang="en-US" sz="2000" b="1" dirty="0" smtClean="0">
                <a:solidFill>
                  <a:srgbClr val="54DFA2"/>
                </a:solidFill>
                <a:latin typeface="微软雅黑" panose="020B0503020204020204" pitchFamily="34" charset="-122"/>
                <a:ea typeface="微软雅黑" panose="020B0503020204020204" pitchFamily="34" charset="-122"/>
              </a:rPr>
              <a:t>在第一个回合后</a:t>
            </a:r>
            <a:r>
              <a:rPr lang="sv-SE" altLang="zh-CN" sz="2000" b="1" dirty="0" smtClean="0">
                <a:solidFill>
                  <a:srgbClr val="54DFA2"/>
                </a:solidFill>
                <a:latin typeface="微软雅黑" panose="020B0503020204020204" pitchFamily="34" charset="-122"/>
                <a:ea typeface="微软雅黑" panose="020B0503020204020204" pitchFamily="34" charset="-122"/>
              </a:rPr>
              <a:t>:</a:t>
            </a:r>
            <a:endParaRPr lang="en-US" altLang="zh-CN" sz="2000" b="1" dirty="0">
              <a:solidFill>
                <a:srgbClr val="54DFA2"/>
              </a:solidFill>
              <a:latin typeface="微软雅黑" panose="020B0503020204020204" pitchFamily="34" charset="-122"/>
              <a:ea typeface="微软雅黑" panose="020B0503020204020204" pitchFamily="34" charset="-122"/>
            </a:endParaRPr>
          </a:p>
        </p:txBody>
      </p:sp>
      <p:grpSp>
        <p:nvGrpSpPr>
          <p:cNvPr id="3" name="Group 47"/>
          <p:cNvGrpSpPr>
            <a:grpSpLocks/>
          </p:cNvGrpSpPr>
          <p:nvPr/>
        </p:nvGrpSpPr>
        <p:grpSpPr bwMode="auto">
          <a:xfrm>
            <a:off x="381000" y="5143500"/>
            <a:ext cx="7886700" cy="438150"/>
            <a:chOff x="192" y="2664"/>
            <a:chExt cx="4968" cy="276"/>
          </a:xfrm>
        </p:grpSpPr>
        <p:sp>
          <p:nvSpPr>
            <p:cNvPr id="54305" name="Text Box 48"/>
            <p:cNvSpPr txBox="1">
              <a:spLocks noChangeArrowheads="1"/>
            </p:cNvSpPr>
            <p:nvPr/>
          </p:nvSpPr>
          <p:spPr bwMode="auto">
            <a:xfrm>
              <a:off x="192" y="2688"/>
              <a:ext cx="612" cy="252"/>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V(s)=0</a:t>
              </a:r>
              <a:endParaRPr lang="en-US" altLang="zh-CN" sz="2000">
                <a:solidFill>
                  <a:schemeClr val="bg1"/>
                </a:solidFill>
                <a:ea typeface="宋体" pitchFamily="2" charset="-122"/>
              </a:endParaRPr>
            </a:p>
          </p:txBody>
        </p:sp>
        <p:sp>
          <p:nvSpPr>
            <p:cNvPr id="54306" name="Text Box 49"/>
            <p:cNvSpPr txBox="1">
              <a:spLocks noChangeArrowheads="1"/>
            </p:cNvSpPr>
            <p:nvPr/>
          </p:nvSpPr>
          <p:spPr bwMode="auto">
            <a:xfrm>
              <a:off x="1152" y="2688"/>
              <a:ext cx="612" cy="252"/>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V(s)=0</a:t>
              </a:r>
              <a:endParaRPr lang="en-US" altLang="zh-CN" sz="2000">
                <a:solidFill>
                  <a:schemeClr val="bg1"/>
                </a:solidFill>
                <a:ea typeface="宋体" pitchFamily="2" charset="-122"/>
              </a:endParaRPr>
            </a:p>
          </p:txBody>
        </p:sp>
        <p:sp>
          <p:nvSpPr>
            <p:cNvPr id="54307" name="Text Box 50"/>
            <p:cNvSpPr txBox="1">
              <a:spLocks noChangeArrowheads="1"/>
            </p:cNvSpPr>
            <p:nvPr/>
          </p:nvSpPr>
          <p:spPr bwMode="auto">
            <a:xfrm>
              <a:off x="2160" y="2688"/>
              <a:ext cx="612" cy="252"/>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V(s)=0</a:t>
              </a:r>
              <a:endParaRPr lang="en-US" altLang="zh-CN" sz="2000">
                <a:solidFill>
                  <a:schemeClr val="bg1"/>
                </a:solidFill>
                <a:ea typeface="宋体" pitchFamily="2" charset="-122"/>
              </a:endParaRPr>
            </a:p>
          </p:txBody>
        </p:sp>
        <p:sp>
          <p:nvSpPr>
            <p:cNvPr id="54308" name="Text Box 51"/>
            <p:cNvSpPr txBox="1">
              <a:spLocks noChangeArrowheads="1"/>
            </p:cNvSpPr>
            <p:nvPr/>
          </p:nvSpPr>
          <p:spPr bwMode="auto">
            <a:xfrm>
              <a:off x="3147" y="2688"/>
              <a:ext cx="612" cy="252"/>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V(s)=0</a:t>
              </a:r>
              <a:endParaRPr lang="en-US" altLang="zh-CN" sz="2000">
                <a:solidFill>
                  <a:schemeClr val="bg1"/>
                </a:solidFill>
                <a:ea typeface="宋体" pitchFamily="2" charset="-122"/>
              </a:endParaRPr>
            </a:p>
          </p:txBody>
        </p:sp>
        <p:sp>
          <p:nvSpPr>
            <p:cNvPr id="54309" name="Text Box 52"/>
            <p:cNvSpPr txBox="1">
              <a:spLocks noChangeArrowheads="1"/>
            </p:cNvSpPr>
            <p:nvPr/>
          </p:nvSpPr>
          <p:spPr bwMode="auto">
            <a:xfrm>
              <a:off x="4182" y="2664"/>
              <a:ext cx="978" cy="252"/>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a:t>
              </a:r>
              <a:r>
                <a:rPr lang="sv-SE" altLang="zh-CN" sz="2000">
                  <a:solidFill>
                    <a:schemeClr val="bg1"/>
                  </a:solidFill>
                  <a:latin typeface="Symbol" pitchFamily="18" charset="2"/>
                  <a:ea typeface="宋体" pitchFamily="2" charset="-122"/>
                </a:rPr>
                <a:t>a</a:t>
              </a:r>
              <a:r>
                <a:rPr lang="sv-SE" altLang="zh-CN" sz="2000">
                  <a:solidFill>
                    <a:schemeClr val="bg1"/>
                  </a:solidFill>
                  <a:ea typeface="宋体" pitchFamily="2" charset="-122"/>
                </a:rPr>
                <a:t>*100</a:t>
              </a:r>
              <a:endParaRPr lang="en-US" altLang="zh-CN" sz="2000">
                <a:solidFill>
                  <a:schemeClr val="bg1"/>
                </a:solidFill>
                <a:ea typeface="宋体" pitchFamily="2" charset="-122"/>
              </a:endParaRPr>
            </a:p>
          </p:txBody>
        </p:sp>
      </p:grpSp>
      <p:sp>
        <p:nvSpPr>
          <p:cNvPr id="54299" name="Text Box 55"/>
          <p:cNvSpPr txBox="1">
            <a:spLocks noChangeArrowheads="1"/>
          </p:cNvSpPr>
          <p:nvPr/>
        </p:nvSpPr>
        <p:spPr bwMode="auto">
          <a:xfrm>
            <a:off x="381000" y="5943600"/>
            <a:ext cx="971741" cy="400110"/>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V(s)=0</a:t>
            </a:r>
            <a:endParaRPr lang="en-US" altLang="zh-CN" sz="2000">
              <a:solidFill>
                <a:schemeClr val="bg1"/>
              </a:solidFill>
              <a:ea typeface="宋体" pitchFamily="2" charset="-122"/>
            </a:endParaRPr>
          </a:p>
        </p:txBody>
      </p:sp>
      <p:sp>
        <p:nvSpPr>
          <p:cNvPr id="54300" name="Text Box 56"/>
          <p:cNvSpPr txBox="1">
            <a:spLocks noChangeArrowheads="1"/>
          </p:cNvSpPr>
          <p:nvPr/>
        </p:nvSpPr>
        <p:spPr bwMode="auto">
          <a:xfrm>
            <a:off x="1905000" y="5943600"/>
            <a:ext cx="971741" cy="400110"/>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V(s)=0</a:t>
            </a:r>
            <a:endParaRPr lang="en-US" altLang="zh-CN" sz="2000">
              <a:solidFill>
                <a:schemeClr val="bg1"/>
              </a:solidFill>
              <a:ea typeface="宋体" pitchFamily="2" charset="-122"/>
            </a:endParaRPr>
          </a:p>
        </p:txBody>
      </p:sp>
      <p:sp>
        <p:nvSpPr>
          <p:cNvPr id="54301" name="Text Box 57"/>
          <p:cNvSpPr txBox="1">
            <a:spLocks noChangeArrowheads="1"/>
          </p:cNvSpPr>
          <p:nvPr/>
        </p:nvSpPr>
        <p:spPr bwMode="auto">
          <a:xfrm>
            <a:off x="3505200" y="5943600"/>
            <a:ext cx="971741" cy="400110"/>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V(s)=0</a:t>
            </a:r>
            <a:endParaRPr lang="en-US" altLang="zh-CN" sz="2000">
              <a:solidFill>
                <a:schemeClr val="bg1"/>
              </a:solidFill>
              <a:ea typeface="宋体" pitchFamily="2" charset="-122"/>
            </a:endParaRPr>
          </a:p>
        </p:txBody>
      </p:sp>
      <p:sp>
        <p:nvSpPr>
          <p:cNvPr id="54302" name="Text Box 58"/>
          <p:cNvSpPr txBox="1">
            <a:spLocks noChangeArrowheads="1"/>
          </p:cNvSpPr>
          <p:nvPr/>
        </p:nvSpPr>
        <p:spPr bwMode="auto">
          <a:xfrm>
            <a:off x="4643438" y="5943600"/>
            <a:ext cx="1786066" cy="400110"/>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V(s)=</a:t>
            </a:r>
            <a:r>
              <a:rPr lang="sv-SE" altLang="zh-CN" sz="2000">
                <a:solidFill>
                  <a:schemeClr val="bg1"/>
                </a:solidFill>
                <a:latin typeface="Symbol" pitchFamily="18" charset="2"/>
                <a:ea typeface="宋体" pitchFamily="2" charset="-122"/>
              </a:rPr>
              <a:t>a*g</a:t>
            </a:r>
            <a:r>
              <a:rPr lang="sv-SE" altLang="zh-CN" sz="2000">
                <a:solidFill>
                  <a:schemeClr val="bg1"/>
                </a:solidFill>
                <a:ea typeface="宋体" pitchFamily="2" charset="-122"/>
              </a:rPr>
              <a:t>*100</a:t>
            </a:r>
            <a:endParaRPr lang="en-US" altLang="zh-CN" sz="2000">
              <a:solidFill>
                <a:schemeClr val="bg1"/>
              </a:solidFill>
              <a:ea typeface="宋体" pitchFamily="2" charset="-122"/>
            </a:endParaRPr>
          </a:p>
        </p:txBody>
      </p:sp>
      <p:sp>
        <p:nvSpPr>
          <p:cNvPr id="54303" name="Text Box 59"/>
          <p:cNvSpPr txBox="1">
            <a:spLocks noChangeArrowheads="1"/>
          </p:cNvSpPr>
          <p:nvPr/>
        </p:nvSpPr>
        <p:spPr bwMode="auto">
          <a:xfrm>
            <a:off x="6643688" y="5943600"/>
            <a:ext cx="1972015" cy="400110"/>
          </a:xfrm>
          <a:prstGeom prst="rect">
            <a:avLst/>
          </a:prstGeom>
          <a:noFill/>
          <a:ln w="9525">
            <a:noFill/>
            <a:miter lim="800000"/>
            <a:headEnd/>
            <a:tailEnd/>
          </a:ln>
        </p:spPr>
        <p:txBody>
          <a:bodyPr wrap="none">
            <a:spAutoFit/>
          </a:bodyPr>
          <a:lstStyle/>
          <a:p>
            <a:r>
              <a:rPr lang="sv-SE" altLang="zh-CN" sz="2000">
                <a:solidFill>
                  <a:schemeClr val="bg1"/>
                </a:solidFill>
                <a:ea typeface="宋体" pitchFamily="2" charset="-122"/>
              </a:rPr>
              <a:t> V(s)=</a:t>
            </a:r>
            <a:r>
              <a:rPr lang="sv-SE" altLang="zh-CN" sz="2000">
                <a:solidFill>
                  <a:schemeClr val="bg1"/>
                </a:solidFill>
                <a:latin typeface="Symbol" pitchFamily="18" charset="2"/>
                <a:ea typeface="宋体" pitchFamily="2" charset="-122"/>
              </a:rPr>
              <a:t>a</a:t>
            </a:r>
            <a:r>
              <a:rPr lang="sv-SE" altLang="zh-CN" sz="2000">
                <a:solidFill>
                  <a:schemeClr val="bg1"/>
                </a:solidFill>
                <a:ea typeface="宋体" pitchFamily="2" charset="-122"/>
              </a:rPr>
              <a:t>*100+..</a:t>
            </a:r>
            <a:endParaRPr lang="en-US" altLang="zh-CN" sz="2000">
              <a:solidFill>
                <a:schemeClr val="bg1"/>
              </a:solidFill>
              <a:ea typeface="宋体" pitchFamily="2" charset="-122"/>
            </a:endParaRPr>
          </a:p>
        </p:txBody>
      </p:sp>
      <p:sp>
        <p:nvSpPr>
          <p:cNvPr id="54304" name="Oval 60"/>
          <p:cNvSpPr>
            <a:spLocks noChangeArrowheads="1"/>
          </p:cNvSpPr>
          <p:nvPr/>
        </p:nvSpPr>
        <p:spPr bwMode="auto">
          <a:xfrm>
            <a:off x="6012160" y="3429000"/>
            <a:ext cx="304800" cy="304800"/>
          </a:xfrm>
          <a:prstGeom prst="ellipse">
            <a:avLst/>
          </a:prstGeom>
          <a:solidFill>
            <a:schemeClr val="bg1"/>
          </a:solidFill>
          <a:ln w="9525">
            <a:solidFill>
              <a:schemeClr val="tx1"/>
            </a:solidFill>
            <a:miter lim="800000"/>
            <a:headEnd/>
            <a:tailEnd/>
          </a:ln>
        </p:spPr>
        <p:txBody>
          <a:bodyPr wrap="none" anchor="ctr"/>
          <a:lstStyle/>
          <a:p>
            <a:endParaRPr lang="zh-CN" altLang="en-US" sz="2000">
              <a:solidFill>
                <a:schemeClr val="bg1"/>
              </a:solidFill>
              <a:ea typeface="宋体" pitchFamily="2" charset="-122"/>
            </a:endParaRPr>
          </a:p>
        </p:txBody>
      </p:sp>
      <p:sp>
        <p:nvSpPr>
          <p:cNvPr id="45" name="Rectangle 2"/>
          <p:cNvSpPr>
            <a:spLocks noGrp="1" noChangeArrowheads="1"/>
          </p:cNvSpPr>
          <p:nvPr>
            <p:ph type="title"/>
          </p:nvPr>
        </p:nvSpPr>
        <p:spPr>
          <a:xfrm>
            <a:off x="538857" y="404664"/>
            <a:ext cx="2337693" cy="648073"/>
          </a:xfrm>
          <a:ln>
            <a:solidFill>
              <a:srgbClr val="FF3300"/>
            </a:solidFill>
          </a:ln>
        </p:spPr>
        <p:txBody>
          <a:bodyPr anchor="ctr"/>
          <a:lstStyle/>
          <a:p>
            <a:pPr eaLnBrk="1" hangingPunct="1">
              <a:defRPr/>
            </a:pPr>
            <a:r>
              <a:rPr lang="zh-CN" altLang="sv-SE" sz="2800" b="1"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dirty="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sz="2800" b="1" dirty="0" smtClean="0">
                <a:solidFill>
                  <a:srgbClr val="FFFF00"/>
                </a:solidFill>
                <a:latin typeface="Times New Roman" pitchFamily="18" charset="0"/>
                <a:cs typeface="Times New Roman" pitchFamily="18" charset="0"/>
              </a:rPr>
              <a:t>TD</a:t>
            </a:r>
            <a:r>
              <a:rPr lang="en-US" sz="2800" b="1" dirty="0" smtClean="0">
                <a:solidFill>
                  <a:srgbClr val="FFFF00"/>
                </a:solidFill>
                <a:latin typeface="Times New Roman" pitchFamily="18" charset="0"/>
                <a:cs typeface="Times New Roman" pitchFamily="18" charset="0"/>
              </a:rPr>
              <a:t>(0)</a:t>
            </a:r>
            <a:r>
              <a:rPr lang="zh-CN" altLang="en-US" sz="2800" b="1" dirty="0" smtClean="0">
                <a:solidFill>
                  <a:srgbClr val="FFFF00"/>
                </a:solidFill>
                <a:latin typeface="微软雅黑" panose="020B0503020204020204" pitchFamily="34" charset="-122"/>
                <a:ea typeface="微软雅黑" panose="020B0503020204020204" pitchFamily="34" charset="-122"/>
                <a:cs typeface="Times New Roman" pitchFamily="18" charset="0"/>
              </a:rPr>
              <a:t>法</a:t>
            </a:r>
            <a:endParaRPr lang="en-US" altLang="zh-CN" sz="2800" b="1"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
        <p:nvSpPr>
          <p:cNvPr id="46" name="Text Box 45"/>
          <p:cNvSpPr txBox="1">
            <a:spLocks noChangeArrowheads="1"/>
          </p:cNvSpPr>
          <p:nvPr/>
        </p:nvSpPr>
        <p:spPr bwMode="auto">
          <a:xfrm>
            <a:off x="395536" y="5589240"/>
            <a:ext cx="2055371" cy="400110"/>
          </a:xfrm>
          <a:prstGeom prst="rect">
            <a:avLst/>
          </a:prstGeom>
          <a:noFill/>
          <a:ln w="9525">
            <a:noFill/>
            <a:miter lim="800000"/>
            <a:headEnd/>
            <a:tailEnd/>
          </a:ln>
        </p:spPr>
        <p:txBody>
          <a:bodyPr wrap="none">
            <a:spAutoFit/>
          </a:bodyPr>
          <a:lstStyle/>
          <a:p>
            <a:r>
              <a:rPr lang="zh-CN" altLang="en-US" sz="2000" b="1" dirty="0" smtClean="0">
                <a:solidFill>
                  <a:srgbClr val="54DFA2"/>
                </a:solidFill>
                <a:latin typeface="微软雅黑" panose="020B0503020204020204" pitchFamily="34" charset="-122"/>
                <a:ea typeface="微软雅黑" panose="020B0503020204020204" pitchFamily="34" charset="-122"/>
              </a:rPr>
              <a:t>在第二个回合后</a:t>
            </a:r>
            <a:r>
              <a:rPr lang="sv-SE" altLang="zh-CN" sz="2000" b="1" dirty="0" smtClean="0">
                <a:solidFill>
                  <a:srgbClr val="54DFA2"/>
                </a:solidFill>
                <a:latin typeface="微软雅黑" panose="020B0503020204020204" pitchFamily="34" charset="-122"/>
                <a:ea typeface="微软雅黑" panose="020B0503020204020204" pitchFamily="34" charset="-122"/>
              </a:rPr>
              <a:t>:</a:t>
            </a:r>
            <a:endParaRPr lang="en-US" altLang="zh-CN" sz="2000" b="1" dirty="0">
              <a:solidFill>
                <a:srgbClr val="54DF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51769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580090" y="1883296"/>
            <a:ext cx="7719392" cy="609600"/>
          </a:xfrm>
        </p:spPr>
        <p:txBody>
          <a:bodyPr/>
          <a:lstStyle/>
          <a:p>
            <a:pPr marL="0" indent="0" eaLnBrk="1" hangingPunct="1">
              <a:buClr>
                <a:srgbClr val="FF0000"/>
              </a:buClr>
              <a:buNone/>
            </a:pPr>
            <a:r>
              <a:rPr lang="sv-SE" altLang="zh-CN" sz="2400" dirty="0" smtClean="0">
                <a:solidFill>
                  <a:srgbClr val="FFFF00"/>
                </a:solidFill>
                <a:ea typeface="宋体" pitchFamily="2" charset="-122"/>
              </a:rPr>
              <a:t>    Q(s</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,a</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 </a:t>
            </a:r>
            <a:r>
              <a:rPr lang="sv-SE" altLang="zh-CN" sz="2400" dirty="0" smtClean="0">
                <a:solidFill>
                  <a:srgbClr val="FFFF00"/>
                </a:solidFill>
                <a:ea typeface="宋体" pitchFamily="2" charset="-122"/>
                <a:sym typeface="Symbol" pitchFamily="18" charset="2"/>
              </a:rPr>
              <a:t> Q(s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 </a:t>
            </a:r>
            <a:r>
              <a:rPr lang="sv-SE" altLang="zh-CN" sz="2400" dirty="0" smtClean="0">
                <a:solidFill>
                  <a:srgbClr val="FFFF00"/>
                </a:solidFill>
                <a:latin typeface="Symbol" pitchFamily="18" charset="2"/>
                <a:ea typeface="宋体" pitchFamily="2" charset="-122"/>
                <a:sym typeface="Symbol" pitchFamily="18" charset="2"/>
              </a:rPr>
              <a:t>a</a:t>
            </a:r>
            <a:r>
              <a:rPr lang="sv-SE" altLang="zh-CN" sz="2400" dirty="0" smtClean="0">
                <a:solidFill>
                  <a:srgbClr val="FFFF00"/>
                </a:solidFill>
                <a:ea typeface="宋体" pitchFamily="2" charset="-122"/>
                <a:sym typeface="Symbol" pitchFamily="18" charset="2"/>
              </a:rPr>
              <a:t> [r</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 </a:t>
            </a:r>
            <a:r>
              <a:rPr lang="sv-SE" altLang="zh-CN" sz="2400" dirty="0" smtClean="0">
                <a:solidFill>
                  <a:srgbClr val="FFFF00"/>
                </a:solidFill>
                <a:latin typeface="Symbol" pitchFamily="18" charset="2"/>
                <a:ea typeface="宋体" pitchFamily="2" charset="-122"/>
                <a:sym typeface="Symbol" pitchFamily="18" charset="2"/>
              </a:rPr>
              <a:t>g</a:t>
            </a:r>
            <a:r>
              <a:rPr lang="sv-SE" altLang="zh-CN" sz="2400" dirty="0" smtClean="0">
                <a:solidFill>
                  <a:srgbClr val="FFFF00"/>
                </a:solidFill>
                <a:ea typeface="宋体" pitchFamily="2" charset="-122"/>
                <a:sym typeface="Symbol" pitchFamily="18" charset="2"/>
              </a:rPr>
              <a:t> Q(s</a:t>
            </a:r>
            <a:r>
              <a:rPr lang="sv-SE" altLang="zh-CN" sz="2400" baseline="-25000" dirty="0" smtClean="0">
                <a:solidFill>
                  <a:srgbClr val="FFFF00"/>
                </a:solidFill>
                <a:ea typeface="宋体" pitchFamily="2" charset="-122"/>
                <a:sym typeface="Symbol" pitchFamily="18" charset="2"/>
              </a:rPr>
              <a:t>t+1</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t+1</a:t>
            </a:r>
            <a:r>
              <a:rPr lang="sv-SE" altLang="zh-CN" sz="2400" dirty="0" smtClean="0">
                <a:solidFill>
                  <a:srgbClr val="FFFF00"/>
                </a:solidFill>
                <a:ea typeface="宋体" pitchFamily="2" charset="-122"/>
                <a:sym typeface="Symbol" pitchFamily="18" charset="2"/>
              </a:rPr>
              <a:t>) - Q(s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t>
            </a:r>
            <a:endParaRPr lang="zh-CN" altLang="en-US" sz="2400" dirty="0" smtClean="0">
              <a:solidFill>
                <a:srgbClr val="FFFF00"/>
              </a:solidFill>
              <a:ea typeface="宋体" pitchFamily="2" charset="-122"/>
            </a:endParaRPr>
          </a:p>
        </p:txBody>
      </p:sp>
      <p:sp>
        <p:nvSpPr>
          <p:cNvPr id="46084" name="Oval 4"/>
          <p:cNvSpPr>
            <a:spLocks noChangeArrowheads="1"/>
          </p:cNvSpPr>
          <p:nvPr/>
        </p:nvSpPr>
        <p:spPr bwMode="auto">
          <a:xfrm>
            <a:off x="381000" y="2726432"/>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dirty="0">
                <a:solidFill>
                  <a:schemeClr val="bg1"/>
                </a:solidFill>
                <a:ea typeface="宋体" pitchFamily="2" charset="-122"/>
              </a:rPr>
              <a:t>s</a:t>
            </a:r>
            <a:r>
              <a:rPr lang="sv-SE" altLang="zh-CN" baseline="-25000" dirty="0">
                <a:solidFill>
                  <a:schemeClr val="bg1"/>
                </a:solidFill>
                <a:ea typeface="宋体" pitchFamily="2" charset="-122"/>
              </a:rPr>
              <a:t>t</a:t>
            </a:r>
            <a:endParaRPr lang="en-US" altLang="zh-CN" baseline="-25000" dirty="0">
              <a:solidFill>
                <a:schemeClr val="bg1"/>
              </a:solidFill>
              <a:ea typeface="宋体" pitchFamily="2" charset="-122"/>
            </a:endParaRPr>
          </a:p>
        </p:txBody>
      </p:sp>
      <p:sp>
        <p:nvSpPr>
          <p:cNvPr id="46085" name="Line 7"/>
          <p:cNvSpPr>
            <a:spLocks noChangeShapeType="1"/>
          </p:cNvSpPr>
          <p:nvPr/>
        </p:nvSpPr>
        <p:spPr bwMode="auto">
          <a:xfrm>
            <a:off x="1066800" y="3031232"/>
            <a:ext cx="2286000" cy="0"/>
          </a:xfrm>
          <a:prstGeom prst="line">
            <a:avLst/>
          </a:prstGeom>
          <a:noFill/>
          <a:ln w="57150">
            <a:solidFill>
              <a:schemeClr val="bg1"/>
            </a:solidFill>
            <a:miter lim="800000"/>
            <a:headEnd/>
            <a:tailEnd type="triangle" w="med" len="med"/>
          </a:ln>
        </p:spPr>
        <p:txBody>
          <a:bodyPr wrap="none"/>
          <a:lstStyle/>
          <a:p>
            <a:endParaRPr lang="zh-CN" altLang="en-US"/>
          </a:p>
        </p:txBody>
      </p:sp>
      <p:sp>
        <p:nvSpPr>
          <p:cNvPr id="46086" name="Oval 8"/>
          <p:cNvSpPr>
            <a:spLocks noChangeArrowheads="1"/>
          </p:cNvSpPr>
          <p:nvPr/>
        </p:nvSpPr>
        <p:spPr bwMode="auto">
          <a:xfrm>
            <a:off x="3352800" y="2726432"/>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dirty="0">
                <a:solidFill>
                  <a:schemeClr val="bg1"/>
                </a:solidFill>
                <a:ea typeface="宋体" pitchFamily="2" charset="-122"/>
              </a:rPr>
              <a:t>s</a:t>
            </a:r>
            <a:r>
              <a:rPr lang="sv-SE" altLang="zh-CN" baseline="-25000" dirty="0">
                <a:solidFill>
                  <a:schemeClr val="bg1"/>
                </a:solidFill>
                <a:ea typeface="宋体" pitchFamily="2" charset="-122"/>
              </a:rPr>
              <a:t>t+1</a:t>
            </a:r>
            <a:endParaRPr lang="en-US" altLang="zh-CN" baseline="-25000" dirty="0">
              <a:solidFill>
                <a:schemeClr val="bg1"/>
              </a:solidFill>
              <a:ea typeface="宋体" pitchFamily="2" charset="-122"/>
            </a:endParaRPr>
          </a:p>
        </p:txBody>
      </p:sp>
      <p:sp>
        <p:nvSpPr>
          <p:cNvPr id="46087" name="Text Box 9"/>
          <p:cNvSpPr txBox="1">
            <a:spLocks noChangeArrowheads="1"/>
          </p:cNvSpPr>
          <p:nvPr/>
        </p:nvSpPr>
        <p:spPr bwMode="auto">
          <a:xfrm>
            <a:off x="2555504" y="2430894"/>
            <a:ext cx="364202" cy="461665"/>
          </a:xfrm>
          <a:prstGeom prst="rect">
            <a:avLst/>
          </a:prstGeom>
          <a:noFill/>
          <a:ln w="9525">
            <a:noFill/>
            <a:miter lim="800000"/>
            <a:headEnd/>
            <a:tailEnd/>
          </a:ln>
        </p:spPr>
        <p:txBody>
          <a:bodyPr wrap="none">
            <a:spAutoFit/>
          </a:bodyPr>
          <a:lstStyle/>
          <a:p>
            <a:r>
              <a:rPr lang="sv-SE" altLang="zh-CN" dirty="0">
                <a:solidFill>
                  <a:schemeClr val="bg1"/>
                </a:solidFill>
                <a:ea typeface="宋体" pitchFamily="2" charset="-122"/>
                <a:sym typeface="Symbol" pitchFamily="18" charset="2"/>
              </a:rPr>
              <a:t>r</a:t>
            </a:r>
            <a:r>
              <a:rPr lang="sv-SE" altLang="zh-CN" baseline="-25000" dirty="0">
                <a:solidFill>
                  <a:schemeClr val="bg1"/>
                </a:solidFill>
                <a:ea typeface="宋体" pitchFamily="2" charset="-122"/>
                <a:sym typeface="Symbol" pitchFamily="18" charset="2"/>
              </a:rPr>
              <a:t>t</a:t>
            </a:r>
            <a:endParaRPr lang="en-US" altLang="zh-CN" baseline="-25000" dirty="0">
              <a:solidFill>
                <a:schemeClr val="bg1"/>
              </a:solidFill>
              <a:ea typeface="宋体" pitchFamily="2" charset="-122"/>
              <a:sym typeface="Symbol" pitchFamily="18" charset="2"/>
            </a:endParaRPr>
          </a:p>
        </p:txBody>
      </p:sp>
      <p:sp>
        <p:nvSpPr>
          <p:cNvPr id="46088" name="Text Box 11"/>
          <p:cNvSpPr txBox="1">
            <a:spLocks noChangeArrowheads="1"/>
          </p:cNvSpPr>
          <p:nvPr/>
        </p:nvSpPr>
        <p:spPr bwMode="auto">
          <a:xfrm>
            <a:off x="1763688" y="3259832"/>
            <a:ext cx="709613" cy="457200"/>
          </a:xfrm>
          <a:prstGeom prst="rect">
            <a:avLst/>
          </a:prstGeom>
          <a:noFill/>
          <a:ln w="9525">
            <a:noFill/>
            <a:miter lim="800000"/>
            <a:headEnd/>
            <a:tailEnd/>
          </a:ln>
        </p:spPr>
        <p:txBody>
          <a:bodyPr wrap="none">
            <a:spAutoFit/>
          </a:bodyPr>
          <a:lstStyle/>
          <a:p>
            <a:r>
              <a:rPr lang="sv-SE" altLang="zh-CN" dirty="0">
                <a:solidFill>
                  <a:schemeClr val="bg1"/>
                </a:solidFill>
                <a:ea typeface="宋体" pitchFamily="2" charset="-122"/>
              </a:rPr>
              <a:t>s</a:t>
            </a:r>
            <a:r>
              <a:rPr lang="sv-SE" altLang="zh-CN" baseline="-25000" dirty="0">
                <a:solidFill>
                  <a:schemeClr val="bg1"/>
                </a:solidFill>
                <a:ea typeface="宋体" pitchFamily="2" charset="-122"/>
              </a:rPr>
              <a:t>t</a:t>
            </a:r>
            <a:r>
              <a:rPr lang="sv-SE" altLang="zh-CN" dirty="0">
                <a:solidFill>
                  <a:schemeClr val="bg1"/>
                </a:solidFill>
                <a:ea typeface="宋体" pitchFamily="2" charset="-122"/>
              </a:rPr>
              <a:t>,a</a:t>
            </a:r>
            <a:r>
              <a:rPr lang="sv-SE" altLang="zh-CN" baseline="-25000" dirty="0">
                <a:solidFill>
                  <a:schemeClr val="bg1"/>
                </a:solidFill>
                <a:ea typeface="宋体" pitchFamily="2" charset="-122"/>
              </a:rPr>
              <a:t>t</a:t>
            </a:r>
            <a:endParaRPr lang="en-US" altLang="zh-CN" baseline="-25000" dirty="0">
              <a:solidFill>
                <a:schemeClr val="bg1"/>
              </a:solidFill>
              <a:ea typeface="宋体" pitchFamily="2" charset="-122"/>
            </a:endParaRPr>
          </a:p>
        </p:txBody>
      </p:sp>
      <p:sp>
        <p:nvSpPr>
          <p:cNvPr id="46089" name="Oval 17"/>
          <p:cNvSpPr>
            <a:spLocks noChangeArrowheads="1"/>
          </p:cNvSpPr>
          <p:nvPr/>
        </p:nvSpPr>
        <p:spPr bwMode="auto">
          <a:xfrm>
            <a:off x="1981200" y="2878832"/>
            <a:ext cx="304800" cy="304800"/>
          </a:xfrm>
          <a:prstGeom prst="ellipse">
            <a:avLst/>
          </a:prstGeom>
          <a:solidFill>
            <a:schemeClr val="bg1"/>
          </a:solidFill>
          <a:ln w="9525">
            <a:solidFill>
              <a:schemeClr val="bg1"/>
            </a:solidFill>
            <a:miter lim="800000"/>
            <a:headEnd/>
            <a:tailEnd/>
          </a:ln>
        </p:spPr>
        <p:txBody>
          <a:bodyPr wrap="none" anchor="ctr"/>
          <a:lstStyle/>
          <a:p>
            <a:endParaRPr lang="zh-CN" altLang="en-US">
              <a:ea typeface="宋体" pitchFamily="2" charset="-122"/>
            </a:endParaRPr>
          </a:p>
        </p:txBody>
      </p:sp>
      <p:sp>
        <p:nvSpPr>
          <p:cNvPr id="46090" name="Line 19"/>
          <p:cNvSpPr>
            <a:spLocks noChangeShapeType="1"/>
          </p:cNvSpPr>
          <p:nvPr/>
        </p:nvSpPr>
        <p:spPr bwMode="auto">
          <a:xfrm>
            <a:off x="4038600" y="3031232"/>
            <a:ext cx="2286000" cy="0"/>
          </a:xfrm>
          <a:prstGeom prst="line">
            <a:avLst/>
          </a:prstGeom>
          <a:noFill/>
          <a:ln w="57150">
            <a:solidFill>
              <a:schemeClr val="bg1"/>
            </a:solidFill>
            <a:miter lim="800000"/>
            <a:headEnd/>
            <a:tailEnd type="triangle" w="med" len="med"/>
          </a:ln>
        </p:spPr>
        <p:txBody>
          <a:bodyPr wrap="none"/>
          <a:lstStyle/>
          <a:p>
            <a:endParaRPr lang="zh-CN" altLang="en-US"/>
          </a:p>
        </p:txBody>
      </p:sp>
      <p:sp>
        <p:nvSpPr>
          <p:cNvPr id="46091" name="Oval 20"/>
          <p:cNvSpPr>
            <a:spLocks noChangeArrowheads="1"/>
          </p:cNvSpPr>
          <p:nvPr/>
        </p:nvSpPr>
        <p:spPr bwMode="auto">
          <a:xfrm>
            <a:off x="6324600" y="2726432"/>
            <a:ext cx="609600" cy="609600"/>
          </a:xfrm>
          <a:prstGeom prst="ellipse">
            <a:avLst/>
          </a:prstGeom>
          <a:solidFill>
            <a:schemeClr val="hlink"/>
          </a:solidFill>
          <a:ln w="9525">
            <a:solidFill>
              <a:schemeClr val="tx1"/>
            </a:solidFill>
            <a:miter lim="800000"/>
            <a:headEnd/>
            <a:tailEnd/>
          </a:ln>
        </p:spPr>
        <p:txBody>
          <a:bodyPr wrap="none" anchor="ctr"/>
          <a:lstStyle/>
          <a:p>
            <a:pPr algn="ctr"/>
            <a:r>
              <a:rPr lang="sv-SE" altLang="zh-CN" dirty="0">
                <a:solidFill>
                  <a:schemeClr val="bg1"/>
                </a:solidFill>
                <a:ea typeface="宋体" pitchFamily="2" charset="-122"/>
              </a:rPr>
              <a:t>s</a:t>
            </a:r>
            <a:r>
              <a:rPr lang="sv-SE" altLang="zh-CN" baseline="-25000" dirty="0">
                <a:solidFill>
                  <a:schemeClr val="bg1"/>
                </a:solidFill>
                <a:ea typeface="宋体" pitchFamily="2" charset="-122"/>
              </a:rPr>
              <a:t>t+2</a:t>
            </a:r>
            <a:endParaRPr lang="en-US" altLang="zh-CN" baseline="-25000" dirty="0">
              <a:solidFill>
                <a:schemeClr val="bg1"/>
              </a:solidFill>
              <a:ea typeface="宋体" pitchFamily="2" charset="-122"/>
            </a:endParaRPr>
          </a:p>
        </p:txBody>
      </p:sp>
      <p:sp>
        <p:nvSpPr>
          <p:cNvPr id="46092" name="Text Box 21"/>
          <p:cNvSpPr txBox="1">
            <a:spLocks noChangeArrowheads="1"/>
          </p:cNvSpPr>
          <p:nvPr/>
        </p:nvSpPr>
        <p:spPr bwMode="auto">
          <a:xfrm>
            <a:off x="5334000" y="2421632"/>
            <a:ext cx="625492" cy="461665"/>
          </a:xfrm>
          <a:prstGeom prst="rect">
            <a:avLst/>
          </a:prstGeom>
          <a:noFill/>
          <a:ln w="9525">
            <a:noFill/>
            <a:miter lim="800000"/>
            <a:headEnd/>
            <a:tailEnd/>
          </a:ln>
        </p:spPr>
        <p:txBody>
          <a:bodyPr wrap="none">
            <a:spAutoFit/>
          </a:bodyPr>
          <a:lstStyle/>
          <a:p>
            <a:r>
              <a:rPr lang="sv-SE" altLang="zh-CN" dirty="0">
                <a:solidFill>
                  <a:schemeClr val="bg1"/>
                </a:solidFill>
                <a:ea typeface="宋体" pitchFamily="2" charset="-122"/>
                <a:sym typeface="Symbol" pitchFamily="18" charset="2"/>
              </a:rPr>
              <a:t>r</a:t>
            </a:r>
            <a:r>
              <a:rPr lang="sv-SE" altLang="zh-CN" baseline="-25000" dirty="0">
                <a:solidFill>
                  <a:schemeClr val="bg1"/>
                </a:solidFill>
                <a:ea typeface="宋体" pitchFamily="2" charset="-122"/>
                <a:sym typeface="Symbol" pitchFamily="18" charset="2"/>
              </a:rPr>
              <a:t>t+1</a:t>
            </a:r>
            <a:endParaRPr lang="en-US" altLang="zh-CN" baseline="-25000" dirty="0">
              <a:solidFill>
                <a:schemeClr val="bg1"/>
              </a:solidFill>
              <a:ea typeface="宋体" pitchFamily="2" charset="-122"/>
              <a:sym typeface="Symbol" pitchFamily="18" charset="2"/>
            </a:endParaRPr>
          </a:p>
        </p:txBody>
      </p:sp>
      <p:sp>
        <p:nvSpPr>
          <p:cNvPr id="46093" name="Text Box 22"/>
          <p:cNvSpPr txBox="1">
            <a:spLocks noChangeArrowheads="1"/>
          </p:cNvSpPr>
          <p:nvPr/>
        </p:nvSpPr>
        <p:spPr bwMode="auto">
          <a:xfrm>
            <a:off x="4499992" y="3259832"/>
            <a:ext cx="1227138" cy="457200"/>
          </a:xfrm>
          <a:prstGeom prst="rect">
            <a:avLst/>
          </a:prstGeom>
          <a:noFill/>
          <a:ln w="9525">
            <a:noFill/>
            <a:miter lim="800000"/>
            <a:headEnd/>
            <a:tailEnd/>
          </a:ln>
        </p:spPr>
        <p:txBody>
          <a:bodyPr wrap="none">
            <a:spAutoFit/>
          </a:bodyPr>
          <a:lstStyle/>
          <a:p>
            <a:r>
              <a:rPr lang="sv-SE" altLang="zh-CN" dirty="0">
                <a:solidFill>
                  <a:schemeClr val="bg1"/>
                </a:solidFill>
                <a:ea typeface="宋体" pitchFamily="2" charset="-122"/>
              </a:rPr>
              <a:t>s</a:t>
            </a:r>
            <a:r>
              <a:rPr lang="sv-SE" altLang="zh-CN" baseline="-25000" dirty="0">
                <a:solidFill>
                  <a:schemeClr val="bg1"/>
                </a:solidFill>
                <a:ea typeface="宋体" pitchFamily="2" charset="-122"/>
              </a:rPr>
              <a:t>t+1</a:t>
            </a:r>
            <a:r>
              <a:rPr lang="sv-SE" altLang="zh-CN" dirty="0">
                <a:solidFill>
                  <a:schemeClr val="bg1"/>
                </a:solidFill>
                <a:ea typeface="宋体" pitchFamily="2" charset="-122"/>
              </a:rPr>
              <a:t>,a</a:t>
            </a:r>
            <a:r>
              <a:rPr lang="sv-SE" altLang="zh-CN" baseline="-25000" dirty="0">
                <a:solidFill>
                  <a:schemeClr val="bg1"/>
                </a:solidFill>
                <a:ea typeface="宋体" pitchFamily="2" charset="-122"/>
              </a:rPr>
              <a:t>t+1</a:t>
            </a:r>
            <a:endParaRPr lang="en-US" altLang="zh-CN" baseline="-25000" dirty="0">
              <a:solidFill>
                <a:schemeClr val="bg1"/>
              </a:solidFill>
              <a:ea typeface="宋体" pitchFamily="2" charset="-122"/>
            </a:endParaRPr>
          </a:p>
        </p:txBody>
      </p:sp>
      <p:sp>
        <p:nvSpPr>
          <p:cNvPr id="46094" name="Oval 23"/>
          <p:cNvSpPr>
            <a:spLocks noChangeArrowheads="1"/>
          </p:cNvSpPr>
          <p:nvPr/>
        </p:nvSpPr>
        <p:spPr bwMode="auto">
          <a:xfrm>
            <a:off x="4953000" y="2878832"/>
            <a:ext cx="304800" cy="304800"/>
          </a:xfrm>
          <a:prstGeom prst="ellipse">
            <a:avLst/>
          </a:prstGeom>
          <a:solidFill>
            <a:schemeClr val="bg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46095" name="Line 24"/>
          <p:cNvSpPr>
            <a:spLocks noChangeShapeType="1"/>
          </p:cNvSpPr>
          <p:nvPr/>
        </p:nvSpPr>
        <p:spPr bwMode="auto">
          <a:xfrm flipV="1">
            <a:off x="7010400" y="3031232"/>
            <a:ext cx="1524000" cy="0"/>
          </a:xfrm>
          <a:prstGeom prst="line">
            <a:avLst/>
          </a:prstGeom>
          <a:noFill/>
          <a:ln w="57150">
            <a:solidFill>
              <a:schemeClr val="bg1"/>
            </a:solidFill>
            <a:miter lim="800000"/>
            <a:headEnd/>
            <a:tailEnd type="triangle" w="med" len="med"/>
          </a:ln>
        </p:spPr>
        <p:txBody>
          <a:bodyPr wrap="none"/>
          <a:lstStyle/>
          <a:p>
            <a:endParaRPr lang="zh-CN" altLang="en-US"/>
          </a:p>
        </p:txBody>
      </p:sp>
      <p:sp>
        <p:nvSpPr>
          <p:cNvPr id="46096" name="Oval 25"/>
          <p:cNvSpPr>
            <a:spLocks noChangeArrowheads="1"/>
          </p:cNvSpPr>
          <p:nvPr/>
        </p:nvSpPr>
        <p:spPr bwMode="auto">
          <a:xfrm>
            <a:off x="7391400" y="2878832"/>
            <a:ext cx="304800" cy="304800"/>
          </a:xfrm>
          <a:prstGeom prst="ellipse">
            <a:avLst/>
          </a:prstGeom>
          <a:solidFill>
            <a:schemeClr val="bg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46097" name="Text Box 26"/>
          <p:cNvSpPr txBox="1">
            <a:spLocks noChangeArrowheads="1"/>
          </p:cNvSpPr>
          <p:nvPr/>
        </p:nvSpPr>
        <p:spPr bwMode="auto">
          <a:xfrm>
            <a:off x="6948264" y="3259832"/>
            <a:ext cx="1227138" cy="457200"/>
          </a:xfrm>
          <a:prstGeom prst="rect">
            <a:avLst/>
          </a:prstGeom>
          <a:noFill/>
          <a:ln w="9525">
            <a:noFill/>
            <a:miter lim="800000"/>
            <a:headEnd/>
            <a:tailEnd/>
          </a:ln>
        </p:spPr>
        <p:txBody>
          <a:bodyPr wrap="none">
            <a:spAutoFit/>
          </a:bodyPr>
          <a:lstStyle/>
          <a:p>
            <a:r>
              <a:rPr lang="sv-SE" altLang="zh-CN" dirty="0">
                <a:solidFill>
                  <a:schemeClr val="bg1"/>
                </a:solidFill>
                <a:ea typeface="宋体" pitchFamily="2" charset="-122"/>
              </a:rPr>
              <a:t>s</a:t>
            </a:r>
            <a:r>
              <a:rPr lang="sv-SE" altLang="zh-CN" baseline="-25000" dirty="0">
                <a:solidFill>
                  <a:schemeClr val="bg1"/>
                </a:solidFill>
                <a:ea typeface="宋体" pitchFamily="2" charset="-122"/>
              </a:rPr>
              <a:t>t+2</a:t>
            </a:r>
            <a:r>
              <a:rPr lang="sv-SE" altLang="zh-CN" dirty="0">
                <a:solidFill>
                  <a:schemeClr val="bg1"/>
                </a:solidFill>
                <a:ea typeface="宋体" pitchFamily="2" charset="-122"/>
              </a:rPr>
              <a:t>,a</a:t>
            </a:r>
            <a:r>
              <a:rPr lang="sv-SE" altLang="zh-CN" baseline="-25000" dirty="0">
                <a:solidFill>
                  <a:schemeClr val="bg1"/>
                </a:solidFill>
                <a:ea typeface="宋体" pitchFamily="2" charset="-122"/>
              </a:rPr>
              <a:t>t+2</a:t>
            </a:r>
            <a:endParaRPr lang="en-US" altLang="zh-CN" baseline="-25000" dirty="0">
              <a:solidFill>
                <a:schemeClr val="bg1"/>
              </a:solidFill>
              <a:ea typeface="宋体" pitchFamily="2" charset="-122"/>
            </a:endParaRPr>
          </a:p>
        </p:txBody>
      </p:sp>
      <p:sp>
        <p:nvSpPr>
          <p:cNvPr id="46098" name="Text Box 27"/>
          <p:cNvSpPr txBox="1">
            <a:spLocks noChangeArrowheads="1"/>
          </p:cNvSpPr>
          <p:nvPr/>
        </p:nvSpPr>
        <p:spPr bwMode="auto">
          <a:xfrm>
            <a:off x="563386" y="3934217"/>
            <a:ext cx="8257085" cy="461665"/>
          </a:xfrm>
          <a:prstGeom prst="rect">
            <a:avLst/>
          </a:prstGeom>
          <a:noFill/>
          <a:ln w="9525">
            <a:noFill/>
            <a:miter lim="800000"/>
            <a:headEnd/>
            <a:tailEnd/>
          </a:ln>
        </p:spPr>
        <p:txBody>
          <a:bodyPr wrap="square">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迭代</a:t>
            </a:r>
            <a:r>
              <a:rPr lang="zh-CN" altLang="en-US" sz="2200" b="1" dirty="0" smtClean="0">
                <a:solidFill>
                  <a:schemeClr val="accent1"/>
                </a:solidFill>
                <a:latin typeface="微软雅黑" panose="020B0503020204020204" pitchFamily="34" charset="-122"/>
                <a:ea typeface="微软雅黑" panose="020B0503020204020204" pitchFamily="34" charset="-122"/>
              </a:rPr>
              <a:t>公式中使用了五元组</a:t>
            </a:r>
            <a:r>
              <a:rPr lang="sv-SE" altLang="zh-CN" sz="2200" b="1" dirty="0" smtClean="0">
                <a:solidFill>
                  <a:schemeClr val="accent1"/>
                </a:solidFill>
                <a:latin typeface="微软雅黑" panose="020B0503020204020204" pitchFamily="34" charset="-122"/>
                <a:ea typeface="微软雅黑" panose="020B0503020204020204" pitchFamily="34" charset="-122"/>
              </a:rPr>
              <a:t> </a:t>
            </a:r>
            <a:r>
              <a:rPr lang="sv-SE" altLang="zh-CN" sz="2200" b="1" dirty="0">
                <a:solidFill>
                  <a:schemeClr val="accent1"/>
                </a:solidFill>
                <a:latin typeface="微软雅黑" panose="020B0503020204020204" pitchFamily="34" charset="-122"/>
                <a:ea typeface="微软雅黑" panose="020B0503020204020204" pitchFamily="34" charset="-122"/>
              </a:rPr>
              <a:t>(s</a:t>
            </a:r>
            <a:r>
              <a:rPr lang="sv-SE" altLang="zh-CN" sz="2200" b="1" baseline="-25000" dirty="0">
                <a:solidFill>
                  <a:schemeClr val="accent1"/>
                </a:solidFill>
                <a:latin typeface="微软雅黑" panose="020B0503020204020204" pitchFamily="34" charset="-122"/>
                <a:ea typeface="微软雅黑" panose="020B0503020204020204" pitchFamily="34" charset="-122"/>
              </a:rPr>
              <a:t>t</a:t>
            </a:r>
            <a:r>
              <a:rPr lang="sv-SE" altLang="zh-CN" sz="2200" b="1" dirty="0">
                <a:solidFill>
                  <a:schemeClr val="accent1"/>
                </a:solidFill>
                <a:latin typeface="微软雅黑" panose="020B0503020204020204" pitchFamily="34" charset="-122"/>
                <a:ea typeface="微软雅黑" panose="020B0503020204020204" pitchFamily="34" charset="-122"/>
              </a:rPr>
              <a:t>,a</a:t>
            </a:r>
            <a:r>
              <a:rPr lang="sv-SE" altLang="zh-CN" sz="2200" b="1" baseline="-25000" dirty="0">
                <a:solidFill>
                  <a:schemeClr val="accent1"/>
                </a:solidFill>
                <a:latin typeface="微软雅黑" panose="020B0503020204020204" pitchFamily="34" charset="-122"/>
                <a:ea typeface="微软雅黑" panose="020B0503020204020204" pitchFamily="34" charset="-122"/>
              </a:rPr>
              <a:t>t</a:t>
            </a:r>
            <a:r>
              <a:rPr lang="sv-SE" altLang="zh-CN" sz="2200" b="1" dirty="0">
                <a:solidFill>
                  <a:schemeClr val="accent1"/>
                </a:solidFill>
                <a:latin typeface="微软雅黑" panose="020B0503020204020204" pitchFamily="34" charset="-122"/>
                <a:ea typeface="微软雅黑" panose="020B0503020204020204" pitchFamily="34" charset="-122"/>
              </a:rPr>
              <a:t>,r</a:t>
            </a:r>
            <a:r>
              <a:rPr lang="sv-SE" altLang="zh-CN" sz="2200" b="1" baseline="-25000" dirty="0">
                <a:solidFill>
                  <a:schemeClr val="accent1"/>
                </a:solidFill>
                <a:latin typeface="微软雅黑" panose="020B0503020204020204" pitchFamily="34" charset="-122"/>
                <a:ea typeface="微软雅黑" panose="020B0503020204020204" pitchFamily="34" charset="-122"/>
              </a:rPr>
              <a:t>t</a:t>
            </a:r>
            <a:r>
              <a:rPr lang="sv-SE" altLang="zh-CN" sz="2200" b="1" dirty="0">
                <a:solidFill>
                  <a:schemeClr val="accent1"/>
                </a:solidFill>
                <a:latin typeface="微软雅黑" panose="020B0503020204020204" pitchFamily="34" charset="-122"/>
                <a:ea typeface="微软雅黑" panose="020B0503020204020204" pitchFamily="34" charset="-122"/>
              </a:rPr>
              <a:t>,s</a:t>
            </a:r>
            <a:r>
              <a:rPr lang="sv-SE" altLang="zh-CN" sz="2200" b="1" baseline="-25000" dirty="0">
                <a:solidFill>
                  <a:schemeClr val="accent1"/>
                </a:solidFill>
                <a:latin typeface="微软雅黑" panose="020B0503020204020204" pitchFamily="34" charset="-122"/>
                <a:ea typeface="微软雅黑" panose="020B0503020204020204" pitchFamily="34" charset="-122"/>
              </a:rPr>
              <a:t>t+1</a:t>
            </a:r>
            <a:r>
              <a:rPr lang="sv-SE" altLang="zh-CN" sz="2200" b="1" dirty="0">
                <a:solidFill>
                  <a:schemeClr val="accent1"/>
                </a:solidFill>
                <a:latin typeface="微软雅黑" panose="020B0503020204020204" pitchFamily="34" charset="-122"/>
                <a:ea typeface="微软雅黑" panose="020B0503020204020204" pitchFamily="34" charset="-122"/>
              </a:rPr>
              <a:t>,a</a:t>
            </a:r>
            <a:r>
              <a:rPr lang="sv-SE" altLang="zh-CN" sz="2200" b="1" baseline="-25000" dirty="0">
                <a:solidFill>
                  <a:schemeClr val="accent1"/>
                </a:solidFill>
                <a:latin typeface="微软雅黑" panose="020B0503020204020204" pitchFamily="34" charset="-122"/>
                <a:ea typeface="微软雅黑" panose="020B0503020204020204" pitchFamily="34" charset="-122"/>
              </a:rPr>
              <a:t>t+1</a:t>
            </a:r>
            <a:r>
              <a:rPr lang="sv-SE" altLang="zh-CN" sz="2200" b="1" dirty="0" smtClean="0">
                <a:solidFill>
                  <a:schemeClr val="accent1"/>
                </a:solidFill>
                <a:latin typeface="微软雅黑" panose="020B0503020204020204" pitchFamily="34" charset="-122"/>
                <a:ea typeface="微软雅黑" panose="020B0503020204020204" pitchFamily="34" charset="-122"/>
              </a:rPr>
              <a:t>), </a:t>
            </a:r>
            <a:r>
              <a:rPr lang="zh-CN" altLang="en-US" sz="2200" b="1" dirty="0" smtClean="0">
                <a:solidFill>
                  <a:schemeClr val="accent1"/>
                </a:solidFill>
                <a:latin typeface="微软雅黑" panose="020B0503020204020204" pitchFamily="34" charset="-122"/>
                <a:ea typeface="微软雅黑" panose="020B0503020204020204" pitchFamily="34" charset="-122"/>
              </a:rPr>
              <a:t>因此被称为 </a:t>
            </a:r>
            <a:r>
              <a:rPr lang="sv-SE" altLang="zh-CN" sz="2200" b="1" dirty="0" smtClean="0">
                <a:solidFill>
                  <a:schemeClr val="accent1"/>
                </a:solidFill>
                <a:latin typeface="微软雅黑" panose="020B0503020204020204" pitchFamily="34" charset="-122"/>
                <a:ea typeface="微软雅黑" panose="020B0503020204020204" pitchFamily="34" charset="-122"/>
              </a:rPr>
              <a:t>SARSA</a:t>
            </a:r>
            <a:r>
              <a:rPr lang="zh-CN" altLang="en-US" sz="2200" b="1" dirty="0">
                <a:solidFill>
                  <a:schemeClr val="accent1"/>
                </a:solidFill>
                <a:latin typeface="微软雅黑" panose="020B0503020204020204" pitchFamily="34" charset="-122"/>
                <a:ea typeface="微软雅黑" panose="020B0503020204020204" pitchFamily="34" charset="-122"/>
              </a:rPr>
              <a:t>。</a:t>
            </a:r>
            <a:endParaRPr lang="en-US" altLang="zh-CN" sz="2200" b="1" dirty="0">
              <a:solidFill>
                <a:schemeClr val="accent1"/>
              </a:solidFill>
              <a:latin typeface="微软雅黑" panose="020B0503020204020204" pitchFamily="34" charset="-122"/>
              <a:ea typeface="微软雅黑" panose="020B0503020204020204" pitchFamily="34" charset="-122"/>
            </a:endParaRPr>
          </a:p>
        </p:txBody>
      </p:sp>
      <p:sp>
        <p:nvSpPr>
          <p:cNvPr id="46099" name="Text Box 28"/>
          <p:cNvSpPr txBox="1">
            <a:spLocks noChangeArrowheads="1"/>
          </p:cNvSpPr>
          <p:nvPr/>
        </p:nvSpPr>
        <p:spPr bwMode="auto">
          <a:xfrm>
            <a:off x="683567" y="4496457"/>
            <a:ext cx="7850833" cy="2052870"/>
          </a:xfrm>
          <a:prstGeom prst="rect">
            <a:avLst/>
          </a:prstGeom>
          <a:noFill/>
          <a:ln w="9525">
            <a:solidFill>
              <a:srgbClr val="00FF00"/>
            </a:solidFill>
            <a:miter lim="800000"/>
            <a:headEnd/>
            <a:tailEnd/>
          </a:ln>
        </p:spPr>
        <p:txBody>
          <a:bodyPr wrap="square">
            <a:spAutoFit/>
          </a:bodyPr>
          <a:lstStyle/>
          <a:p>
            <a:pPr>
              <a:lnSpc>
                <a:spcPct val="130000"/>
              </a:lnSpc>
            </a:pPr>
            <a:r>
              <a:rPr lang="zh-CN" altLang="en-US" sz="2800" b="1" dirty="0" smtClean="0">
                <a:solidFill>
                  <a:srgbClr val="00FF00"/>
                </a:solidFill>
                <a:latin typeface="微软雅黑" panose="020B0503020204020204" pitchFamily="34" charset="-122"/>
                <a:ea typeface="微软雅黑" panose="020B0503020204020204" pitchFamily="34" charset="-122"/>
              </a:rPr>
              <a:t>缺点</a:t>
            </a:r>
            <a:r>
              <a:rPr lang="sv-SE" altLang="zh-CN" sz="2800" b="1" dirty="0" smtClean="0">
                <a:solidFill>
                  <a:srgbClr val="00FF00"/>
                </a:solidFill>
                <a:latin typeface="微软雅黑" panose="020B0503020204020204" pitchFamily="34" charset="-122"/>
                <a:ea typeface="微软雅黑" panose="020B0503020204020204" pitchFamily="34" charset="-122"/>
              </a:rPr>
              <a:t>: </a:t>
            </a:r>
            <a:r>
              <a:rPr lang="zh-CN" altLang="en-US" sz="2300" dirty="0" smtClean="0">
                <a:solidFill>
                  <a:srgbClr val="54DFA2"/>
                </a:solidFill>
                <a:latin typeface="微软雅黑" panose="020B0503020204020204" pitchFamily="34" charset="-122"/>
                <a:ea typeface="微软雅黑" panose="020B0503020204020204" pitchFamily="34" charset="-122"/>
              </a:rPr>
              <a:t>与确定性情况不同，</a:t>
            </a:r>
            <a:r>
              <a:rPr lang="en-US" altLang="zh-CN" sz="2300" dirty="0" smtClean="0">
                <a:solidFill>
                  <a:srgbClr val="54DFA2"/>
                </a:solidFill>
                <a:latin typeface="微软雅黑" panose="020B0503020204020204" pitchFamily="34" charset="-122"/>
                <a:ea typeface="微软雅黑" panose="020B0503020204020204" pitchFamily="34" charset="-122"/>
              </a:rPr>
              <a:t>SARSA(0)</a:t>
            </a:r>
            <a:r>
              <a:rPr lang="zh-CN" altLang="en-US" sz="2300" dirty="0" smtClean="0">
                <a:solidFill>
                  <a:srgbClr val="54DFA2"/>
                </a:solidFill>
                <a:latin typeface="微软雅黑" panose="020B0503020204020204" pitchFamily="34" charset="-122"/>
                <a:ea typeface="微软雅黑" panose="020B0503020204020204" pitchFamily="34" charset="-122"/>
              </a:rPr>
              <a:t>不能再选择完全贪婪的策略</a:t>
            </a:r>
            <a:r>
              <a:rPr lang="sv-SE" altLang="zh-CN" sz="2300" dirty="0" smtClean="0">
                <a:solidFill>
                  <a:srgbClr val="54DFA2"/>
                </a:solidFill>
                <a:latin typeface="微软雅黑" panose="020B0503020204020204" pitchFamily="34" charset="-122"/>
                <a:ea typeface="微软雅黑" panose="020B0503020204020204" pitchFamily="34" charset="-122"/>
              </a:rPr>
              <a:t> </a:t>
            </a:r>
            <a:r>
              <a:rPr lang="sv-SE" altLang="zh-CN" sz="2300" dirty="0">
                <a:solidFill>
                  <a:srgbClr val="54DFA2"/>
                </a:solidFill>
                <a:latin typeface="Symbol" pitchFamily="18" charset="2"/>
                <a:ea typeface="宋体" pitchFamily="2" charset="-122"/>
              </a:rPr>
              <a:t>p</a:t>
            </a:r>
            <a:r>
              <a:rPr lang="sv-SE" altLang="zh-CN" sz="2300" dirty="0">
                <a:solidFill>
                  <a:schemeClr val="bg1"/>
                </a:solidFill>
                <a:latin typeface="Symbol" pitchFamily="18" charset="2"/>
                <a:ea typeface="宋体" pitchFamily="2" charset="-122"/>
              </a:rPr>
              <a:t> </a:t>
            </a:r>
            <a:r>
              <a:rPr lang="sv-SE" altLang="zh-CN" sz="2300" dirty="0" smtClean="0">
                <a:solidFill>
                  <a:srgbClr val="54DFA2"/>
                </a:solidFill>
                <a:latin typeface="微软雅黑" panose="020B0503020204020204" pitchFamily="34" charset="-122"/>
                <a:ea typeface="微软雅黑" panose="020B0503020204020204" pitchFamily="34" charset="-122"/>
              </a:rPr>
              <a:t>(</a:t>
            </a:r>
            <a:r>
              <a:rPr lang="sv-SE" altLang="zh-CN" sz="2300" dirty="0">
                <a:solidFill>
                  <a:srgbClr val="54DFA2"/>
                </a:solidFill>
                <a:latin typeface="微软雅黑" panose="020B0503020204020204" pitchFamily="34" charset="-122"/>
                <a:ea typeface="微软雅黑" panose="020B0503020204020204" pitchFamily="34" charset="-122"/>
              </a:rPr>
              <a:t>s)=max</a:t>
            </a:r>
            <a:r>
              <a:rPr lang="sv-SE" altLang="zh-CN" sz="2300" baseline="-25000" dirty="0">
                <a:solidFill>
                  <a:srgbClr val="54DFA2"/>
                </a:solidFill>
                <a:latin typeface="微软雅黑" panose="020B0503020204020204" pitchFamily="34" charset="-122"/>
                <a:ea typeface="微软雅黑" panose="020B0503020204020204" pitchFamily="34" charset="-122"/>
              </a:rPr>
              <a:t>a</a:t>
            </a:r>
            <a:r>
              <a:rPr lang="sv-SE" altLang="zh-CN" sz="2300" dirty="0">
                <a:solidFill>
                  <a:srgbClr val="54DFA2"/>
                </a:solidFill>
                <a:latin typeface="微软雅黑" panose="020B0503020204020204" pitchFamily="34" charset="-122"/>
                <a:ea typeface="微软雅黑" panose="020B0503020204020204" pitchFamily="34" charset="-122"/>
              </a:rPr>
              <a:t> Q(s,a), </a:t>
            </a:r>
            <a:r>
              <a:rPr lang="zh-CN" altLang="en-US" sz="2300" dirty="0" smtClean="0">
                <a:solidFill>
                  <a:srgbClr val="54DFA2"/>
                </a:solidFill>
                <a:latin typeface="微软雅黑" panose="020B0503020204020204" pitchFamily="34" charset="-122"/>
                <a:ea typeface="微软雅黑" panose="020B0503020204020204" pitchFamily="34" charset="-122"/>
              </a:rPr>
              <a:t>原因是状态转移概率分布函数 </a:t>
            </a:r>
            <a:r>
              <a:rPr lang="sv-SE" altLang="zh-CN" sz="2300" dirty="0" smtClean="0">
                <a:solidFill>
                  <a:srgbClr val="54DFA2"/>
                </a:solidFill>
                <a:latin typeface="Symbol" pitchFamily="18" charset="2"/>
                <a:ea typeface="宋体" pitchFamily="2" charset="-122"/>
                <a:sym typeface="Symbol" pitchFamily="18" charset="2"/>
              </a:rPr>
              <a:t>d </a:t>
            </a:r>
            <a:r>
              <a:rPr lang="sv-SE" altLang="zh-CN" sz="2300" dirty="0" smtClean="0">
                <a:solidFill>
                  <a:srgbClr val="54DFA2"/>
                </a:solidFill>
                <a:latin typeface="微软雅黑" panose="020B0503020204020204" pitchFamily="34" charset="-122"/>
                <a:ea typeface="微软雅黑" panose="020B0503020204020204" pitchFamily="34" charset="-122"/>
                <a:sym typeface="Symbol" pitchFamily="18" charset="2"/>
              </a:rPr>
              <a:t>(</a:t>
            </a:r>
            <a:r>
              <a:rPr lang="sv-SE" altLang="zh-CN" sz="2300" dirty="0">
                <a:solidFill>
                  <a:srgbClr val="54DFA2"/>
                </a:solidFill>
                <a:latin typeface="微软雅黑" panose="020B0503020204020204" pitchFamily="34" charset="-122"/>
                <a:ea typeface="微软雅黑" panose="020B0503020204020204" pitchFamily="34" charset="-122"/>
                <a:sym typeface="Symbol" pitchFamily="18" charset="2"/>
              </a:rPr>
              <a:t>s,a) </a:t>
            </a:r>
            <a:r>
              <a:rPr lang="zh-CN" altLang="en-US" sz="2300" dirty="0" smtClean="0">
                <a:solidFill>
                  <a:srgbClr val="54DFA2"/>
                </a:solidFill>
                <a:latin typeface="微软雅黑" panose="020B0503020204020204" pitchFamily="34" charset="-122"/>
                <a:ea typeface="微软雅黑" panose="020B0503020204020204" pitchFamily="34" charset="-122"/>
                <a:sym typeface="Symbol" pitchFamily="18" charset="2"/>
              </a:rPr>
              <a:t>和奖励概率分布函数</a:t>
            </a:r>
            <a:r>
              <a:rPr lang="sv-SE" altLang="zh-CN" sz="2300" dirty="0">
                <a:solidFill>
                  <a:srgbClr val="54DFA2"/>
                </a:solidFill>
                <a:latin typeface="微软雅黑" panose="020B0503020204020204" pitchFamily="34" charset="-122"/>
                <a:ea typeface="微软雅黑" panose="020B0503020204020204" pitchFamily="34" charset="-122"/>
                <a:sym typeface="Symbol" pitchFamily="18" charset="2"/>
              </a:rPr>
              <a:t>r(s,a) </a:t>
            </a:r>
            <a:r>
              <a:rPr lang="zh-CN" altLang="en-US" sz="2300" dirty="0" smtClean="0">
                <a:solidFill>
                  <a:srgbClr val="54DFA2"/>
                </a:solidFill>
                <a:latin typeface="微软雅黑" panose="020B0503020204020204" pitchFamily="34" charset="-122"/>
                <a:ea typeface="微软雅黑" panose="020B0503020204020204" pitchFamily="34" charset="-122"/>
                <a:sym typeface="Symbol" pitchFamily="18" charset="2"/>
              </a:rPr>
              <a:t>未知，因此我们不能确保完全随机选择的另</a:t>
            </a:r>
            <a:r>
              <a:rPr lang="zh-CN" altLang="en-US" sz="2300" dirty="0">
                <a:solidFill>
                  <a:srgbClr val="54DFA2"/>
                </a:solidFill>
                <a:latin typeface="微软雅黑" panose="020B0503020204020204" pitchFamily="34" charset="-122"/>
                <a:ea typeface="微软雅黑" panose="020B0503020204020204" pitchFamily="34" charset="-122"/>
                <a:sym typeface="Symbol" pitchFamily="18" charset="2"/>
              </a:rPr>
              <a:t>一</a:t>
            </a:r>
            <a:r>
              <a:rPr lang="zh-CN" altLang="en-US" sz="2300" dirty="0" smtClean="0">
                <a:solidFill>
                  <a:srgbClr val="54DFA2"/>
                </a:solidFill>
                <a:latin typeface="微软雅黑" panose="020B0503020204020204" pitchFamily="34" charset="-122"/>
                <a:ea typeface="微软雅黑" panose="020B0503020204020204" pitchFamily="34" charset="-122"/>
                <a:sym typeface="Symbol" pitchFamily="18" charset="2"/>
              </a:rPr>
              <a:t>个动作</a:t>
            </a:r>
            <a:r>
              <a:rPr lang="zh-CN" altLang="en-US" sz="2300" dirty="0">
                <a:solidFill>
                  <a:srgbClr val="54DFA2"/>
                </a:solidFill>
                <a:latin typeface="微软雅黑" panose="020B0503020204020204" pitchFamily="34" charset="-122"/>
                <a:ea typeface="微软雅黑" panose="020B0503020204020204" pitchFamily="34" charset="-122"/>
                <a:sym typeface="Symbol" pitchFamily="18" charset="2"/>
              </a:rPr>
              <a:t>，</a:t>
            </a:r>
            <a:r>
              <a:rPr lang="zh-CN" altLang="en-US" sz="2300" dirty="0" smtClean="0">
                <a:solidFill>
                  <a:srgbClr val="54DFA2"/>
                </a:solidFill>
                <a:latin typeface="微软雅黑" panose="020B0503020204020204" pitchFamily="34" charset="-122"/>
                <a:ea typeface="微软雅黑" panose="020B0503020204020204" pitchFamily="34" charset="-122"/>
                <a:sym typeface="Symbol" pitchFamily="18" charset="2"/>
              </a:rPr>
              <a:t>最终被证明会更好</a:t>
            </a:r>
            <a:r>
              <a:rPr lang="zh-CN" altLang="en-US" sz="2300" dirty="0">
                <a:solidFill>
                  <a:srgbClr val="54DFA2"/>
                </a:solidFill>
                <a:latin typeface="微软雅黑" panose="020B0503020204020204" pitchFamily="34" charset="-122"/>
                <a:ea typeface="微软雅黑" panose="020B0503020204020204" pitchFamily="34" charset="-122"/>
                <a:sym typeface="Symbol" pitchFamily="18" charset="2"/>
              </a:rPr>
              <a:t>。</a:t>
            </a:r>
            <a:r>
              <a:rPr lang="sv-SE" altLang="zh-CN" sz="2300" dirty="0">
                <a:solidFill>
                  <a:srgbClr val="54DFA2"/>
                </a:solidFill>
                <a:latin typeface="微软雅黑" panose="020B0503020204020204" pitchFamily="34" charset="-122"/>
                <a:ea typeface="微软雅黑" panose="020B0503020204020204" pitchFamily="34" charset="-122"/>
              </a:rPr>
              <a:t>  </a:t>
            </a:r>
            <a:endParaRPr lang="en-US" altLang="zh-CN" sz="2300" dirty="0">
              <a:solidFill>
                <a:srgbClr val="54DFA2"/>
              </a:solidFill>
              <a:latin typeface="微软雅黑" panose="020B0503020204020204" pitchFamily="34" charset="-122"/>
              <a:ea typeface="微软雅黑" panose="020B0503020204020204" pitchFamily="34" charset="-122"/>
            </a:endParaRPr>
          </a:p>
        </p:txBody>
      </p:sp>
      <p:sp>
        <p:nvSpPr>
          <p:cNvPr id="21" name="Rectangle 2"/>
          <p:cNvSpPr txBox="1">
            <a:spLocks noChangeArrowheads="1"/>
          </p:cNvSpPr>
          <p:nvPr/>
        </p:nvSpPr>
        <p:spPr bwMode="auto">
          <a:xfrm>
            <a:off x="563386" y="404664"/>
            <a:ext cx="2640462"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Times New Roman" pitchFamily="18" charset="0"/>
                <a:cs typeface="Times New Roman" pitchFamily="18" charset="0"/>
              </a:rPr>
              <a:t>SARSA</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法</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
        <p:nvSpPr>
          <p:cNvPr id="23" name="标题 1"/>
          <p:cNvSpPr txBox="1">
            <a:spLocks/>
          </p:cNvSpPr>
          <p:nvPr/>
        </p:nvSpPr>
        <p:spPr bwMode="auto">
          <a:xfrm>
            <a:off x="4499993" y="1145998"/>
            <a:ext cx="3956256" cy="482802"/>
          </a:xfrm>
          <a:prstGeom prst="rect">
            <a:avLst/>
          </a:prstGeom>
          <a:solidFill>
            <a:schemeClr val="bg1">
              <a:lumMod val="95000"/>
            </a:schemeClr>
          </a:solidFill>
          <a:ln w="76200">
            <a:solidFill>
              <a:srgbClr val="C00000"/>
            </a:solidFill>
            <a:miter lim="800000"/>
            <a:headEnd/>
            <a:tailEnd/>
          </a:ln>
          <a:effectLst/>
        </p:spPr>
        <p:txBody>
          <a:bodyPr anchor="ctr"/>
          <a:lstStyle/>
          <a:p>
            <a:pPr algn="ctr">
              <a:lnSpc>
                <a:spcPct val="120000"/>
              </a:lnSpc>
              <a:defRPr/>
            </a:pPr>
            <a:r>
              <a:rPr lang="sv-SE" altLang="zh-CN" sz="22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TD(0</a:t>
            </a:r>
            <a:r>
              <a:rPr lang="sv-SE" altLang="zh-CN"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lang="zh-CN" altLang="en-US"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的 </a:t>
            </a:r>
            <a:r>
              <a:rPr lang="sv-SE" altLang="zh-CN"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Q(s</a:t>
            </a:r>
            <a:r>
              <a:rPr lang="sv-SE" altLang="zh-CN" sz="2200" b="1" baseline="-25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t</a:t>
            </a:r>
            <a:r>
              <a:rPr lang="sv-SE" altLang="zh-CN"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a:t>
            </a:r>
            <a:r>
              <a:rPr lang="sv-SE" altLang="zh-CN" sz="2200" b="1" baseline="-25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t</a:t>
            </a:r>
            <a:r>
              <a:rPr lang="sv-SE" altLang="zh-CN"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lang="zh-CN" altLang="en-US"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 </a:t>
            </a:r>
            <a:r>
              <a:rPr lang="zh-CN" altLang="en-US" sz="22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迭代版本</a:t>
            </a:r>
            <a:endParaRPr lang="en-US" altLang="zh-CN" sz="2200" b="1"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170379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a:xfrm>
            <a:off x="587519" y="1772816"/>
            <a:ext cx="7776864" cy="4484688"/>
          </a:xfrm>
        </p:spPr>
        <p:txBody>
          <a:bodyPr/>
          <a:lstStyle/>
          <a:p>
            <a:pPr eaLnBrk="1" hangingPunct="1">
              <a:buFont typeface="Wingdings" pitchFamily="2" charset="2"/>
              <a:buNone/>
            </a:pPr>
            <a:r>
              <a:rPr lang="sv-SE" altLang="zh-CN" sz="2400" dirty="0" smtClean="0">
                <a:solidFill>
                  <a:schemeClr val="bg1"/>
                </a:solidFill>
                <a:ea typeface="宋体" pitchFamily="2" charset="-122"/>
              </a:rPr>
              <a:t>Initialize </a:t>
            </a:r>
            <a:r>
              <a:rPr lang="sv-SE" altLang="zh-CN" sz="2400" b="1" dirty="0" smtClean="0">
                <a:solidFill>
                  <a:schemeClr val="bg1"/>
                </a:solidFill>
                <a:ea typeface="宋体" pitchFamily="2" charset="-122"/>
              </a:rPr>
              <a:t>Q(s,a) </a:t>
            </a:r>
            <a:r>
              <a:rPr lang="sv-SE" altLang="zh-CN" sz="2400" dirty="0" smtClean="0">
                <a:solidFill>
                  <a:schemeClr val="bg1"/>
                </a:solidFill>
                <a:ea typeface="宋体" pitchFamily="2" charset="-122"/>
              </a:rPr>
              <a:t>arbitrarily:</a:t>
            </a:r>
          </a:p>
          <a:p>
            <a:pPr eaLnBrk="1" hangingPunct="1">
              <a:buFont typeface="Wingdings" pitchFamily="2" charset="2"/>
              <a:buNone/>
            </a:pPr>
            <a:r>
              <a:rPr lang="sv-SE" altLang="zh-CN" sz="2400" dirty="0" smtClean="0">
                <a:solidFill>
                  <a:schemeClr val="bg1"/>
                </a:solidFill>
                <a:ea typeface="宋体" pitchFamily="2" charset="-122"/>
                <a:sym typeface="Symbol" pitchFamily="18" charset="2"/>
              </a:rPr>
              <a:t>Repeat for each episode</a:t>
            </a:r>
          </a:p>
          <a:p>
            <a:pPr eaLnBrk="1" hangingPunct="1">
              <a:buClr>
                <a:srgbClr val="FF0000"/>
              </a:buClr>
            </a:pPr>
            <a:r>
              <a:rPr lang="sv-SE" altLang="zh-CN" sz="2400" dirty="0" smtClean="0">
                <a:solidFill>
                  <a:schemeClr val="bg1"/>
                </a:solidFill>
                <a:ea typeface="宋体" pitchFamily="2" charset="-122"/>
                <a:sym typeface="Symbol" pitchFamily="18" charset="2"/>
              </a:rPr>
              <a:t>Initialize </a:t>
            </a:r>
            <a:r>
              <a:rPr lang="sv-SE" altLang="zh-CN" sz="2400" b="1" dirty="0" smtClean="0">
                <a:solidFill>
                  <a:schemeClr val="bg1"/>
                </a:solidFill>
                <a:ea typeface="宋体" pitchFamily="2" charset="-122"/>
                <a:sym typeface="Symbol" pitchFamily="18" charset="2"/>
              </a:rPr>
              <a:t>s</a:t>
            </a:r>
          </a:p>
          <a:p>
            <a:pPr eaLnBrk="1" hangingPunct="1">
              <a:buClr>
                <a:srgbClr val="FF0000"/>
              </a:buClr>
            </a:pPr>
            <a:r>
              <a:rPr lang="sv-SE" altLang="zh-CN" sz="2400" dirty="0" smtClean="0">
                <a:solidFill>
                  <a:schemeClr val="bg1"/>
                </a:solidFill>
                <a:ea typeface="宋体" pitchFamily="2" charset="-122"/>
                <a:sym typeface="Symbol" pitchFamily="18" charset="2"/>
              </a:rPr>
              <a:t>Choose </a:t>
            </a:r>
            <a:r>
              <a:rPr lang="sv-SE" altLang="zh-CN" sz="2400" b="1" dirty="0" smtClean="0">
                <a:solidFill>
                  <a:schemeClr val="bg1"/>
                </a:solidFill>
                <a:ea typeface="宋体" pitchFamily="2" charset="-122"/>
                <a:sym typeface="Symbol" pitchFamily="18" charset="2"/>
              </a:rPr>
              <a:t>a</a:t>
            </a:r>
            <a:r>
              <a:rPr lang="en-US" altLang="zh-CN" sz="2400" dirty="0" smtClean="0">
                <a:solidFill>
                  <a:schemeClr val="bg1"/>
                </a:solidFill>
                <a:ea typeface="宋体" pitchFamily="2" charset="-122"/>
                <a:sym typeface="Symbol" pitchFamily="18" charset="2"/>
              </a:rPr>
              <a:t> </a:t>
            </a:r>
            <a:r>
              <a:rPr lang="sv-SE" altLang="zh-CN" sz="2400" dirty="0" smtClean="0">
                <a:solidFill>
                  <a:schemeClr val="bg1"/>
                </a:solidFill>
                <a:ea typeface="宋体" pitchFamily="2" charset="-122"/>
                <a:sym typeface="Symbol" pitchFamily="18" charset="2"/>
              </a:rPr>
              <a:t>from using </a:t>
            </a:r>
            <a:r>
              <a:rPr lang="sv-SE" altLang="zh-CN" sz="2400" dirty="0" smtClean="0">
                <a:solidFill>
                  <a:schemeClr val="bg1"/>
                </a:solidFill>
                <a:latin typeface="Symbol" pitchFamily="18" charset="2"/>
                <a:ea typeface="宋体" pitchFamily="2" charset="-122"/>
                <a:sym typeface="Symbol" pitchFamily="18" charset="2"/>
              </a:rPr>
              <a:t>e</a:t>
            </a:r>
            <a:r>
              <a:rPr lang="sv-SE" altLang="zh-CN" sz="2400" dirty="0" smtClean="0">
                <a:solidFill>
                  <a:schemeClr val="bg1"/>
                </a:solidFill>
                <a:ea typeface="宋体" pitchFamily="2" charset="-122"/>
                <a:sym typeface="Symbol" pitchFamily="18" charset="2"/>
              </a:rPr>
              <a:t>-greedy policy derived from </a:t>
            </a:r>
            <a:r>
              <a:rPr lang="sv-SE" altLang="zh-CN" sz="2400" b="1" dirty="0" smtClean="0">
                <a:solidFill>
                  <a:schemeClr val="bg1"/>
                </a:solidFill>
                <a:ea typeface="宋体" pitchFamily="2" charset="-122"/>
                <a:sym typeface="Symbol" pitchFamily="18" charset="2"/>
              </a:rPr>
              <a:t>Q</a:t>
            </a:r>
          </a:p>
          <a:p>
            <a:pPr eaLnBrk="1" hangingPunct="1">
              <a:buClr>
                <a:srgbClr val="FF0000"/>
              </a:buClr>
            </a:pPr>
            <a:r>
              <a:rPr lang="sv-SE" altLang="zh-CN" sz="2400" dirty="0" smtClean="0">
                <a:solidFill>
                  <a:schemeClr val="bg1"/>
                </a:solidFill>
                <a:ea typeface="宋体" pitchFamily="2" charset="-122"/>
                <a:sym typeface="Symbol" pitchFamily="18" charset="2"/>
              </a:rPr>
              <a:t>Repeat for each step of episode</a:t>
            </a:r>
          </a:p>
          <a:p>
            <a:pPr lvl="1" eaLnBrk="1" hangingPunct="1">
              <a:buClr>
                <a:srgbClr val="FF0000"/>
              </a:buClr>
            </a:pPr>
            <a:r>
              <a:rPr lang="sv-SE" altLang="zh-CN" sz="2400" dirty="0" smtClean="0">
                <a:solidFill>
                  <a:schemeClr val="bg1"/>
                </a:solidFill>
                <a:ea typeface="宋体" pitchFamily="2" charset="-122"/>
                <a:sym typeface="Symbol" pitchFamily="18" charset="2"/>
              </a:rPr>
              <a:t>Take action a, observe reward r, and next state s’</a:t>
            </a:r>
          </a:p>
          <a:p>
            <a:pPr lvl="1" eaLnBrk="1" hangingPunct="1">
              <a:buClr>
                <a:srgbClr val="FF0000"/>
              </a:buClr>
            </a:pPr>
            <a:r>
              <a:rPr lang="sv-SE" altLang="zh-CN" sz="2400" dirty="0" smtClean="0">
                <a:solidFill>
                  <a:schemeClr val="bg1"/>
                </a:solidFill>
                <a:ea typeface="宋体" pitchFamily="2" charset="-122"/>
              </a:rPr>
              <a:t>Q(s,a) </a:t>
            </a:r>
            <a:r>
              <a:rPr lang="sv-SE" altLang="zh-CN" sz="2400" dirty="0" smtClean="0">
                <a:solidFill>
                  <a:schemeClr val="bg1"/>
                </a:solidFill>
                <a:ea typeface="宋体" pitchFamily="2" charset="-122"/>
                <a:sym typeface="Symbol" pitchFamily="18" charset="2"/>
              </a:rPr>
              <a:t> Q(s,a) + </a:t>
            </a:r>
            <a:r>
              <a:rPr lang="sv-SE" altLang="zh-CN" sz="2400" dirty="0" smtClean="0">
                <a:solidFill>
                  <a:schemeClr val="bg1"/>
                </a:solidFill>
                <a:latin typeface="Symbol" pitchFamily="18" charset="2"/>
                <a:ea typeface="宋体" pitchFamily="2" charset="-122"/>
                <a:sym typeface="Symbol" pitchFamily="18" charset="2"/>
              </a:rPr>
              <a:t>a</a:t>
            </a:r>
            <a:r>
              <a:rPr lang="sv-SE" altLang="zh-CN" sz="2400" dirty="0" smtClean="0">
                <a:solidFill>
                  <a:schemeClr val="bg1"/>
                </a:solidFill>
                <a:ea typeface="宋体" pitchFamily="2" charset="-122"/>
                <a:sym typeface="Symbol" pitchFamily="18" charset="2"/>
              </a:rPr>
              <a:t> [r + </a:t>
            </a:r>
            <a:r>
              <a:rPr lang="sv-SE" altLang="zh-CN" sz="2400" dirty="0" smtClean="0">
                <a:solidFill>
                  <a:schemeClr val="bg1"/>
                </a:solidFill>
                <a:latin typeface="Symbol" pitchFamily="18" charset="2"/>
                <a:ea typeface="宋体" pitchFamily="2" charset="-122"/>
                <a:sym typeface="Symbol" pitchFamily="18" charset="2"/>
              </a:rPr>
              <a:t>g</a:t>
            </a:r>
            <a:r>
              <a:rPr lang="sv-SE" altLang="zh-CN" sz="2400" dirty="0" smtClean="0">
                <a:solidFill>
                  <a:schemeClr val="bg1"/>
                </a:solidFill>
                <a:ea typeface="宋体" pitchFamily="2" charset="-122"/>
                <a:sym typeface="Symbol" pitchFamily="18" charset="2"/>
              </a:rPr>
              <a:t> Q(s’,a’)- Q(s,a)]</a:t>
            </a:r>
          </a:p>
          <a:p>
            <a:pPr lvl="1" eaLnBrk="1" hangingPunct="1">
              <a:buClr>
                <a:srgbClr val="FF0000"/>
              </a:buClr>
            </a:pPr>
            <a:r>
              <a:rPr lang="sv-SE" altLang="zh-CN" sz="2400" dirty="0" smtClean="0">
                <a:solidFill>
                  <a:schemeClr val="bg1"/>
                </a:solidFill>
                <a:ea typeface="宋体" pitchFamily="2" charset="-122"/>
                <a:sym typeface="Symbol" pitchFamily="18" charset="2"/>
              </a:rPr>
              <a:t>s  s’, a  a’ </a:t>
            </a:r>
          </a:p>
          <a:p>
            <a:pPr eaLnBrk="1" hangingPunct="1">
              <a:buClr>
                <a:srgbClr val="FF0000"/>
              </a:buClr>
            </a:pPr>
            <a:r>
              <a:rPr lang="sv-SE" altLang="zh-CN" sz="2400" dirty="0" smtClean="0">
                <a:solidFill>
                  <a:schemeClr val="bg1"/>
                </a:solidFill>
                <a:ea typeface="宋体" pitchFamily="2" charset="-122"/>
                <a:sym typeface="Symbol" pitchFamily="18" charset="2"/>
              </a:rPr>
              <a:t>Until </a:t>
            </a:r>
            <a:r>
              <a:rPr lang="sv-SE" altLang="zh-CN" sz="2400" b="1" dirty="0" smtClean="0">
                <a:solidFill>
                  <a:schemeClr val="bg1"/>
                </a:solidFill>
                <a:ea typeface="宋体" pitchFamily="2" charset="-122"/>
                <a:sym typeface="Symbol" pitchFamily="18" charset="2"/>
              </a:rPr>
              <a:t>s</a:t>
            </a:r>
            <a:r>
              <a:rPr lang="sv-SE" altLang="zh-CN" sz="2400" dirty="0" smtClean="0">
                <a:solidFill>
                  <a:schemeClr val="bg1"/>
                </a:solidFill>
                <a:ea typeface="宋体" pitchFamily="2" charset="-122"/>
                <a:sym typeface="Symbol" pitchFamily="18" charset="2"/>
              </a:rPr>
              <a:t> is terminal</a:t>
            </a:r>
          </a:p>
          <a:p>
            <a:pPr eaLnBrk="1" hangingPunct="1"/>
            <a:endParaRPr lang="sv-SE" altLang="zh-CN" sz="2600" dirty="0" smtClean="0">
              <a:solidFill>
                <a:schemeClr val="bg1"/>
              </a:solidFill>
              <a:ea typeface="宋体" pitchFamily="2" charset="-122"/>
              <a:sym typeface="Symbol" pitchFamily="18" charset="2"/>
            </a:endParaRPr>
          </a:p>
          <a:p>
            <a:pPr eaLnBrk="1" hangingPunct="1"/>
            <a:endParaRPr lang="zh-CN" altLang="en-US" sz="2600" dirty="0" smtClean="0">
              <a:solidFill>
                <a:schemeClr val="bg1"/>
              </a:solidFill>
              <a:ea typeface="宋体" pitchFamily="2" charset="-122"/>
            </a:endParaRPr>
          </a:p>
        </p:txBody>
      </p:sp>
      <p:sp>
        <p:nvSpPr>
          <p:cNvPr id="4" name="Rectangle 2"/>
          <p:cNvSpPr txBox="1">
            <a:spLocks noChangeArrowheads="1"/>
          </p:cNvSpPr>
          <p:nvPr/>
        </p:nvSpPr>
        <p:spPr bwMode="auto">
          <a:xfrm>
            <a:off x="563386" y="404664"/>
            <a:ext cx="2640462"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Times New Roman" pitchFamily="18" charset="0"/>
                <a:cs typeface="Times New Roman" pitchFamily="18" charset="0"/>
              </a:rPr>
              <a:t>SARSA</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法</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9311287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ChangeArrowheads="1"/>
          </p:cNvSpPr>
          <p:nvPr/>
        </p:nvSpPr>
        <p:spPr bwMode="auto">
          <a:xfrm flipV="1">
            <a:off x="5461545" y="4705002"/>
            <a:ext cx="982663" cy="884238"/>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sz="2800">
              <a:ea typeface="宋体" pitchFamily="2" charset="-122"/>
            </a:endParaRPr>
          </a:p>
        </p:txBody>
      </p:sp>
      <p:sp>
        <p:nvSpPr>
          <p:cNvPr id="49156" name="Rectangle 4"/>
          <p:cNvSpPr>
            <a:spLocks noChangeArrowheads="1"/>
          </p:cNvSpPr>
          <p:nvPr/>
        </p:nvSpPr>
        <p:spPr bwMode="auto">
          <a:xfrm>
            <a:off x="4480470" y="4705002"/>
            <a:ext cx="981075" cy="884238"/>
          </a:xfrm>
          <a:prstGeom prst="rect">
            <a:avLst/>
          </a:prstGeom>
          <a:solidFill>
            <a:schemeClr val="hlink"/>
          </a:solidFill>
          <a:ln w="38100">
            <a:solidFill>
              <a:schemeClr val="tx1"/>
            </a:solidFill>
            <a:miter lim="800000"/>
            <a:headEnd/>
            <a:tailEnd/>
          </a:ln>
        </p:spPr>
        <p:txBody>
          <a:bodyPr wrap="none" anchor="ctr"/>
          <a:lstStyle/>
          <a:p>
            <a:pPr algn="ctr"/>
            <a:r>
              <a:rPr lang="sv-SE" altLang="zh-CN">
                <a:ea typeface="宋体" pitchFamily="2" charset="-122"/>
              </a:rPr>
              <a:t>B</a:t>
            </a:r>
            <a:endParaRPr lang="en-US" altLang="zh-CN">
              <a:ea typeface="宋体" pitchFamily="2" charset="-122"/>
            </a:endParaRPr>
          </a:p>
        </p:txBody>
      </p:sp>
      <p:sp>
        <p:nvSpPr>
          <p:cNvPr id="49157" name="Rectangle 5"/>
          <p:cNvSpPr>
            <a:spLocks noChangeArrowheads="1"/>
          </p:cNvSpPr>
          <p:nvPr/>
        </p:nvSpPr>
        <p:spPr bwMode="auto">
          <a:xfrm flipH="1">
            <a:off x="2558008" y="4705002"/>
            <a:ext cx="982662" cy="884238"/>
          </a:xfrm>
          <a:prstGeom prst="rect">
            <a:avLst/>
          </a:prstGeom>
          <a:solidFill>
            <a:schemeClr val="hlink"/>
          </a:solidFill>
          <a:ln w="38100">
            <a:solidFill>
              <a:schemeClr val="tx1"/>
            </a:solidFill>
            <a:miter lim="800000"/>
            <a:headEnd/>
            <a:tailEnd/>
          </a:ln>
        </p:spPr>
        <p:txBody>
          <a:bodyPr wrap="none" anchor="ctr"/>
          <a:lstStyle/>
          <a:p>
            <a:pPr algn="ctr"/>
            <a:r>
              <a:rPr lang="sv-SE" altLang="zh-CN">
                <a:ea typeface="宋体" pitchFamily="2" charset="-122"/>
              </a:rPr>
              <a:t>A</a:t>
            </a:r>
            <a:endParaRPr lang="en-US" altLang="zh-CN">
              <a:ea typeface="宋体" pitchFamily="2" charset="-122"/>
            </a:endParaRPr>
          </a:p>
        </p:txBody>
      </p:sp>
      <p:sp>
        <p:nvSpPr>
          <p:cNvPr id="49158" name="Rectangle 6"/>
          <p:cNvSpPr>
            <a:spLocks noChangeArrowheads="1"/>
          </p:cNvSpPr>
          <p:nvPr/>
        </p:nvSpPr>
        <p:spPr bwMode="auto">
          <a:xfrm flipV="1">
            <a:off x="2558008" y="3820765"/>
            <a:ext cx="982662" cy="884237"/>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59" name="Rectangle 7"/>
          <p:cNvSpPr>
            <a:spLocks noChangeArrowheads="1"/>
          </p:cNvSpPr>
          <p:nvPr/>
        </p:nvSpPr>
        <p:spPr bwMode="auto">
          <a:xfrm flipV="1">
            <a:off x="4480470" y="3820765"/>
            <a:ext cx="981075" cy="884237"/>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60" name="Rectangle 8"/>
          <p:cNvSpPr>
            <a:spLocks noChangeArrowheads="1"/>
          </p:cNvSpPr>
          <p:nvPr/>
        </p:nvSpPr>
        <p:spPr bwMode="auto">
          <a:xfrm flipV="1">
            <a:off x="5461545" y="3820765"/>
            <a:ext cx="982663" cy="884237"/>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61" name="Rectangle 9"/>
          <p:cNvSpPr>
            <a:spLocks noChangeArrowheads="1"/>
          </p:cNvSpPr>
          <p:nvPr/>
        </p:nvSpPr>
        <p:spPr bwMode="auto">
          <a:xfrm flipV="1">
            <a:off x="3529558" y="4705002"/>
            <a:ext cx="982662" cy="884238"/>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62" name="Rectangle 10"/>
          <p:cNvSpPr>
            <a:spLocks noChangeArrowheads="1"/>
          </p:cNvSpPr>
          <p:nvPr/>
        </p:nvSpPr>
        <p:spPr bwMode="auto">
          <a:xfrm flipV="1">
            <a:off x="3529558" y="3820765"/>
            <a:ext cx="982662" cy="884237"/>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63" name="Rectangle 11"/>
          <p:cNvSpPr>
            <a:spLocks noChangeArrowheads="1"/>
          </p:cNvSpPr>
          <p:nvPr/>
        </p:nvSpPr>
        <p:spPr bwMode="auto">
          <a:xfrm flipV="1">
            <a:off x="5461545" y="2968277"/>
            <a:ext cx="982663" cy="884238"/>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sz="2800">
              <a:ea typeface="宋体" pitchFamily="2" charset="-122"/>
            </a:endParaRPr>
          </a:p>
        </p:txBody>
      </p:sp>
      <p:sp>
        <p:nvSpPr>
          <p:cNvPr id="49164" name="Rectangle 12"/>
          <p:cNvSpPr>
            <a:spLocks noChangeArrowheads="1"/>
          </p:cNvSpPr>
          <p:nvPr/>
        </p:nvSpPr>
        <p:spPr bwMode="auto">
          <a:xfrm>
            <a:off x="4480470" y="2968277"/>
            <a:ext cx="981075" cy="884238"/>
          </a:xfrm>
          <a:prstGeom prst="rect">
            <a:avLst/>
          </a:prstGeom>
          <a:solidFill>
            <a:schemeClr val="accent1"/>
          </a:solidFill>
          <a:ln w="38100">
            <a:solidFill>
              <a:schemeClr val="tx1"/>
            </a:solidFill>
            <a:miter lim="800000"/>
            <a:headEnd/>
            <a:tailEnd/>
          </a:ln>
        </p:spPr>
        <p:txBody>
          <a:bodyPr wrap="none" anchor="ctr"/>
          <a:lstStyle/>
          <a:p>
            <a:pPr algn="ctr"/>
            <a:r>
              <a:rPr lang="sv-SE" altLang="zh-CN">
                <a:ea typeface="宋体" pitchFamily="2" charset="-122"/>
              </a:rPr>
              <a:t>B’</a:t>
            </a:r>
            <a:endParaRPr lang="en-US" altLang="zh-CN">
              <a:ea typeface="宋体" pitchFamily="2" charset="-122"/>
            </a:endParaRPr>
          </a:p>
        </p:txBody>
      </p:sp>
      <p:sp>
        <p:nvSpPr>
          <p:cNvPr id="49165" name="Rectangle 13"/>
          <p:cNvSpPr>
            <a:spLocks noChangeArrowheads="1"/>
          </p:cNvSpPr>
          <p:nvPr/>
        </p:nvSpPr>
        <p:spPr bwMode="auto">
          <a:xfrm flipV="1">
            <a:off x="2558008" y="2968277"/>
            <a:ext cx="982662" cy="884238"/>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66" name="Rectangle 14"/>
          <p:cNvSpPr>
            <a:spLocks noChangeArrowheads="1"/>
          </p:cNvSpPr>
          <p:nvPr/>
        </p:nvSpPr>
        <p:spPr bwMode="auto">
          <a:xfrm>
            <a:off x="2558008" y="2084040"/>
            <a:ext cx="982662" cy="884237"/>
          </a:xfrm>
          <a:prstGeom prst="rect">
            <a:avLst/>
          </a:prstGeom>
          <a:solidFill>
            <a:schemeClr val="accent1"/>
          </a:solidFill>
          <a:ln w="38100">
            <a:solidFill>
              <a:schemeClr val="tx1"/>
            </a:solidFill>
            <a:miter lim="800000"/>
            <a:headEnd/>
            <a:tailEnd/>
          </a:ln>
        </p:spPr>
        <p:txBody>
          <a:bodyPr wrap="none" anchor="ctr"/>
          <a:lstStyle/>
          <a:p>
            <a:pPr algn="ctr"/>
            <a:r>
              <a:rPr lang="sv-SE" altLang="zh-CN">
                <a:ea typeface="宋体" pitchFamily="2" charset="-122"/>
              </a:rPr>
              <a:t>A’</a:t>
            </a:r>
            <a:endParaRPr lang="en-US" altLang="zh-CN">
              <a:ea typeface="宋体" pitchFamily="2" charset="-122"/>
            </a:endParaRPr>
          </a:p>
        </p:txBody>
      </p:sp>
      <p:sp>
        <p:nvSpPr>
          <p:cNvPr id="49167" name="Rectangle 15"/>
          <p:cNvSpPr>
            <a:spLocks noChangeArrowheads="1"/>
          </p:cNvSpPr>
          <p:nvPr/>
        </p:nvSpPr>
        <p:spPr bwMode="auto">
          <a:xfrm flipV="1">
            <a:off x="4480470" y="2084040"/>
            <a:ext cx="981075" cy="884237"/>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68" name="Rectangle 16"/>
          <p:cNvSpPr>
            <a:spLocks noChangeArrowheads="1"/>
          </p:cNvSpPr>
          <p:nvPr/>
        </p:nvSpPr>
        <p:spPr bwMode="auto">
          <a:xfrm flipV="1">
            <a:off x="5461545" y="2084040"/>
            <a:ext cx="982663" cy="884237"/>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69" name="Rectangle 17"/>
          <p:cNvSpPr>
            <a:spLocks noChangeArrowheads="1"/>
          </p:cNvSpPr>
          <p:nvPr/>
        </p:nvSpPr>
        <p:spPr bwMode="auto">
          <a:xfrm flipV="1">
            <a:off x="3529558" y="2968277"/>
            <a:ext cx="982662" cy="884238"/>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70" name="Rectangle 18"/>
          <p:cNvSpPr>
            <a:spLocks noChangeArrowheads="1"/>
          </p:cNvSpPr>
          <p:nvPr/>
        </p:nvSpPr>
        <p:spPr bwMode="auto">
          <a:xfrm flipV="1">
            <a:off x="3529558" y="2084040"/>
            <a:ext cx="982662" cy="884237"/>
          </a:xfrm>
          <a:prstGeom prst="rect">
            <a:avLst/>
          </a:prstGeom>
          <a:solidFill>
            <a:schemeClr val="accent1"/>
          </a:solidFill>
          <a:ln w="38100">
            <a:solidFill>
              <a:schemeClr val="tx1"/>
            </a:solidFill>
            <a:miter lim="800000"/>
            <a:headEnd/>
            <a:tailEnd/>
          </a:ln>
        </p:spPr>
        <p:txBody>
          <a:bodyPr rot="10800000" wrap="none" anchor="ctr"/>
          <a:lstStyle/>
          <a:p>
            <a:pPr algn="ctr"/>
            <a:endParaRPr lang="zh-CN" altLang="en-US">
              <a:ea typeface="宋体" pitchFamily="2" charset="-122"/>
            </a:endParaRPr>
          </a:p>
        </p:txBody>
      </p:sp>
      <p:sp>
        <p:nvSpPr>
          <p:cNvPr id="49171" name="Freeform 19"/>
          <p:cNvSpPr>
            <a:spLocks/>
          </p:cNvSpPr>
          <p:nvPr/>
        </p:nvSpPr>
        <p:spPr bwMode="auto">
          <a:xfrm flipV="1">
            <a:off x="3320008" y="2541240"/>
            <a:ext cx="685800" cy="2590800"/>
          </a:xfrm>
          <a:custGeom>
            <a:avLst/>
            <a:gdLst>
              <a:gd name="T0" fmla="*/ 0 w 664"/>
              <a:gd name="T1" fmla="*/ 0 h 1632"/>
              <a:gd name="T2" fmla="*/ 2147483647 w 664"/>
              <a:gd name="T3" fmla="*/ 2147483647 h 1632"/>
              <a:gd name="T4" fmla="*/ 2147483647 w 664"/>
              <a:gd name="T5" fmla="*/ 2147483647 h 1632"/>
              <a:gd name="T6" fmla="*/ 0 w 664"/>
              <a:gd name="T7" fmla="*/ 2147483647 h 1632"/>
              <a:gd name="T8" fmla="*/ 0 60000 65536"/>
              <a:gd name="T9" fmla="*/ 0 60000 65536"/>
              <a:gd name="T10" fmla="*/ 0 60000 65536"/>
              <a:gd name="T11" fmla="*/ 0 60000 65536"/>
              <a:gd name="T12" fmla="*/ 0 w 664"/>
              <a:gd name="T13" fmla="*/ 0 h 1632"/>
              <a:gd name="T14" fmla="*/ 664 w 664"/>
              <a:gd name="T15" fmla="*/ 1632 h 1632"/>
            </a:gdLst>
            <a:ahLst/>
            <a:cxnLst>
              <a:cxn ang="T8">
                <a:pos x="T0" y="T1"/>
              </a:cxn>
              <a:cxn ang="T9">
                <a:pos x="T2" y="T3"/>
              </a:cxn>
              <a:cxn ang="T10">
                <a:pos x="T4" y="T5"/>
              </a:cxn>
              <a:cxn ang="T11">
                <a:pos x="T6" y="T7"/>
              </a:cxn>
            </a:cxnLst>
            <a:rect l="T12" t="T13" r="T14" b="T15"/>
            <a:pathLst>
              <a:path w="664" h="1632">
                <a:moveTo>
                  <a:pt x="0" y="0"/>
                </a:moveTo>
                <a:cubicBezTo>
                  <a:pt x="216" y="116"/>
                  <a:pt x="432" y="232"/>
                  <a:pt x="528" y="432"/>
                </a:cubicBezTo>
                <a:cubicBezTo>
                  <a:pt x="624" y="632"/>
                  <a:pt x="664" y="1000"/>
                  <a:pt x="576" y="1200"/>
                </a:cubicBezTo>
                <a:cubicBezTo>
                  <a:pt x="488" y="1400"/>
                  <a:pt x="244" y="1516"/>
                  <a:pt x="0" y="1632"/>
                </a:cubicBezTo>
              </a:path>
            </a:pathLst>
          </a:custGeom>
          <a:noFill/>
          <a:ln w="57150" cap="flat" cmpd="sng">
            <a:solidFill>
              <a:schemeClr val="tx1"/>
            </a:solidFill>
            <a:prstDash val="solid"/>
            <a:miter lim="800000"/>
            <a:headEnd type="none" w="med" len="med"/>
            <a:tailEnd type="triangle" w="med" len="med"/>
          </a:ln>
        </p:spPr>
        <p:txBody>
          <a:bodyPr wrap="none"/>
          <a:lstStyle/>
          <a:p>
            <a:endParaRPr lang="zh-CN" altLang="en-US"/>
          </a:p>
        </p:txBody>
      </p:sp>
      <p:sp>
        <p:nvSpPr>
          <p:cNvPr id="49172" name="Freeform 20"/>
          <p:cNvSpPr>
            <a:spLocks/>
          </p:cNvSpPr>
          <p:nvPr/>
        </p:nvSpPr>
        <p:spPr bwMode="auto">
          <a:xfrm flipV="1">
            <a:off x="5225008" y="3379440"/>
            <a:ext cx="685800" cy="1752600"/>
          </a:xfrm>
          <a:custGeom>
            <a:avLst/>
            <a:gdLst>
              <a:gd name="T0" fmla="*/ 0 w 664"/>
              <a:gd name="T1" fmla="*/ 0 h 1632"/>
              <a:gd name="T2" fmla="*/ 2147483647 w 664"/>
              <a:gd name="T3" fmla="*/ 2147483647 h 1632"/>
              <a:gd name="T4" fmla="*/ 2147483647 w 664"/>
              <a:gd name="T5" fmla="*/ 2147483647 h 1632"/>
              <a:gd name="T6" fmla="*/ 0 w 664"/>
              <a:gd name="T7" fmla="*/ 2147483647 h 1632"/>
              <a:gd name="T8" fmla="*/ 0 60000 65536"/>
              <a:gd name="T9" fmla="*/ 0 60000 65536"/>
              <a:gd name="T10" fmla="*/ 0 60000 65536"/>
              <a:gd name="T11" fmla="*/ 0 60000 65536"/>
              <a:gd name="T12" fmla="*/ 0 w 664"/>
              <a:gd name="T13" fmla="*/ 0 h 1632"/>
              <a:gd name="T14" fmla="*/ 664 w 664"/>
              <a:gd name="T15" fmla="*/ 1632 h 1632"/>
            </a:gdLst>
            <a:ahLst/>
            <a:cxnLst>
              <a:cxn ang="T8">
                <a:pos x="T0" y="T1"/>
              </a:cxn>
              <a:cxn ang="T9">
                <a:pos x="T2" y="T3"/>
              </a:cxn>
              <a:cxn ang="T10">
                <a:pos x="T4" y="T5"/>
              </a:cxn>
              <a:cxn ang="T11">
                <a:pos x="T6" y="T7"/>
              </a:cxn>
            </a:cxnLst>
            <a:rect l="T12" t="T13" r="T14" b="T15"/>
            <a:pathLst>
              <a:path w="664" h="1632">
                <a:moveTo>
                  <a:pt x="0" y="0"/>
                </a:moveTo>
                <a:cubicBezTo>
                  <a:pt x="216" y="116"/>
                  <a:pt x="432" y="232"/>
                  <a:pt x="528" y="432"/>
                </a:cubicBezTo>
                <a:cubicBezTo>
                  <a:pt x="624" y="632"/>
                  <a:pt x="664" y="1000"/>
                  <a:pt x="576" y="1200"/>
                </a:cubicBezTo>
                <a:cubicBezTo>
                  <a:pt x="488" y="1400"/>
                  <a:pt x="244" y="1516"/>
                  <a:pt x="0" y="1632"/>
                </a:cubicBezTo>
              </a:path>
            </a:pathLst>
          </a:custGeom>
          <a:noFill/>
          <a:ln w="57150" cap="flat" cmpd="sng">
            <a:solidFill>
              <a:schemeClr val="tx1"/>
            </a:solidFill>
            <a:prstDash val="solid"/>
            <a:miter lim="800000"/>
            <a:headEnd type="none" w="med" len="med"/>
            <a:tailEnd type="triangle" w="med" len="med"/>
          </a:ln>
        </p:spPr>
        <p:txBody>
          <a:bodyPr wrap="none"/>
          <a:lstStyle/>
          <a:p>
            <a:endParaRPr lang="zh-CN" altLang="en-US"/>
          </a:p>
        </p:txBody>
      </p:sp>
      <p:sp>
        <p:nvSpPr>
          <p:cNvPr id="49173" name="Text Box 21"/>
          <p:cNvSpPr txBox="1">
            <a:spLocks noChangeArrowheads="1"/>
          </p:cNvSpPr>
          <p:nvPr/>
        </p:nvSpPr>
        <p:spPr bwMode="auto">
          <a:xfrm>
            <a:off x="3853408" y="4141440"/>
            <a:ext cx="739775" cy="457200"/>
          </a:xfrm>
          <a:prstGeom prst="rect">
            <a:avLst/>
          </a:prstGeom>
          <a:noFill/>
          <a:ln w="9525">
            <a:noFill/>
            <a:miter lim="800000"/>
            <a:headEnd/>
            <a:tailEnd/>
          </a:ln>
        </p:spPr>
        <p:txBody>
          <a:bodyPr wrap="none">
            <a:spAutoFit/>
          </a:bodyPr>
          <a:lstStyle/>
          <a:p>
            <a:r>
              <a:rPr lang="sv-SE" altLang="zh-CN">
                <a:ea typeface="宋体" pitchFamily="2" charset="-122"/>
              </a:rPr>
              <a:t>+10</a:t>
            </a:r>
            <a:endParaRPr lang="en-US" altLang="zh-CN">
              <a:ea typeface="宋体" pitchFamily="2" charset="-122"/>
            </a:endParaRPr>
          </a:p>
        </p:txBody>
      </p:sp>
      <p:sp>
        <p:nvSpPr>
          <p:cNvPr id="49174" name="Text Box 22"/>
          <p:cNvSpPr txBox="1">
            <a:spLocks noChangeArrowheads="1"/>
          </p:cNvSpPr>
          <p:nvPr/>
        </p:nvSpPr>
        <p:spPr bwMode="auto">
          <a:xfrm>
            <a:off x="5834608" y="4217640"/>
            <a:ext cx="573087" cy="457200"/>
          </a:xfrm>
          <a:prstGeom prst="rect">
            <a:avLst/>
          </a:prstGeom>
          <a:noFill/>
          <a:ln w="9525">
            <a:noFill/>
            <a:miter lim="800000"/>
            <a:headEnd/>
            <a:tailEnd/>
          </a:ln>
        </p:spPr>
        <p:txBody>
          <a:bodyPr wrap="none">
            <a:spAutoFit/>
          </a:bodyPr>
          <a:lstStyle/>
          <a:p>
            <a:r>
              <a:rPr lang="sv-SE" altLang="zh-CN">
                <a:ea typeface="宋体" pitchFamily="2" charset="-122"/>
              </a:rPr>
              <a:t>+5</a:t>
            </a:r>
            <a:endParaRPr lang="en-US" altLang="zh-CN">
              <a:ea typeface="宋体" pitchFamily="2" charset="-122"/>
            </a:endParaRPr>
          </a:p>
        </p:txBody>
      </p:sp>
      <p:sp>
        <p:nvSpPr>
          <p:cNvPr id="24" name="Rectangle 2"/>
          <p:cNvSpPr txBox="1">
            <a:spLocks noChangeArrowheads="1"/>
          </p:cNvSpPr>
          <p:nvPr/>
        </p:nvSpPr>
        <p:spPr bwMode="auto">
          <a:xfrm>
            <a:off x="563386" y="404664"/>
            <a:ext cx="3290022"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Times New Roman" pitchFamily="18" charset="0"/>
                <a:cs typeface="Times New Roman" pitchFamily="18" charset="0"/>
              </a:rPr>
              <a:t>SARSA</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法举例</a:t>
            </a:r>
            <a:endPar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41073782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V_100"/>
          <p:cNvPicPr>
            <a:picLocks noChangeAspect="1" noChangeArrowheads="1"/>
          </p:cNvPicPr>
          <p:nvPr/>
        </p:nvPicPr>
        <p:blipFill>
          <a:blip r:embed="rId2" cstate="print"/>
          <a:srcRect/>
          <a:stretch>
            <a:fillRect/>
          </a:stretch>
        </p:blipFill>
        <p:spPr bwMode="auto">
          <a:xfrm>
            <a:off x="1424136" y="2062881"/>
            <a:ext cx="5943600" cy="4462463"/>
          </a:xfrm>
          <a:prstGeom prst="rect">
            <a:avLst/>
          </a:prstGeom>
          <a:noFill/>
          <a:ln w="9525">
            <a:noFill/>
            <a:miter lim="800000"/>
            <a:headEnd/>
            <a:tailEnd/>
          </a:ln>
        </p:spPr>
      </p:pic>
      <p:pic>
        <p:nvPicPr>
          <p:cNvPr id="47109" name="Picture 5" descr="V_200"/>
          <p:cNvPicPr>
            <a:picLocks noChangeAspect="1" noChangeArrowheads="1"/>
          </p:cNvPicPr>
          <p:nvPr/>
        </p:nvPicPr>
        <p:blipFill>
          <a:blip r:embed="rId3" cstate="print"/>
          <a:srcRect/>
          <a:stretch>
            <a:fillRect/>
          </a:stretch>
        </p:blipFill>
        <p:spPr bwMode="auto">
          <a:xfrm>
            <a:off x="1652736" y="2062881"/>
            <a:ext cx="5943600" cy="4462463"/>
          </a:xfrm>
          <a:prstGeom prst="rect">
            <a:avLst/>
          </a:prstGeom>
          <a:noFill/>
          <a:ln w="9525">
            <a:noFill/>
            <a:miter lim="800000"/>
            <a:headEnd/>
            <a:tailEnd/>
          </a:ln>
        </p:spPr>
      </p:pic>
      <p:pic>
        <p:nvPicPr>
          <p:cNvPr id="47110" name="Picture 6" descr="V_1000"/>
          <p:cNvPicPr>
            <a:picLocks noChangeAspect="1" noChangeArrowheads="1"/>
          </p:cNvPicPr>
          <p:nvPr/>
        </p:nvPicPr>
        <p:blipFill>
          <a:blip r:embed="rId4" cstate="print"/>
          <a:srcRect/>
          <a:stretch>
            <a:fillRect/>
          </a:stretch>
        </p:blipFill>
        <p:spPr bwMode="auto">
          <a:xfrm>
            <a:off x="2186136" y="2367681"/>
            <a:ext cx="5029200" cy="3775075"/>
          </a:xfrm>
          <a:prstGeom prst="rect">
            <a:avLst/>
          </a:prstGeom>
          <a:noFill/>
          <a:ln w="9525">
            <a:noFill/>
            <a:miter lim="800000"/>
            <a:headEnd/>
            <a:tailEnd/>
          </a:ln>
        </p:spPr>
      </p:pic>
      <p:pic>
        <p:nvPicPr>
          <p:cNvPr id="47111" name="Picture 7" descr="V_5000"/>
          <p:cNvPicPr>
            <a:picLocks noChangeAspect="1" noChangeArrowheads="1"/>
          </p:cNvPicPr>
          <p:nvPr/>
        </p:nvPicPr>
        <p:blipFill>
          <a:blip r:embed="rId5" cstate="print"/>
          <a:srcRect/>
          <a:stretch>
            <a:fillRect/>
          </a:stretch>
        </p:blipFill>
        <p:spPr bwMode="auto">
          <a:xfrm>
            <a:off x="2109936" y="2291481"/>
            <a:ext cx="5181600" cy="3890963"/>
          </a:xfrm>
          <a:prstGeom prst="rect">
            <a:avLst/>
          </a:prstGeom>
          <a:noFill/>
          <a:ln w="9525">
            <a:noFill/>
            <a:miter lim="800000"/>
            <a:headEnd/>
            <a:tailEnd/>
          </a:ln>
        </p:spPr>
      </p:pic>
      <p:pic>
        <p:nvPicPr>
          <p:cNvPr id="47112" name="Picture 8" descr="V_10000"/>
          <p:cNvPicPr>
            <a:picLocks noChangeAspect="1" noChangeArrowheads="1"/>
          </p:cNvPicPr>
          <p:nvPr/>
        </p:nvPicPr>
        <p:blipFill>
          <a:blip r:embed="rId6" cstate="print"/>
          <a:srcRect/>
          <a:stretch>
            <a:fillRect/>
          </a:stretch>
        </p:blipFill>
        <p:spPr bwMode="auto">
          <a:xfrm>
            <a:off x="2311549" y="2291481"/>
            <a:ext cx="5257800" cy="3948113"/>
          </a:xfrm>
          <a:prstGeom prst="rect">
            <a:avLst/>
          </a:prstGeom>
          <a:noFill/>
          <a:ln w="9525">
            <a:noFill/>
            <a:miter lim="800000"/>
            <a:headEnd/>
            <a:tailEnd/>
          </a:ln>
        </p:spPr>
      </p:pic>
      <p:sp>
        <p:nvSpPr>
          <p:cNvPr id="10" name="Rectangle 2"/>
          <p:cNvSpPr txBox="1">
            <a:spLocks noChangeArrowheads="1"/>
          </p:cNvSpPr>
          <p:nvPr/>
        </p:nvSpPr>
        <p:spPr bwMode="auto">
          <a:xfrm>
            <a:off x="563387" y="404664"/>
            <a:ext cx="4368654"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Times New Roman" pitchFamily="18" charset="0"/>
                <a:cs typeface="Times New Roman" pitchFamily="18" charset="0"/>
              </a:rPr>
              <a:t>SARSA</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法举例：</a:t>
            </a:r>
            <a:r>
              <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V(s)</a:t>
            </a:r>
          </a:p>
        </p:txBody>
      </p:sp>
      <p:sp>
        <p:nvSpPr>
          <p:cNvPr id="12" name="Text Box 4"/>
          <p:cNvSpPr txBox="1">
            <a:spLocks noChangeArrowheads="1"/>
          </p:cNvSpPr>
          <p:nvPr/>
        </p:nvSpPr>
        <p:spPr bwMode="auto">
          <a:xfrm>
            <a:off x="607359" y="1412776"/>
            <a:ext cx="7495963" cy="400110"/>
          </a:xfrm>
          <a:prstGeom prst="rect">
            <a:avLst/>
          </a:prstGeom>
          <a:noFill/>
          <a:ln w="9525">
            <a:noFill/>
            <a:miter lim="800000"/>
            <a:headEnd/>
            <a:tailEnd/>
          </a:ln>
        </p:spPr>
        <p:txBody>
          <a:bodyPr wrap="none">
            <a:spAutoFit/>
          </a:bodyPr>
          <a:lstStyle/>
          <a:p>
            <a:r>
              <a:rPr lang="sv-SE" altLang="zh-CN" sz="2000" dirty="0" smtClean="0">
                <a:solidFill>
                  <a:srgbClr val="54DFA2"/>
                </a:solidFill>
                <a:latin typeface="微软雅黑" panose="020B0503020204020204" pitchFamily="34" charset="-122"/>
                <a:ea typeface="微软雅黑" panose="020B0503020204020204" pitchFamily="34" charset="-122"/>
              </a:rPr>
              <a:t>100</a:t>
            </a:r>
            <a:r>
              <a:rPr lang="sv-SE" altLang="zh-CN" sz="2000" dirty="0">
                <a:solidFill>
                  <a:srgbClr val="54DFA2"/>
                </a:solidFill>
                <a:latin typeface="微软雅黑" panose="020B0503020204020204" pitchFamily="34" charset="-122"/>
                <a:ea typeface="微软雅黑" panose="020B0503020204020204" pitchFamily="34" charset="-122"/>
              </a:rPr>
              <a:t>, 200, 1000, 2000, 5000, </a:t>
            </a:r>
            <a:r>
              <a:rPr lang="sv-SE" altLang="zh-CN" sz="2000" dirty="0" smtClean="0">
                <a:solidFill>
                  <a:srgbClr val="54DFA2"/>
                </a:solidFill>
                <a:latin typeface="微软雅黑" panose="020B0503020204020204" pitchFamily="34" charset="-122"/>
                <a:ea typeface="微软雅黑" panose="020B0503020204020204" pitchFamily="34" charset="-122"/>
              </a:rPr>
              <a:t>10000</a:t>
            </a:r>
            <a:r>
              <a:rPr lang="zh-CN" altLang="en-US" sz="2000" dirty="0" smtClean="0">
                <a:solidFill>
                  <a:srgbClr val="54DFA2"/>
                </a:solidFill>
                <a:latin typeface="微软雅黑" panose="020B0503020204020204" pitchFamily="34" charset="-122"/>
                <a:ea typeface="微软雅黑" panose="020B0503020204020204" pitchFamily="34" charset="-122"/>
              </a:rPr>
              <a:t>步</a:t>
            </a:r>
            <a:r>
              <a:rPr lang="sv-SE" altLang="zh-CN" sz="2000" dirty="0" smtClean="0">
                <a:solidFill>
                  <a:srgbClr val="54DFA2"/>
                </a:solidFill>
                <a:latin typeface="微软雅黑" panose="020B0503020204020204" pitchFamily="34" charset="-122"/>
                <a:ea typeface="微软雅黑" panose="020B0503020204020204" pitchFamily="34" charset="-122"/>
              </a:rPr>
              <a:t>SARSA</a:t>
            </a:r>
            <a:r>
              <a:rPr lang="zh-CN" altLang="en-US" sz="2000" dirty="0" smtClean="0">
                <a:solidFill>
                  <a:srgbClr val="54DFA2"/>
                </a:solidFill>
                <a:latin typeface="微软雅黑" panose="020B0503020204020204" pitchFamily="34" charset="-122"/>
                <a:ea typeface="微软雅黑" panose="020B0503020204020204" pitchFamily="34" charset="-122"/>
              </a:rPr>
              <a:t>强化学习后的</a:t>
            </a:r>
            <a:r>
              <a:rPr lang="en-US" altLang="zh-CN" sz="2000" dirty="0">
                <a:solidFill>
                  <a:srgbClr val="54DFA2"/>
                </a:solidFill>
                <a:latin typeface="微软雅黑" panose="020B0503020204020204" pitchFamily="34" charset="-122"/>
                <a:ea typeface="微软雅黑" panose="020B0503020204020204" pitchFamily="34" charset="-122"/>
              </a:rPr>
              <a:t>V</a:t>
            </a:r>
            <a:r>
              <a:rPr lang="sv-SE" altLang="zh-CN" sz="2000" dirty="0" smtClean="0">
                <a:solidFill>
                  <a:srgbClr val="54DFA2"/>
                </a:solidFill>
                <a:latin typeface="微软雅黑" panose="020B0503020204020204" pitchFamily="34" charset="-122"/>
                <a:ea typeface="微软雅黑" panose="020B0503020204020204" pitchFamily="34" charset="-122"/>
              </a:rPr>
              <a:t>(s) </a:t>
            </a:r>
            <a:endParaRPr lang="en-US" altLang="zh-CN" sz="2000" dirty="0">
              <a:solidFill>
                <a:srgbClr val="54DF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291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additive="base">
                                        <p:cTn id="7" dur="500" fill="hold"/>
                                        <p:tgtEl>
                                          <p:spTgt spid="47108"/>
                                        </p:tgtEl>
                                        <p:attrNameLst>
                                          <p:attrName>ppt_x</p:attrName>
                                        </p:attrNameLst>
                                      </p:cBhvr>
                                      <p:tavLst>
                                        <p:tav tm="0">
                                          <p:val>
                                            <p:strVal val="0-#ppt_w/2"/>
                                          </p:val>
                                        </p:tav>
                                        <p:tav tm="100000">
                                          <p:val>
                                            <p:strVal val="#ppt_x"/>
                                          </p:val>
                                        </p:tav>
                                      </p:tavLst>
                                    </p:anim>
                                    <p:anim calcmode="lin" valueType="num">
                                      <p:cBhvr additive="base">
                                        <p:cTn id="8" dur="500" fill="hold"/>
                                        <p:tgtEl>
                                          <p:spTgt spid="471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7109"/>
                                        </p:tgtEl>
                                        <p:attrNameLst>
                                          <p:attrName>style.visibility</p:attrName>
                                        </p:attrNameLst>
                                      </p:cBhvr>
                                      <p:to>
                                        <p:strVal val="visible"/>
                                      </p:to>
                                    </p:set>
                                    <p:anim calcmode="lin" valueType="num">
                                      <p:cBhvr additive="base">
                                        <p:cTn id="13" dur="500" fill="hold"/>
                                        <p:tgtEl>
                                          <p:spTgt spid="47109"/>
                                        </p:tgtEl>
                                        <p:attrNameLst>
                                          <p:attrName>ppt_x</p:attrName>
                                        </p:attrNameLst>
                                      </p:cBhvr>
                                      <p:tavLst>
                                        <p:tav tm="0">
                                          <p:val>
                                            <p:strVal val="0-#ppt_w/2"/>
                                          </p:val>
                                        </p:tav>
                                        <p:tav tm="100000">
                                          <p:val>
                                            <p:strVal val="#ppt_x"/>
                                          </p:val>
                                        </p:tav>
                                      </p:tavLst>
                                    </p:anim>
                                    <p:anim calcmode="lin" valueType="num">
                                      <p:cBhvr additive="base">
                                        <p:cTn id="14" dur="500" fill="hold"/>
                                        <p:tgtEl>
                                          <p:spTgt spid="4710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7110"/>
                                        </p:tgtEl>
                                        <p:attrNameLst>
                                          <p:attrName>style.visibility</p:attrName>
                                        </p:attrNameLst>
                                      </p:cBhvr>
                                      <p:to>
                                        <p:strVal val="visible"/>
                                      </p:to>
                                    </p:set>
                                    <p:anim calcmode="lin" valueType="num">
                                      <p:cBhvr additive="base">
                                        <p:cTn id="19" dur="500" fill="hold"/>
                                        <p:tgtEl>
                                          <p:spTgt spid="47110"/>
                                        </p:tgtEl>
                                        <p:attrNameLst>
                                          <p:attrName>ppt_x</p:attrName>
                                        </p:attrNameLst>
                                      </p:cBhvr>
                                      <p:tavLst>
                                        <p:tav tm="0">
                                          <p:val>
                                            <p:strVal val="0-#ppt_w/2"/>
                                          </p:val>
                                        </p:tav>
                                        <p:tav tm="100000">
                                          <p:val>
                                            <p:strVal val="#ppt_x"/>
                                          </p:val>
                                        </p:tav>
                                      </p:tavLst>
                                    </p:anim>
                                    <p:anim calcmode="lin" valueType="num">
                                      <p:cBhvr additive="base">
                                        <p:cTn id="20" dur="500" fill="hold"/>
                                        <p:tgtEl>
                                          <p:spTgt spid="471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7111"/>
                                        </p:tgtEl>
                                        <p:attrNameLst>
                                          <p:attrName>style.visibility</p:attrName>
                                        </p:attrNameLst>
                                      </p:cBhvr>
                                      <p:to>
                                        <p:strVal val="visible"/>
                                      </p:to>
                                    </p:set>
                                    <p:anim calcmode="lin" valueType="num">
                                      <p:cBhvr additive="base">
                                        <p:cTn id="25" dur="500" fill="hold"/>
                                        <p:tgtEl>
                                          <p:spTgt spid="47111"/>
                                        </p:tgtEl>
                                        <p:attrNameLst>
                                          <p:attrName>ppt_x</p:attrName>
                                        </p:attrNameLst>
                                      </p:cBhvr>
                                      <p:tavLst>
                                        <p:tav tm="0">
                                          <p:val>
                                            <p:strVal val="0-#ppt_w/2"/>
                                          </p:val>
                                        </p:tav>
                                        <p:tav tm="100000">
                                          <p:val>
                                            <p:strVal val="#ppt_x"/>
                                          </p:val>
                                        </p:tav>
                                      </p:tavLst>
                                    </p:anim>
                                    <p:anim calcmode="lin" valueType="num">
                                      <p:cBhvr additive="base">
                                        <p:cTn id="26" dur="500" fill="hold"/>
                                        <p:tgtEl>
                                          <p:spTgt spid="471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7112"/>
                                        </p:tgtEl>
                                        <p:attrNameLst>
                                          <p:attrName>style.visibility</p:attrName>
                                        </p:attrNameLst>
                                      </p:cBhvr>
                                      <p:to>
                                        <p:strVal val="visible"/>
                                      </p:to>
                                    </p:set>
                                    <p:anim calcmode="lin" valueType="num">
                                      <p:cBhvr additive="base">
                                        <p:cTn id="31" dur="500" fill="hold"/>
                                        <p:tgtEl>
                                          <p:spTgt spid="47112"/>
                                        </p:tgtEl>
                                        <p:attrNameLst>
                                          <p:attrName>ppt_x</p:attrName>
                                        </p:attrNameLst>
                                      </p:cBhvr>
                                      <p:tavLst>
                                        <p:tav tm="0">
                                          <p:val>
                                            <p:strVal val="0-#ppt_w/2"/>
                                          </p:val>
                                        </p:tav>
                                        <p:tav tm="100000">
                                          <p:val>
                                            <p:strVal val="#ppt_x"/>
                                          </p:val>
                                        </p:tav>
                                      </p:tavLst>
                                    </p:anim>
                                    <p:anim calcmode="lin" valueType="num">
                                      <p:cBhvr additive="base">
                                        <p:cTn id="32" dur="500" fill="hold"/>
                                        <p:tgtEl>
                                          <p:spTgt spid="47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4"/>
          <p:cNvSpPr txBox="1">
            <a:spLocks noChangeArrowheads="1"/>
          </p:cNvSpPr>
          <p:nvPr/>
        </p:nvSpPr>
        <p:spPr bwMode="auto">
          <a:xfrm>
            <a:off x="607359" y="1412776"/>
            <a:ext cx="7734810" cy="400110"/>
          </a:xfrm>
          <a:prstGeom prst="rect">
            <a:avLst/>
          </a:prstGeom>
          <a:noFill/>
          <a:ln w="9525">
            <a:noFill/>
            <a:miter lim="800000"/>
            <a:headEnd/>
            <a:tailEnd/>
          </a:ln>
        </p:spPr>
        <p:txBody>
          <a:bodyPr wrap="none">
            <a:spAutoFit/>
          </a:bodyPr>
          <a:lstStyle/>
          <a:p>
            <a:r>
              <a:rPr lang="sv-SE" altLang="zh-CN" sz="2000" dirty="0" smtClean="0">
                <a:solidFill>
                  <a:srgbClr val="54DFA2"/>
                </a:solidFill>
                <a:latin typeface="微软雅黑" panose="020B0503020204020204" pitchFamily="34" charset="-122"/>
                <a:ea typeface="微软雅黑" panose="020B0503020204020204" pitchFamily="34" charset="-122"/>
              </a:rPr>
              <a:t>100</a:t>
            </a:r>
            <a:r>
              <a:rPr lang="sv-SE" altLang="zh-CN" sz="2000" dirty="0">
                <a:solidFill>
                  <a:srgbClr val="54DFA2"/>
                </a:solidFill>
                <a:latin typeface="微软雅黑" panose="020B0503020204020204" pitchFamily="34" charset="-122"/>
                <a:ea typeface="微软雅黑" panose="020B0503020204020204" pitchFamily="34" charset="-122"/>
              </a:rPr>
              <a:t>, 200, 1000, 2000, 5000, </a:t>
            </a:r>
            <a:r>
              <a:rPr lang="sv-SE" altLang="zh-CN" sz="2000" dirty="0" smtClean="0">
                <a:solidFill>
                  <a:srgbClr val="54DFA2"/>
                </a:solidFill>
                <a:latin typeface="微软雅黑" panose="020B0503020204020204" pitchFamily="34" charset="-122"/>
                <a:ea typeface="微软雅黑" panose="020B0503020204020204" pitchFamily="34" charset="-122"/>
              </a:rPr>
              <a:t>10000</a:t>
            </a:r>
            <a:r>
              <a:rPr lang="zh-CN" altLang="en-US" sz="2000" dirty="0" smtClean="0">
                <a:solidFill>
                  <a:srgbClr val="54DFA2"/>
                </a:solidFill>
                <a:latin typeface="微软雅黑" panose="020B0503020204020204" pitchFamily="34" charset="-122"/>
                <a:ea typeface="微软雅黑" panose="020B0503020204020204" pitchFamily="34" charset="-122"/>
              </a:rPr>
              <a:t>步</a:t>
            </a:r>
            <a:r>
              <a:rPr lang="sv-SE" altLang="zh-CN" sz="2000" dirty="0" smtClean="0">
                <a:solidFill>
                  <a:srgbClr val="54DFA2"/>
                </a:solidFill>
                <a:latin typeface="微软雅黑" panose="020B0503020204020204" pitchFamily="34" charset="-122"/>
                <a:ea typeface="微软雅黑" panose="020B0503020204020204" pitchFamily="34" charset="-122"/>
              </a:rPr>
              <a:t>SARSA</a:t>
            </a:r>
            <a:r>
              <a:rPr lang="zh-CN" altLang="en-US" sz="2000" dirty="0" smtClean="0">
                <a:solidFill>
                  <a:srgbClr val="54DFA2"/>
                </a:solidFill>
                <a:latin typeface="微软雅黑" panose="020B0503020204020204" pitchFamily="34" charset="-122"/>
                <a:ea typeface="微软雅黑" panose="020B0503020204020204" pitchFamily="34" charset="-122"/>
              </a:rPr>
              <a:t>强化学习后的</a:t>
            </a:r>
            <a:r>
              <a:rPr lang="sv-SE" altLang="zh-CN" sz="2000" dirty="0" smtClean="0">
                <a:solidFill>
                  <a:srgbClr val="54DFA2"/>
                </a:solidFill>
                <a:latin typeface="微软雅黑" panose="020B0503020204020204" pitchFamily="34" charset="-122"/>
                <a:ea typeface="微软雅黑" panose="020B0503020204020204" pitchFamily="34" charset="-122"/>
              </a:rPr>
              <a:t>Q(s,a</a:t>
            </a:r>
            <a:r>
              <a:rPr lang="sv-SE" altLang="zh-CN" sz="2000" dirty="0">
                <a:solidFill>
                  <a:srgbClr val="54DFA2"/>
                </a:solidFill>
                <a:latin typeface="微软雅黑" panose="020B0503020204020204" pitchFamily="34" charset="-122"/>
                <a:ea typeface="微软雅黑" panose="020B0503020204020204" pitchFamily="34" charset="-122"/>
              </a:rPr>
              <a:t>) </a:t>
            </a:r>
            <a:endParaRPr lang="en-US" altLang="zh-CN" sz="2000" dirty="0">
              <a:solidFill>
                <a:srgbClr val="54DFA2"/>
              </a:solidFill>
              <a:latin typeface="微软雅黑" panose="020B0503020204020204" pitchFamily="34" charset="-122"/>
              <a:ea typeface="微软雅黑" panose="020B0503020204020204" pitchFamily="34" charset="-122"/>
            </a:endParaRPr>
          </a:p>
        </p:txBody>
      </p:sp>
      <p:pic>
        <p:nvPicPr>
          <p:cNvPr id="48133" name="Picture 5" descr="Q_100"/>
          <p:cNvPicPr>
            <a:picLocks noChangeAspect="1" noChangeArrowheads="1"/>
          </p:cNvPicPr>
          <p:nvPr/>
        </p:nvPicPr>
        <p:blipFill>
          <a:blip r:embed="rId2" cstate="print"/>
          <a:srcRect/>
          <a:stretch>
            <a:fillRect/>
          </a:stretch>
        </p:blipFill>
        <p:spPr bwMode="auto">
          <a:xfrm>
            <a:off x="1475656" y="2438400"/>
            <a:ext cx="4876800" cy="3662363"/>
          </a:xfrm>
          <a:prstGeom prst="rect">
            <a:avLst/>
          </a:prstGeom>
          <a:noFill/>
          <a:ln w="9525">
            <a:noFill/>
            <a:miter lim="800000"/>
            <a:headEnd/>
            <a:tailEnd/>
          </a:ln>
        </p:spPr>
      </p:pic>
      <p:pic>
        <p:nvPicPr>
          <p:cNvPr id="48134" name="Picture 6" descr="Q_200"/>
          <p:cNvPicPr>
            <a:picLocks noChangeAspect="1" noChangeArrowheads="1"/>
          </p:cNvPicPr>
          <p:nvPr/>
        </p:nvPicPr>
        <p:blipFill>
          <a:blip r:embed="rId3" cstate="print"/>
          <a:srcRect/>
          <a:stretch>
            <a:fillRect/>
          </a:stretch>
        </p:blipFill>
        <p:spPr bwMode="auto">
          <a:xfrm>
            <a:off x="1475656" y="2209800"/>
            <a:ext cx="5715000" cy="4291013"/>
          </a:xfrm>
          <a:prstGeom prst="rect">
            <a:avLst/>
          </a:prstGeom>
          <a:noFill/>
          <a:ln w="9525">
            <a:noFill/>
            <a:miter lim="800000"/>
            <a:headEnd/>
            <a:tailEnd/>
          </a:ln>
        </p:spPr>
      </p:pic>
      <p:pic>
        <p:nvPicPr>
          <p:cNvPr id="48135" name="Picture 7" descr="Q_1000"/>
          <p:cNvPicPr>
            <a:picLocks noChangeAspect="1" noChangeArrowheads="1"/>
          </p:cNvPicPr>
          <p:nvPr/>
        </p:nvPicPr>
        <p:blipFill>
          <a:blip r:embed="rId4" cstate="print"/>
          <a:srcRect/>
          <a:stretch>
            <a:fillRect/>
          </a:stretch>
        </p:blipFill>
        <p:spPr bwMode="auto">
          <a:xfrm>
            <a:off x="1628056" y="2362200"/>
            <a:ext cx="5486400" cy="4117975"/>
          </a:xfrm>
          <a:prstGeom prst="rect">
            <a:avLst/>
          </a:prstGeom>
          <a:noFill/>
          <a:ln w="9525">
            <a:noFill/>
            <a:miter lim="800000"/>
            <a:headEnd/>
            <a:tailEnd/>
          </a:ln>
        </p:spPr>
      </p:pic>
      <p:pic>
        <p:nvPicPr>
          <p:cNvPr id="48136" name="Picture 8" descr="Q_2000"/>
          <p:cNvPicPr>
            <a:picLocks noChangeAspect="1" noChangeArrowheads="1"/>
          </p:cNvPicPr>
          <p:nvPr/>
        </p:nvPicPr>
        <p:blipFill>
          <a:blip r:embed="rId5" cstate="print"/>
          <a:srcRect/>
          <a:stretch>
            <a:fillRect/>
          </a:stretch>
        </p:blipFill>
        <p:spPr bwMode="auto">
          <a:xfrm>
            <a:off x="1856656" y="2286000"/>
            <a:ext cx="5181600" cy="3890963"/>
          </a:xfrm>
          <a:prstGeom prst="rect">
            <a:avLst/>
          </a:prstGeom>
          <a:noFill/>
          <a:ln w="9525">
            <a:noFill/>
            <a:miter lim="800000"/>
            <a:headEnd/>
            <a:tailEnd/>
          </a:ln>
        </p:spPr>
      </p:pic>
      <p:pic>
        <p:nvPicPr>
          <p:cNvPr id="48137" name="Picture 9" descr="Q_5000"/>
          <p:cNvPicPr>
            <a:picLocks noChangeAspect="1" noChangeArrowheads="1"/>
          </p:cNvPicPr>
          <p:nvPr/>
        </p:nvPicPr>
        <p:blipFill>
          <a:blip r:embed="rId6" cstate="print"/>
          <a:srcRect/>
          <a:stretch>
            <a:fillRect/>
          </a:stretch>
        </p:blipFill>
        <p:spPr bwMode="auto">
          <a:xfrm>
            <a:off x="1458194" y="2132806"/>
            <a:ext cx="6096000" cy="4576762"/>
          </a:xfrm>
          <a:prstGeom prst="rect">
            <a:avLst/>
          </a:prstGeom>
          <a:noFill/>
          <a:ln w="9525">
            <a:noFill/>
            <a:miter lim="800000"/>
            <a:headEnd/>
            <a:tailEnd/>
          </a:ln>
        </p:spPr>
      </p:pic>
      <p:pic>
        <p:nvPicPr>
          <p:cNvPr id="48138" name="Picture 10" descr="Q_10000"/>
          <p:cNvPicPr>
            <a:picLocks noChangeAspect="1" noChangeArrowheads="1"/>
          </p:cNvPicPr>
          <p:nvPr/>
        </p:nvPicPr>
        <p:blipFill>
          <a:blip r:embed="rId7" cstate="print"/>
          <a:srcRect/>
          <a:stretch>
            <a:fillRect/>
          </a:stretch>
        </p:blipFill>
        <p:spPr bwMode="auto">
          <a:xfrm>
            <a:off x="1610594" y="2249488"/>
            <a:ext cx="5791200" cy="4348162"/>
          </a:xfrm>
          <a:prstGeom prst="rect">
            <a:avLst/>
          </a:prstGeom>
          <a:noFill/>
          <a:ln w="9525">
            <a:noFill/>
            <a:miter lim="800000"/>
            <a:headEnd/>
            <a:tailEnd/>
          </a:ln>
        </p:spPr>
      </p:pic>
      <p:sp>
        <p:nvSpPr>
          <p:cNvPr id="10" name="Rectangle 2"/>
          <p:cNvSpPr txBox="1">
            <a:spLocks noChangeArrowheads="1"/>
          </p:cNvSpPr>
          <p:nvPr/>
        </p:nvSpPr>
        <p:spPr bwMode="auto">
          <a:xfrm>
            <a:off x="563386" y="404664"/>
            <a:ext cx="4709369"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Times New Roman" pitchFamily="18" charset="0"/>
                <a:cs typeface="Times New Roman" pitchFamily="18" charset="0"/>
              </a:rPr>
              <a:t>SARSA</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法举例：</a:t>
            </a:r>
            <a:r>
              <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Q(</a:t>
            </a:r>
            <a:r>
              <a:rPr lang="en-US" altLang="zh-CN" sz="2800" b="1" kern="0" dirty="0" err="1" smtClean="0">
                <a:solidFill>
                  <a:srgbClr val="FFFF00"/>
                </a:solidFill>
                <a:latin typeface="微软雅黑" panose="020B0503020204020204" pitchFamily="34" charset="-122"/>
                <a:ea typeface="微软雅黑" panose="020B0503020204020204" pitchFamily="34" charset="-122"/>
                <a:cs typeface="Times New Roman" pitchFamily="18" charset="0"/>
              </a:rPr>
              <a:t>s,a</a:t>
            </a:r>
            <a:r>
              <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p>
        </p:txBody>
      </p:sp>
    </p:spTree>
    <p:extLst>
      <p:ext uri="{BB962C8B-B14F-4D97-AF65-F5344CB8AC3E}">
        <p14:creationId xmlns:p14="http://schemas.microsoft.com/office/powerpoint/2010/main" val="239974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33"/>
                                        </p:tgtEl>
                                        <p:attrNameLst>
                                          <p:attrName>style.visibility</p:attrName>
                                        </p:attrNameLst>
                                      </p:cBhvr>
                                      <p:to>
                                        <p:strVal val="visible"/>
                                      </p:to>
                                    </p:set>
                                    <p:anim calcmode="lin" valueType="num">
                                      <p:cBhvr additive="base">
                                        <p:cTn id="7" dur="500" fill="hold"/>
                                        <p:tgtEl>
                                          <p:spTgt spid="48133"/>
                                        </p:tgtEl>
                                        <p:attrNameLst>
                                          <p:attrName>ppt_x</p:attrName>
                                        </p:attrNameLst>
                                      </p:cBhvr>
                                      <p:tavLst>
                                        <p:tav tm="0">
                                          <p:val>
                                            <p:strVal val="0-#ppt_w/2"/>
                                          </p:val>
                                        </p:tav>
                                        <p:tav tm="100000">
                                          <p:val>
                                            <p:strVal val="#ppt_x"/>
                                          </p:val>
                                        </p:tav>
                                      </p:tavLst>
                                    </p:anim>
                                    <p:anim calcmode="lin" valueType="num">
                                      <p:cBhvr additive="base">
                                        <p:cTn id="8" dur="500" fill="hold"/>
                                        <p:tgtEl>
                                          <p:spTgt spid="481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134"/>
                                        </p:tgtEl>
                                        <p:attrNameLst>
                                          <p:attrName>style.visibility</p:attrName>
                                        </p:attrNameLst>
                                      </p:cBhvr>
                                      <p:to>
                                        <p:strVal val="visible"/>
                                      </p:to>
                                    </p:set>
                                    <p:anim calcmode="lin" valueType="num">
                                      <p:cBhvr additive="base">
                                        <p:cTn id="13" dur="500" fill="hold"/>
                                        <p:tgtEl>
                                          <p:spTgt spid="48134"/>
                                        </p:tgtEl>
                                        <p:attrNameLst>
                                          <p:attrName>ppt_x</p:attrName>
                                        </p:attrNameLst>
                                      </p:cBhvr>
                                      <p:tavLst>
                                        <p:tav tm="0">
                                          <p:val>
                                            <p:strVal val="0-#ppt_w/2"/>
                                          </p:val>
                                        </p:tav>
                                        <p:tav tm="100000">
                                          <p:val>
                                            <p:strVal val="#ppt_x"/>
                                          </p:val>
                                        </p:tav>
                                      </p:tavLst>
                                    </p:anim>
                                    <p:anim calcmode="lin" valueType="num">
                                      <p:cBhvr additive="base">
                                        <p:cTn id="14" dur="500" fill="hold"/>
                                        <p:tgtEl>
                                          <p:spTgt spid="4813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8135"/>
                                        </p:tgtEl>
                                        <p:attrNameLst>
                                          <p:attrName>style.visibility</p:attrName>
                                        </p:attrNameLst>
                                      </p:cBhvr>
                                      <p:to>
                                        <p:strVal val="visible"/>
                                      </p:to>
                                    </p:set>
                                    <p:anim calcmode="lin" valueType="num">
                                      <p:cBhvr additive="base">
                                        <p:cTn id="19" dur="500" fill="hold"/>
                                        <p:tgtEl>
                                          <p:spTgt spid="48135"/>
                                        </p:tgtEl>
                                        <p:attrNameLst>
                                          <p:attrName>ppt_x</p:attrName>
                                        </p:attrNameLst>
                                      </p:cBhvr>
                                      <p:tavLst>
                                        <p:tav tm="0">
                                          <p:val>
                                            <p:strVal val="0-#ppt_w/2"/>
                                          </p:val>
                                        </p:tav>
                                        <p:tav tm="100000">
                                          <p:val>
                                            <p:strVal val="#ppt_x"/>
                                          </p:val>
                                        </p:tav>
                                      </p:tavLst>
                                    </p:anim>
                                    <p:anim calcmode="lin" valueType="num">
                                      <p:cBhvr additive="base">
                                        <p:cTn id="20" dur="500" fill="hold"/>
                                        <p:tgtEl>
                                          <p:spTgt spid="4813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8136"/>
                                        </p:tgtEl>
                                        <p:attrNameLst>
                                          <p:attrName>style.visibility</p:attrName>
                                        </p:attrNameLst>
                                      </p:cBhvr>
                                      <p:to>
                                        <p:strVal val="visible"/>
                                      </p:to>
                                    </p:set>
                                    <p:anim calcmode="lin" valueType="num">
                                      <p:cBhvr additive="base">
                                        <p:cTn id="25" dur="500" fill="hold"/>
                                        <p:tgtEl>
                                          <p:spTgt spid="48136"/>
                                        </p:tgtEl>
                                        <p:attrNameLst>
                                          <p:attrName>ppt_x</p:attrName>
                                        </p:attrNameLst>
                                      </p:cBhvr>
                                      <p:tavLst>
                                        <p:tav tm="0">
                                          <p:val>
                                            <p:strVal val="0-#ppt_w/2"/>
                                          </p:val>
                                        </p:tav>
                                        <p:tav tm="100000">
                                          <p:val>
                                            <p:strVal val="#ppt_x"/>
                                          </p:val>
                                        </p:tav>
                                      </p:tavLst>
                                    </p:anim>
                                    <p:anim calcmode="lin" valueType="num">
                                      <p:cBhvr additive="base">
                                        <p:cTn id="26" dur="500" fill="hold"/>
                                        <p:tgtEl>
                                          <p:spTgt spid="4813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8137"/>
                                        </p:tgtEl>
                                        <p:attrNameLst>
                                          <p:attrName>style.visibility</p:attrName>
                                        </p:attrNameLst>
                                      </p:cBhvr>
                                      <p:to>
                                        <p:strVal val="visible"/>
                                      </p:to>
                                    </p:set>
                                    <p:anim calcmode="lin" valueType="num">
                                      <p:cBhvr additive="base">
                                        <p:cTn id="31" dur="500" fill="hold"/>
                                        <p:tgtEl>
                                          <p:spTgt spid="48137"/>
                                        </p:tgtEl>
                                        <p:attrNameLst>
                                          <p:attrName>ppt_x</p:attrName>
                                        </p:attrNameLst>
                                      </p:cBhvr>
                                      <p:tavLst>
                                        <p:tav tm="0">
                                          <p:val>
                                            <p:strVal val="0-#ppt_w/2"/>
                                          </p:val>
                                        </p:tav>
                                        <p:tav tm="100000">
                                          <p:val>
                                            <p:strVal val="#ppt_x"/>
                                          </p:val>
                                        </p:tav>
                                      </p:tavLst>
                                    </p:anim>
                                    <p:anim calcmode="lin" valueType="num">
                                      <p:cBhvr additive="base">
                                        <p:cTn id="32" dur="500" fill="hold"/>
                                        <p:tgtEl>
                                          <p:spTgt spid="4813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8138"/>
                                        </p:tgtEl>
                                        <p:attrNameLst>
                                          <p:attrName>style.visibility</p:attrName>
                                        </p:attrNameLst>
                                      </p:cBhvr>
                                      <p:to>
                                        <p:strVal val="visible"/>
                                      </p:to>
                                    </p:set>
                                    <p:anim calcmode="lin" valueType="num">
                                      <p:cBhvr additive="base">
                                        <p:cTn id="37" dur="500" fill="hold"/>
                                        <p:tgtEl>
                                          <p:spTgt spid="48138"/>
                                        </p:tgtEl>
                                        <p:attrNameLst>
                                          <p:attrName>ppt_x</p:attrName>
                                        </p:attrNameLst>
                                      </p:cBhvr>
                                      <p:tavLst>
                                        <p:tav tm="0">
                                          <p:val>
                                            <p:strVal val="0-#ppt_w/2"/>
                                          </p:val>
                                        </p:tav>
                                        <p:tav tm="100000">
                                          <p:val>
                                            <p:strVal val="#ppt_x"/>
                                          </p:val>
                                        </p:tav>
                                      </p:tavLst>
                                    </p:anim>
                                    <p:anim calcmode="lin" valueType="num">
                                      <p:cBhvr additive="base">
                                        <p:cTn id="38" dur="500" fill="hold"/>
                                        <p:tgtEl>
                                          <p:spTgt spid="48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3636963" y="1447800"/>
            <a:ext cx="3276600" cy="990600"/>
          </a:xfrm>
          <a:prstGeom prst="rect">
            <a:avLst/>
          </a:prstGeom>
          <a:solidFill>
            <a:srgbClr val="00B050"/>
          </a:solidFill>
          <a:ln w="9525">
            <a:solidFill>
              <a:srgbClr val="00B050"/>
            </a:solidFill>
            <a:miter lim="800000"/>
            <a:headEnd/>
            <a:tailEnd/>
          </a:ln>
        </p:spPr>
        <p:txBody>
          <a:bodyPr wrap="none" anchor="ctr"/>
          <a:lstStyle/>
          <a:p>
            <a:pPr algn="ctr"/>
            <a:r>
              <a:rPr lang="zh-CN" altLang="en-US" sz="3200" b="1">
                <a:solidFill>
                  <a:schemeClr val="bg1"/>
                </a:solidFill>
                <a:ea typeface="黑体" pitchFamily="49" charset="-122"/>
              </a:rPr>
              <a:t>学习智能体</a:t>
            </a:r>
          </a:p>
        </p:txBody>
      </p:sp>
      <p:sp>
        <p:nvSpPr>
          <p:cNvPr id="21507" name="Rectangle 5"/>
          <p:cNvSpPr>
            <a:spLocks noChangeArrowheads="1"/>
          </p:cNvSpPr>
          <p:nvPr/>
        </p:nvSpPr>
        <p:spPr bwMode="auto">
          <a:xfrm>
            <a:off x="3636963" y="3200400"/>
            <a:ext cx="3276600" cy="990600"/>
          </a:xfrm>
          <a:prstGeom prst="rect">
            <a:avLst/>
          </a:prstGeom>
          <a:solidFill>
            <a:schemeClr val="hlink"/>
          </a:solidFill>
          <a:ln w="9525">
            <a:solidFill>
              <a:schemeClr val="tx1"/>
            </a:solidFill>
            <a:miter lim="800000"/>
            <a:headEnd/>
            <a:tailEnd/>
          </a:ln>
        </p:spPr>
        <p:txBody>
          <a:bodyPr wrap="none" anchor="ctr"/>
          <a:lstStyle/>
          <a:p>
            <a:pPr algn="ctr"/>
            <a:r>
              <a:rPr lang="zh-CN" altLang="en-US" sz="3200" b="1">
                <a:solidFill>
                  <a:schemeClr val="bg1"/>
                </a:solidFill>
                <a:ea typeface="黑体" pitchFamily="49" charset="-122"/>
              </a:rPr>
              <a:t>环境</a:t>
            </a:r>
          </a:p>
        </p:txBody>
      </p:sp>
      <p:sp>
        <p:nvSpPr>
          <p:cNvPr id="21508" name="Freeform 7"/>
          <p:cNvSpPr>
            <a:spLocks/>
          </p:cNvSpPr>
          <p:nvPr/>
        </p:nvSpPr>
        <p:spPr bwMode="auto">
          <a:xfrm>
            <a:off x="1655763" y="1676400"/>
            <a:ext cx="1905000" cy="2286000"/>
          </a:xfrm>
          <a:custGeom>
            <a:avLst/>
            <a:gdLst>
              <a:gd name="T0" fmla="*/ 2147483647 w 1200"/>
              <a:gd name="T1" fmla="*/ 2147483647 h 1296"/>
              <a:gd name="T2" fmla="*/ 0 w 1200"/>
              <a:gd name="T3" fmla="*/ 2147483647 h 1296"/>
              <a:gd name="T4" fmla="*/ 0 w 1200"/>
              <a:gd name="T5" fmla="*/ 0 h 1296"/>
              <a:gd name="T6" fmla="*/ 2147483647 w 1200"/>
              <a:gd name="T7" fmla="*/ 0 h 1296"/>
              <a:gd name="T8" fmla="*/ 0 60000 65536"/>
              <a:gd name="T9" fmla="*/ 0 60000 65536"/>
              <a:gd name="T10" fmla="*/ 0 60000 65536"/>
              <a:gd name="T11" fmla="*/ 0 60000 65536"/>
              <a:gd name="T12" fmla="*/ 0 w 1200"/>
              <a:gd name="T13" fmla="*/ 0 h 1296"/>
              <a:gd name="T14" fmla="*/ 1200 w 1200"/>
              <a:gd name="T15" fmla="*/ 1296 h 1296"/>
            </a:gdLst>
            <a:ahLst/>
            <a:cxnLst>
              <a:cxn ang="T8">
                <a:pos x="T0" y="T1"/>
              </a:cxn>
              <a:cxn ang="T9">
                <a:pos x="T2" y="T3"/>
              </a:cxn>
              <a:cxn ang="T10">
                <a:pos x="T4" y="T5"/>
              </a:cxn>
              <a:cxn ang="T11">
                <a:pos x="T6" y="T7"/>
              </a:cxn>
            </a:cxnLst>
            <a:rect l="T12" t="T13" r="T14" b="T15"/>
            <a:pathLst>
              <a:path w="1200" h="1296">
                <a:moveTo>
                  <a:pt x="528" y="1296"/>
                </a:moveTo>
                <a:lnTo>
                  <a:pt x="0" y="1296"/>
                </a:lnTo>
                <a:lnTo>
                  <a:pt x="0" y="0"/>
                </a:lnTo>
                <a:lnTo>
                  <a:pt x="1200" y="0"/>
                </a:lnTo>
              </a:path>
            </a:pathLst>
          </a:custGeom>
          <a:noFill/>
          <a:ln w="57150" cap="flat" cmpd="sng">
            <a:solidFill>
              <a:schemeClr val="bg1"/>
            </a:solidFill>
            <a:prstDash val="solid"/>
            <a:miter lim="800000"/>
            <a:headEnd type="none" w="med" len="med"/>
            <a:tailEnd type="triangle" w="med" len="med"/>
          </a:ln>
        </p:spPr>
        <p:txBody>
          <a:bodyPr wrap="none"/>
          <a:lstStyle/>
          <a:p>
            <a:endParaRPr lang="zh-CN" altLang="en-US"/>
          </a:p>
        </p:txBody>
      </p:sp>
      <p:sp>
        <p:nvSpPr>
          <p:cNvPr id="21509" name="Text Box 8"/>
          <p:cNvSpPr txBox="1">
            <a:spLocks noChangeArrowheads="1"/>
          </p:cNvSpPr>
          <p:nvPr/>
        </p:nvSpPr>
        <p:spPr bwMode="auto">
          <a:xfrm>
            <a:off x="361951" y="2403016"/>
            <a:ext cx="1103312" cy="461962"/>
          </a:xfrm>
          <a:prstGeom prst="rect">
            <a:avLst/>
          </a:prstGeom>
          <a:noFill/>
          <a:ln w="9525">
            <a:noFill/>
            <a:miter lim="800000"/>
            <a:headEnd/>
            <a:tailEnd/>
          </a:ln>
        </p:spPr>
        <p:txBody>
          <a:bodyPr wrap="none">
            <a:spAutoFit/>
          </a:bodyPr>
          <a:lstStyle/>
          <a:p>
            <a:r>
              <a:rPr lang="zh-CN" altLang="en-US" b="1" dirty="0">
                <a:solidFill>
                  <a:schemeClr val="bg1"/>
                </a:solidFill>
                <a:ea typeface="宋体" pitchFamily="2" charset="-122"/>
              </a:rPr>
              <a:t>状态</a:t>
            </a:r>
            <a:r>
              <a:rPr lang="en-US" altLang="zh-CN" dirty="0">
                <a:solidFill>
                  <a:schemeClr val="bg1"/>
                </a:solidFill>
                <a:ea typeface="宋体" pitchFamily="2" charset="-122"/>
              </a:rPr>
              <a:t> </a:t>
            </a:r>
            <a:r>
              <a:rPr lang="en-US" altLang="zh-CN" dirty="0" err="1">
                <a:solidFill>
                  <a:schemeClr val="bg1"/>
                </a:solidFill>
                <a:ea typeface="宋体" pitchFamily="2" charset="-122"/>
              </a:rPr>
              <a:t>s</a:t>
            </a:r>
            <a:r>
              <a:rPr lang="en-US" altLang="zh-CN" i="1" baseline="-25000" dirty="0" err="1">
                <a:solidFill>
                  <a:schemeClr val="bg1"/>
                </a:solidFill>
                <a:ea typeface="宋体" pitchFamily="2" charset="-122"/>
              </a:rPr>
              <a:t>t</a:t>
            </a:r>
            <a:endParaRPr lang="en-US" altLang="zh-CN" i="1" baseline="-25000" dirty="0">
              <a:solidFill>
                <a:schemeClr val="bg1"/>
              </a:solidFill>
              <a:ea typeface="宋体" pitchFamily="2" charset="-122"/>
            </a:endParaRPr>
          </a:p>
        </p:txBody>
      </p:sp>
      <p:sp>
        <p:nvSpPr>
          <p:cNvPr id="21510" name="Line 9"/>
          <p:cNvSpPr>
            <a:spLocks noChangeShapeType="1"/>
          </p:cNvSpPr>
          <p:nvPr/>
        </p:nvSpPr>
        <p:spPr bwMode="auto">
          <a:xfrm>
            <a:off x="2493963" y="3048000"/>
            <a:ext cx="20637" cy="1219200"/>
          </a:xfrm>
          <a:prstGeom prst="line">
            <a:avLst/>
          </a:prstGeom>
          <a:noFill/>
          <a:ln w="57150">
            <a:solidFill>
              <a:schemeClr val="bg1"/>
            </a:solidFill>
            <a:prstDash val="sysDot"/>
            <a:miter lim="800000"/>
            <a:headEnd/>
            <a:tailEnd/>
          </a:ln>
        </p:spPr>
        <p:txBody>
          <a:bodyPr wrap="none"/>
          <a:lstStyle/>
          <a:p>
            <a:endParaRPr lang="zh-CN" altLang="en-US"/>
          </a:p>
        </p:txBody>
      </p:sp>
      <p:sp>
        <p:nvSpPr>
          <p:cNvPr id="21511" name="Line 12"/>
          <p:cNvSpPr>
            <a:spLocks noChangeShapeType="1"/>
          </p:cNvSpPr>
          <p:nvPr/>
        </p:nvSpPr>
        <p:spPr bwMode="auto">
          <a:xfrm flipH="1">
            <a:off x="2570163" y="3962400"/>
            <a:ext cx="1066800" cy="0"/>
          </a:xfrm>
          <a:prstGeom prst="line">
            <a:avLst/>
          </a:prstGeom>
          <a:noFill/>
          <a:ln w="57150">
            <a:solidFill>
              <a:schemeClr val="bg1"/>
            </a:solidFill>
            <a:miter lim="800000"/>
            <a:headEnd/>
            <a:tailEnd type="triangle" w="med" len="med"/>
          </a:ln>
        </p:spPr>
        <p:txBody>
          <a:bodyPr wrap="none"/>
          <a:lstStyle/>
          <a:p>
            <a:endParaRPr lang="zh-CN" altLang="en-US"/>
          </a:p>
        </p:txBody>
      </p:sp>
      <p:sp>
        <p:nvSpPr>
          <p:cNvPr id="21512" name="Text Box 13"/>
          <p:cNvSpPr txBox="1">
            <a:spLocks noChangeArrowheads="1"/>
          </p:cNvSpPr>
          <p:nvPr/>
        </p:nvSpPr>
        <p:spPr bwMode="auto">
          <a:xfrm>
            <a:off x="2783912" y="3964994"/>
            <a:ext cx="762000" cy="400110"/>
          </a:xfrm>
          <a:prstGeom prst="rect">
            <a:avLst/>
          </a:prstGeom>
          <a:noFill/>
          <a:ln w="9525">
            <a:noFill/>
            <a:miter lim="800000"/>
            <a:headEnd/>
            <a:tailEnd/>
          </a:ln>
        </p:spPr>
        <p:txBody>
          <a:bodyPr wrap="square">
            <a:spAutoFit/>
          </a:bodyPr>
          <a:lstStyle/>
          <a:p>
            <a:r>
              <a:rPr lang="en-US" altLang="zh-CN" sz="2000" dirty="0" smtClean="0">
                <a:solidFill>
                  <a:schemeClr val="bg1"/>
                </a:solidFill>
                <a:ea typeface="宋体" pitchFamily="2" charset="-122"/>
              </a:rPr>
              <a:t>S</a:t>
            </a:r>
            <a:r>
              <a:rPr lang="en-US" altLang="zh-CN" i="1" baseline="-25000" dirty="0" smtClean="0">
                <a:solidFill>
                  <a:schemeClr val="bg1"/>
                </a:solidFill>
                <a:ea typeface="宋体" pitchFamily="2" charset="-122"/>
              </a:rPr>
              <a:t>t </a:t>
            </a:r>
            <a:r>
              <a:rPr lang="en-US" altLang="zh-CN" baseline="-25000" dirty="0" smtClean="0">
                <a:solidFill>
                  <a:schemeClr val="bg1"/>
                </a:solidFill>
                <a:ea typeface="宋体" pitchFamily="2" charset="-122"/>
              </a:rPr>
              <a:t>+</a:t>
            </a:r>
            <a:r>
              <a:rPr lang="en-US" altLang="zh-CN" baseline="-25000" dirty="0">
                <a:solidFill>
                  <a:schemeClr val="bg1"/>
                </a:solidFill>
                <a:ea typeface="宋体" pitchFamily="2" charset="-122"/>
              </a:rPr>
              <a:t>1</a:t>
            </a:r>
          </a:p>
        </p:txBody>
      </p:sp>
      <p:sp>
        <p:nvSpPr>
          <p:cNvPr id="21513" name="Line 14"/>
          <p:cNvSpPr>
            <a:spLocks noChangeShapeType="1"/>
          </p:cNvSpPr>
          <p:nvPr/>
        </p:nvSpPr>
        <p:spPr bwMode="auto">
          <a:xfrm flipH="1">
            <a:off x="2570163" y="3429000"/>
            <a:ext cx="1066800" cy="0"/>
          </a:xfrm>
          <a:prstGeom prst="line">
            <a:avLst/>
          </a:prstGeom>
          <a:noFill/>
          <a:ln w="57150">
            <a:solidFill>
              <a:schemeClr val="bg1"/>
            </a:solidFill>
            <a:miter lim="800000"/>
            <a:headEnd/>
            <a:tailEnd type="triangle" w="med" len="med"/>
          </a:ln>
        </p:spPr>
        <p:txBody>
          <a:bodyPr wrap="none"/>
          <a:lstStyle/>
          <a:p>
            <a:endParaRPr lang="zh-CN" altLang="en-US"/>
          </a:p>
        </p:txBody>
      </p:sp>
      <p:sp>
        <p:nvSpPr>
          <p:cNvPr id="21514" name="Text Box 16"/>
          <p:cNvSpPr txBox="1">
            <a:spLocks noChangeArrowheads="1"/>
          </p:cNvSpPr>
          <p:nvPr/>
        </p:nvSpPr>
        <p:spPr bwMode="auto">
          <a:xfrm>
            <a:off x="2819400" y="3352800"/>
            <a:ext cx="647700" cy="457200"/>
          </a:xfrm>
          <a:prstGeom prst="rect">
            <a:avLst/>
          </a:prstGeom>
          <a:noFill/>
          <a:ln w="9525">
            <a:noFill/>
            <a:miter lim="800000"/>
            <a:headEnd/>
            <a:tailEnd/>
          </a:ln>
        </p:spPr>
        <p:txBody>
          <a:bodyPr>
            <a:spAutoFit/>
          </a:bodyPr>
          <a:lstStyle/>
          <a:p>
            <a:r>
              <a:rPr lang="en-US" altLang="zh-CN" dirty="0" err="1">
                <a:solidFill>
                  <a:schemeClr val="bg1"/>
                </a:solidFill>
                <a:ea typeface="宋体" pitchFamily="2" charset="-122"/>
              </a:rPr>
              <a:t>r</a:t>
            </a:r>
            <a:r>
              <a:rPr lang="en-US" altLang="zh-CN" i="1" baseline="-25000" dirty="0" err="1">
                <a:solidFill>
                  <a:schemeClr val="bg1"/>
                </a:solidFill>
                <a:ea typeface="宋体" pitchFamily="2" charset="-122"/>
              </a:rPr>
              <a:t>t</a:t>
            </a:r>
            <a:endParaRPr lang="en-US" altLang="zh-CN" i="1" baseline="-25000" dirty="0">
              <a:solidFill>
                <a:schemeClr val="bg1"/>
              </a:solidFill>
              <a:ea typeface="宋体" pitchFamily="2" charset="-122"/>
            </a:endParaRPr>
          </a:p>
        </p:txBody>
      </p:sp>
      <p:sp>
        <p:nvSpPr>
          <p:cNvPr id="21515" name="Freeform 17"/>
          <p:cNvSpPr>
            <a:spLocks/>
          </p:cNvSpPr>
          <p:nvPr/>
        </p:nvSpPr>
        <p:spPr bwMode="auto">
          <a:xfrm>
            <a:off x="2036763" y="2209800"/>
            <a:ext cx="1524000" cy="1219200"/>
          </a:xfrm>
          <a:custGeom>
            <a:avLst/>
            <a:gdLst>
              <a:gd name="T0" fmla="*/ 2147483647 w 960"/>
              <a:gd name="T1" fmla="*/ 2147483647 h 768"/>
              <a:gd name="T2" fmla="*/ 0 w 960"/>
              <a:gd name="T3" fmla="*/ 2147483647 h 768"/>
              <a:gd name="T4" fmla="*/ 0 w 960"/>
              <a:gd name="T5" fmla="*/ 0 h 768"/>
              <a:gd name="T6" fmla="*/ 2147483647 w 960"/>
              <a:gd name="T7" fmla="*/ 0 h 768"/>
              <a:gd name="T8" fmla="*/ 0 60000 65536"/>
              <a:gd name="T9" fmla="*/ 0 60000 65536"/>
              <a:gd name="T10" fmla="*/ 0 60000 65536"/>
              <a:gd name="T11" fmla="*/ 0 60000 65536"/>
              <a:gd name="T12" fmla="*/ 0 w 960"/>
              <a:gd name="T13" fmla="*/ 0 h 768"/>
              <a:gd name="T14" fmla="*/ 960 w 960"/>
              <a:gd name="T15" fmla="*/ 768 h 768"/>
            </a:gdLst>
            <a:ahLst/>
            <a:cxnLst>
              <a:cxn ang="T8">
                <a:pos x="T0" y="T1"/>
              </a:cxn>
              <a:cxn ang="T9">
                <a:pos x="T2" y="T3"/>
              </a:cxn>
              <a:cxn ang="T10">
                <a:pos x="T4" y="T5"/>
              </a:cxn>
              <a:cxn ang="T11">
                <a:pos x="T6" y="T7"/>
              </a:cxn>
            </a:cxnLst>
            <a:rect l="T12" t="T13" r="T14" b="T15"/>
            <a:pathLst>
              <a:path w="960" h="768">
                <a:moveTo>
                  <a:pt x="288" y="768"/>
                </a:moveTo>
                <a:lnTo>
                  <a:pt x="0" y="768"/>
                </a:lnTo>
                <a:lnTo>
                  <a:pt x="0" y="0"/>
                </a:lnTo>
                <a:lnTo>
                  <a:pt x="960" y="0"/>
                </a:lnTo>
              </a:path>
            </a:pathLst>
          </a:custGeom>
          <a:noFill/>
          <a:ln w="57150" cap="flat" cmpd="sng">
            <a:solidFill>
              <a:schemeClr val="bg1"/>
            </a:solidFill>
            <a:prstDash val="solid"/>
            <a:miter lim="800000"/>
            <a:headEnd type="none" w="med" len="med"/>
            <a:tailEnd type="triangle" w="med" len="med"/>
          </a:ln>
        </p:spPr>
        <p:txBody>
          <a:bodyPr wrap="none"/>
          <a:lstStyle/>
          <a:p>
            <a:endParaRPr lang="zh-CN" altLang="en-US"/>
          </a:p>
        </p:txBody>
      </p:sp>
      <p:sp>
        <p:nvSpPr>
          <p:cNvPr id="21516" name="Text Box 18"/>
          <p:cNvSpPr txBox="1">
            <a:spLocks noChangeArrowheads="1"/>
          </p:cNvSpPr>
          <p:nvPr/>
        </p:nvSpPr>
        <p:spPr bwMode="auto">
          <a:xfrm>
            <a:off x="2091042" y="2273606"/>
            <a:ext cx="1330814" cy="461665"/>
          </a:xfrm>
          <a:prstGeom prst="rect">
            <a:avLst/>
          </a:prstGeom>
          <a:noFill/>
          <a:ln w="9525">
            <a:noFill/>
            <a:miter lim="800000"/>
            <a:headEnd/>
            <a:tailEnd/>
          </a:ln>
        </p:spPr>
        <p:txBody>
          <a:bodyPr wrap="none">
            <a:spAutoFit/>
          </a:bodyPr>
          <a:lstStyle/>
          <a:p>
            <a:r>
              <a:rPr lang="zh-CN" altLang="en-US" b="1" dirty="0">
                <a:solidFill>
                  <a:schemeClr val="bg1"/>
                </a:solidFill>
                <a:ea typeface="宋体" pitchFamily="2" charset="-122"/>
              </a:rPr>
              <a:t>奖励</a:t>
            </a:r>
            <a:r>
              <a:rPr lang="en-US" altLang="zh-CN" dirty="0">
                <a:solidFill>
                  <a:schemeClr val="bg1"/>
                </a:solidFill>
                <a:ea typeface="宋体" pitchFamily="2" charset="-122"/>
              </a:rPr>
              <a:t> </a:t>
            </a:r>
            <a:r>
              <a:rPr lang="en-US" altLang="zh-CN" dirty="0" err="1" smtClean="0">
                <a:solidFill>
                  <a:schemeClr val="bg1"/>
                </a:solidFill>
                <a:ea typeface="宋体" pitchFamily="2" charset="-122"/>
              </a:rPr>
              <a:t>r</a:t>
            </a:r>
            <a:r>
              <a:rPr lang="en-US" altLang="zh-CN" i="1" baseline="-25000" dirty="0" err="1" smtClean="0">
                <a:solidFill>
                  <a:schemeClr val="bg1"/>
                </a:solidFill>
                <a:ea typeface="宋体" pitchFamily="2" charset="-122"/>
              </a:rPr>
              <a:t>t</a:t>
            </a:r>
            <a:r>
              <a:rPr lang="en-US" altLang="zh-CN" i="1" baseline="-25000" dirty="0" smtClean="0">
                <a:solidFill>
                  <a:schemeClr val="bg1"/>
                </a:solidFill>
                <a:ea typeface="宋体" pitchFamily="2" charset="-122"/>
              </a:rPr>
              <a:t> </a:t>
            </a:r>
            <a:r>
              <a:rPr lang="en-US" altLang="zh-CN" baseline="-25000" dirty="0" smtClean="0">
                <a:solidFill>
                  <a:schemeClr val="bg1"/>
                </a:solidFill>
                <a:ea typeface="宋体" pitchFamily="2" charset="-122"/>
              </a:rPr>
              <a:t>-</a:t>
            </a:r>
            <a:r>
              <a:rPr lang="en-US" altLang="zh-CN" baseline="-25000" dirty="0">
                <a:solidFill>
                  <a:schemeClr val="bg1"/>
                </a:solidFill>
                <a:ea typeface="宋体" pitchFamily="2" charset="-122"/>
              </a:rPr>
              <a:t>1</a:t>
            </a:r>
          </a:p>
        </p:txBody>
      </p:sp>
      <p:sp>
        <p:nvSpPr>
          <p:cNvPr id="21517" name="Freeform 19"/>
          <p:cNvSpPr>
            <a:spLocks/>
          </p:cNvSpPr>
          <p:nvPr/>
        </p:nvSpPr>
        <p:spPr bwMode="auto">
          <a:xfrm>
            <a:off x="6913563" y="1905000"/>
            <a:ext cx="838200" cy="1752600"/>
          </a:xfrm>
          <a:custGeom>
            <a:avLst/>
            <a:gdLst>
              <a:gd name="T0" fmla="*/ 0 w 720"/>
              <a:gd name="T1" fmla="*/ 0 h 1104"/>
              <a:gd name="T2" fmla="*/ 2147483647 w 720"/>
              <a:gd name="T3" fmla="*/ 0 h 1104"/>
              <a:gd name="T4" fmla="*/ 2147483647 w 720"/>
              <a:gd name="T5" fmla="*/ 2147483647 h 1104"/>
              <a:gd name="T6" fmla="*/ 0 w 720"/>
              <a:gd name="T7" fmla="*/ 2147483647 h 1104"/>
              <a:gd name="T8" fmla="*/ 0 60000 65536"/>
              <a:gd name="T9" fmla="*/ 0 60000 65536"/>
              <a:gd name="T10" fmla="*/ 0 60000 65536"/>
              <a:gd name="T11" fmla="*/ 0 60000 65536"/>
              <a:gd name="T12" fmla="*/ 0 w 720"/>
              <a:gd name="T13" fmla="*/ 0 h 1104"/>
              <a:gd name="T14" fmla="*/ 720 w 720"/>
              <a:gd name="T15" fmla="*/ 1104 h 1104"/>
            </a:gdLst>
            <a:ahLst/>
            <a:cxnLst>
              <a:cxn ang="T8">
                <a:pos x="T0" y="T1"/>
              </a:cxn>
              <a:cxn ang="T9">
                <a:pos x="T2" y="T3"/>
              </a:cxn>
              <a:cxn ang="T10">
                <a:pos x="T4" y="T5"/>
              </a:cxn>
              <a:cxn ang="T11">
                <a:pos x="T6" y="T7"/>
              </a:cxn>
            </a:cxnLst>
            <a:rect l="T12" t="T13" r="T14" b="T15"/>
            <a:pathLst>
              <a:path w="720" h="1104">
                <a:moveTo>
                  <a:pt x="0" y="0"/>
                </a:moveTo>
                <a:lnTo>
                  <a:pt x="720" y="0"/>
                </a:lnTo>
                <a:lnTo>
                  <a:pt x="720" y="1104"/>
                </a:lnTo>
                <a:lnTo>
                  <a:pt x="0" y="1104"/>
                </a:lnTo>
              </a:path>
            </a:pathLst>
          </a:custGeom>
          <a:noFill/>
          <a:ln w="57150" cap="flat" cmpd="sng">
            <a:solidFill>
              <a:schemeClr val="bg1"/>
            </a:solidFill>
            <a:prstDash val="solid"/>
            <a:miter lim="800000"/>
            <a:headEnd type="none" w="med" len="med"/>
            <a:tailEnd type="triangle" w="med" len="med"/>
          </a:ln>
        </p:spPr>
        <p:txBody>
          <a:bodyPr wrap="none"/>
          <a:lstStyle/>
          <a:p>
            <a:endParaRPr lang="zh-CN" altLang="en-US"/>
          </a:p>
        </p:txBody>
      </p:sp>
      <p:sp>
        <p:nvSpPr>
          <p:cNvPr id="21518" name="Text Box 20"/>
          <p:cNvSpPr txBox="1">
            <a:spLocks noChangeArrowheads="1"/>
          </p:cNvSpPr>
          <p:nvPr/>
        </p:nvSpPr>
        <p:spPr bwMode="auto">
          <a:xfrm>
            <a:off x="7827963" y="2438400"/>
            <a:ext cx="1316037" cy="457200"/>
          </a:xfrm>
          <a:prstGeom prst="rect">
            <a:avLst/>
          </a:prstGeom>
          <a:noFill/>
          <a:ln w="9525">
            <a:noFill/>
            <a:miter lim="800000"/>
            <a:headEnd/>
            <a:tailEnd/>
          </a:ln>
        </p:spPr>
        <p:txBody>
          <a:bodyPr>
            <a:spAutoFit/>
          </a:bodyPr>
          <a:lstStyle/>
          <a:p>
            <a:r>
              <a:rPr lang="zh-CN" altLang="en-US" b="1" dirty="0">
                <a:solidFill>
                  <a:schemeClr val="bg1"/>
                </a:solidFill>
                <a:ea typeface="宋体" pitchFamily="2" charset="-122"/>
              </a:rPr>
              <a:t>动作</a:t>
            </a:r>
            <a:r>
              <a:rPr lang="en-US" altLang="zh-CN" dirty="0">
                <a:solidFill>
                  <a:schemeClr val="bg1"/>
                </a:solidFill>
                <a:ea typeface="宋体" pitchFamily="2" charset="-122"/>
              </a:rPr>
              <a:t> a</a:t>
            </a:r>
            <a:r>
              <a:rPr lang="en-US" altLang="zh-CN" i="1" baseline="-25000" dirty="0">
                <a:solidFill>
                  <a:schemeClr val="bg1"/>
                </a:solidFill>
                <a:ea typeface="宋体" pitchFamily="2" charset="-122"/>
              </a:rPr>
              <a:t>t</a:t>
            </a:r>
          </a:p>
        </p:txBody>
      </p:sp>
      <p:sp>
        <p:nvSpPr>
          <p:cNvPr id="21519" name="Text Box 21"/>
          <p:cNvSpPr txBox="1">
            <a:spLocks noChangeArrowheads="1"/>
          </p:cNvSpPr>
          <p:nvPr/>
        </p:nvSpPr>
        <p:spPr bwMode="auto">
          <a:xfrm>
            <a:off x="1304925" y="4419600"/>
            <a:ext cx="609600" cy="457200"/>
          </a:xfrm>
          <a:prstGeom prst="rect">
            <a:avLst/>
          </a:prstGeom>
          <a:noFill/>
          <a:ln w="9525">
            <a:noFill/>
            <a:miter lim="800000"/>
            <a:headEnd/>
            <a:tailEnd/>
          </a:ln>
        </p:spPr>
        <p:txBody>
          <a:bodyPr>
            <a:spAutoFit/>
          </a:bodyPr>
          <a:lstStyle/>
          <a:p>
            <a:r>
              <a:rPr lang="en-US" altLang="zh-CN">
                <a:solidFill>
                  <a:schemeClr val="bg1"/>
                </a:solidFill>
                <a:ea typeface="宋体" pitchFamily="2" charset="-122"/>
              </a:rPr>
              <a:t>s</a:t>
            </a:r>
            <a:r>
              <a:rPr lang="en-US" altLang="zh-CN" baseline="-25000">
                <a:solidFill>
                  <a:schemeClr val="bg1"/>
                </a:solidFill>
                <a:ea typeface="宋体" pitchFamily="2" charset="-122"/>
              </a:rPr>
              <a:t>0</a:t>
            </a:r>
          </a:p>
        </p:txBody>
      </p:sp>
      <p:sp>
        <p:nvSpPr>
          <p:cNvPr id="21520" name="Text Box 22"/>
          <p:cNvSpPr txBox="1">
            <a:spLocks noChangeArrowheads="1"/>
          </p:cNvSpPr>
          <p:nvPr/>
        </p:nvSpPr>
        <p:spPr bwMode="auto">
          <a:xfrm>
            <a:off x="1828800" y="4191000"/>
            <a:ext cx="455613" cy="457200"/>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a</a:t>
            </a:r>
            <a:r>
              <a:rPr lang="en-US" altLang="zh-CN" baseline="-25000">
                <a:solidFill>
                  <a:schemeClr val="bg1"/>
                </a:solidFill>
                <a:ea typeface="宋体" pitchFamily="2" charset="-122"/>
              </a:rPr>
              <a:t>0</a:t>
            </a:r>
          </a:p>
        </p:txBody>
      </p:sp>
      <p:sp>
        <p:nvSpPr>
          <p:cNvPr id="21521" name="Text Box 23"/>
          <p:cNvSpPr txBox="1">
            <a:spLocks noChangeArrowheads="1"/>
          </p:cNvSpPr>
          <p:nvPr/>
        </p:nvSpPr>
        <p:spPr bwMode="auto">
          <a:xfrm>
            <a:off x="2395538" y="4648200"/>
            <a:ext cx="407987" cy="461963"/>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r</a:t>
            </a:r>
            <a:r>
              <a:rPr lang="en-US" altLang="zh-CN" baseline="-25000">
                <a:solidFill>
                  <a:schemeClr val="bg1"/>
                </a:solidFill>
                <a:ea typeface="宋体" pitchFamily="2" charset="-122"/>
              </a:rPr>
              <a:t>0</a:t>
            </a:r>
          </a:p>
        </p:txBody>
      </p:sp>
      <p:sp>
        <p:nvSpPr>
          <p:cNvPr id="21522" name="Line 25"/>
          <p:cNvSpPr>
            <a:spLocks noChangeShapeType="1"/>
          </p:cNvSpPr>
          <p:nvPr/>
        </p:nvSpPr>
        <p:spPr bwMode="auto">
          <a:xfrm>
            <a:off x="1754188" y="4648200"/>
            <a:ext cx="1276350" cy="1588"/>
          </a:xfrm>
          <a:prstGeom prst="line">
            <a:avLst/>
          </a:prstGeom>
          <a:noFill/>
          <a:ln w="57150">
            <a:solidFill>
              <a:schemeClr val="bg1"/>
            </a:solidFill>
            <a:miter lim="800000"/>
            <a:headEnd/>
            <a:tailEnd type="triangle" w="med" len="med"/>
          </a:ln>
        </p:spPr>
        <p:txBody>
          <a:bodyPr wrap="none"/>
          <a:lstStyle/>
          <a:p>
            <a:endParaRPr lang="zh-CN" altLang="en-US"/>
          </a:p>
        </p:txBody>
      </p:sp>
      <p:sp>
        <p:nvSpPr>
          <p:cNvPr id="21523" name="Text Box 28"/>
          <p:cNvSpPr txBox="1">
            <a:spLocks noChangeArrowheads="1"/>
          </p:cNvSpPr>
          <p:nvPr/>
        </p:nvSpPr>
        <p:spPr bwMode="auto">
          <a:xfrm>
            <a:off x="3100388" y="4419600"/>
            <a:ext cx="642937" cy="457200"/>
          </a:xfrm>
          <a:prstGeom prst="rect">
            <a:avLst/>
          </a:prstGeom>
          <a:noFill/>
          <a:ln w="9525">
            <a:noFill/>
            <a:miter lim="800000"/>
            <a:headEnd/>
            <a:tailEnd/>
          </a:ln>
        </p:spPr>
        <p:txBody>
          <a:bodyPr>
            <a:spAutoFit/>
          </a:bodyPr>
          <a:lstStyle/>
          <a:p>
            <a:r>
              <a:rPr lang="en-US" altLang="zh-CN">
                <a:solidFill>
                  <a:schemeClr val="bg1"/>
                </a:solidFill>
                <a:ea typeface="宋体" pitchFamily="2" charset="-122"/>
              </a:rPr>
              <a:t>s</a:t>
            </a:r>
            <a:r>
              <a:rPr lang="en-US" altLang="zh-CN" baseline="-25000">
                <a:solidFill>
                  <a:schemeClr val="bg1"/>
                </a:solidFill>
                <a:ea typeface="宋体" pitchFamily="2" charset="-122"/>
              </a:rPr>
              <a:t>1</a:t>
            </a:r>
          </a:p>
        </p:txBody>
      </p:sp>
      <p:sp>
        <p:nvSpPr>
          <p:cNvPr id="21524" name="Text Box 29"/>
          <p:cNvSpPr txBox="1">
            <a:spLocks noChangeArrowheads="1"/>
          </p:cNvSpPr>
          <p:nvPr/>
        </p:nvSpPr>
        <p:spPr bwMode="auto">
          <a:xfrm>
            <a:off x="3581400" y="4191000"/>
            <a:ext cx="455613" cy="457200"/>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a</a:t>
            </a:r>
            <a:r>
              <a:rPr lang="en-US" altLang="zh-CN" baseline="-25000">
                <a:solidFill>
                  <a:schemeClr val="bg1"/>
                </a:solidFill>
                <a:ea typeface="宋体" pitchFamily="2" charset="-122"/>
              </a:rPr>
              <a:t>1</a:t>
            </a:r>
          </a:p>
        </p:txBody>
      </p:sp>
      <p:sp>
        <p:nvSpPr>
          <p:cNvPr id="21525" name="Text Box 30"/>
          <p:cNvSpPr txBox="1">
            <a:spLocks noChangeArrowheads="1"/>
          </p:cNvSpPr>
          <p:nvPr/>
        </p:nvSpPr>
        <p:spPr bwMode="auto">
          <a:xfrm>
            <a:off x="4191000" y="4648200"/>
            <a:ext cx="404813" cy="457200"/>
          </a:xfrm>
          <a:prstGeom prst="rect">
            <a:avLst/>
          </a:prstGeom>
          <a:noFill/>
          <a:ln w="9525">
            <a:noFill/>
            <a:miter lim="800000"/>
            <a:headEnd/>
            <a:tailEnd/>
          </a:ln>
        </p:spPr>
        <p:txBody>
          <a:bodyPr>
            <a:spAutoFit/>
          </a:bodyPr>
          <a:lstStyle/>
          <a:p>
            <a:r>
              <a:rPr lang="en-US" altLang="zh-CN">
                <a:solidFill>
                  <a:schemeClr val="bg1"/>
                </a:solidFill>
                <a:ea typeface="宋体" pitchFamily="2" charset="-122"/>
              </a:rPr>
              <a:t>r</a:t>
            </a:r>
            <a:r>
              <a:rPr lang="en-US" altLang="zh-CN" baseline="-25000">
                <a:solidFill>
                  <a:schemeClr val="bg1"/>
                </a:solidFill>
                <a:ea typeface="宋体" pitchFamily="2" charset="-122"/>
              </a:rPr>
              <a:t>1</a:t>
            </a:r>
          </a:p>
        </p:txBody>
      </p:sp>
      <p:sp>
        <p:nvSpPr>
          <p:cNvPr id="21526" name="Line 31"/>
          <p:cNvSpPr>
            <a:spLocks noChangeShapeType="1"/>
          </p:cNvSpPr>
          <p:nvPr/>
        </p:nvSpPr>
        <p:spPr bwMode="auto">
          <a:xfrm>
            <a:off x="3549650" y="4648200"/>
            <a:ext cx="1276350" cy="1588"/>
          </a:xfrm>
          <a:prstGeom prst="line">
            <a:avLst/>
          </a:prstGeom>
          <a:noFill/>
          <a:ln w="57150">
            <a:solidFill>
              <a:schemeClr val="bg1"/>
            </a:solidFill>
            <a:miter lim="800000"/>
            <a:headEnd/>
            <a:tailEnd type="triangle" w="med" len="med"/>
          </a:ln>
        </p:spPr>
        <p:txBody>
          <a:bodyPr wrap="none"/>
          <a:lstStyle/>
          <a:p>
            <a:endParaRPr lang="zh-CN" altLang="en-US"/>
          </a:p>
        </p:txBody>
      </p:sp>
      <p:sp>
        <p:nvSpPr>
          <p:cNvPr id="21527" name="Text Box 33"/>
          <p:cNvSpPr txBox="1">
            <a:spLocks noChangeArrowheads="1"/>
          </p:cNvSpPr>
          <p:nvPr/>
        </p:nvSpPr>
        <p:spPr bwMode="auto">
          <a:xfrm>
            <a:off x="4895850" y="4419600"/>
            <a:ext cx="523875" cy="457200"/>
          </a:xfrm>
          <a:prstGeom prst="rect">
            <a:avLst/>
          </a:prstGeom>
          <a:noFill/>
          <a:ln w="9525">
            <a:noFill/>
            <a:miter lim="800000"/>
            <a:headEnd/>
            <a:tailEnd/>
          </a:ln>
        </p:spPr>
        <p:txBody>
          <a:bodyPr>
            <a:spAutoFit/>
          </a:bodyPr>
          <a:lstStyle/>
          <a:p>
            <a:r>
              <a:rPr lang="en-US" altLang="zh-CN">
                <a:solidFill>
                  <a:schemeClr val="bg1"/>
                </a:solidFill>
                <a:ea typeface="宋体" pitchFamily="2" charset="-122"/>
              </a:rPr>
              <a:t>s</a:t>
            </a:r>
            <a:r>
              <a:rPr lang="en-US" altLang="zh-CN" baseline="-25000">
                <a:solidFill>
                  <a:schemeClr val="bg1"/>
                </a:solidFill>
                <a:ea typeface="宋体" pitchFamily="2" charset="-122"/>
              </a:rPr>
              <a:t>2</a:t>
            </a:r>
          </a:p>
        </p:txBody>
      </p:sp>
      <p:sp>
        <p:nvSpPr>
          <p:cNvPr id="21528" name="Text Box 34"/>
          <p:cNvSpPr txBox="1">
            <a:spLocks noChangeArrowheads="1"/>
          </p:cNvSpPr>
          <p:nvPr/>
        </p:nvSpPr>
        <p:spPr bwMode="auto">
          <a:xfrm>
            <a:off x="5410200" y="4191000"/>
            <a:ext cx="455613" cy="457200"/>
          </a:xfrm>
          <a:prstGeom prst="rect">
            <a:avLst/>
          </a:prstGeom>
          <a:noFill/>
          <a:ln w="9525">
            <a:noFill/>
            <a:miter lim="800000"/>
            <a:headEnd/>
            <a:tailEnd/>
          </a:ln>
        </p:spPr>
        <p:txBody>
          <a:bodyPr wrap="none">
            <a:spAutoFit/>
          </a:bodyPr>
          <a:lstStyle/>
          <a:p>
            <a:r>
              <a:rPr lang="en-US" altLang="zh-CN">
                <a:solidFill>
                  <a:schemeClr val="bg1"/>
                </a:solidFill>
                <a:ea typeface="宋体" pitchFamily="2" charset="-122"/>
              </a:rPr>
              <a:t>a</a:t>
            </a:r>
            <a:r>
              <a:rPr lang="en-US" altLang="zh-CN" baseline="-25000">
                <a:solidFill>
                  <a:schemeClr val="bg1"/>
                </a:solidFill>
                <a:ea typeface="宋体" pitchFamily="2" charset="-122"/>
              </a:rPr>
              <a:t>2</a:t>
            </a:r>
          </a:p>
        </p:txBody>
      </p:sp>
      <p:sp>
        <p:nvSpPr>
          <p:cNvPr id="21529" name="Text Box 35"/>
          <p:cNvSpPr txBox="1">
            <a:spLocks noChangeArrowheads="1"/>
          </p:cNvSpPr>
          <p:nvPr/>
        </p:nvSpPr>
        <p:spPr bwMode="auto">
          <a:xfrm>
            <a:off x="5984875" y="4648200"/>
            <a:ext cx="404813" cy="457200"/>
          </a:xfrm>
          <a:prstGeom prst="rect">
            <a:avLst/>
          </a:prstGeom>
          <a:noFill/>
          <a:ln w="9525">
            <a:noFill/>
            <a:miter lim="800000"/>
            <a:headEnd/>
            <a:tailEnd/>
          </a:ln>
        </p:spPr>
        <p:txBody>
          <a:bodyPr>
            <a:spAutoFit/>
          </a:bodyPr>
          <a:lstStyle/>
          <a:p>
            <a:r>
              <a:rPr lang="en-US" altLang="zh-CN">
                <a:solidFill>
                  <a:schemeClr val="bg1"/>
                </a:solidFill>
                <a:ea typeface="宋体" pitchFamily="2" charset="-122"/>
              </a:rPr>
              <a:t>r</a:t>
            </a:r>
            <a:r>
              <a:rPr lang="en-US" altLang="zh-CN" baseline="-25000">
                <a:solidFill>
                  <a:schemeClr val="bg1"/>
                </a:solidFill>
                <a:ea typeface="宋体" pitchFamily="2" charset="-122"/>
              </a:rPr>
              <a:t>2</a:t>
            </a:r>
          </a:p>
        </p:txBody>
      </p:sp>
      <p:sp>
        <p:nvSpPr>
          <p:cNvPr id="21530" name="Line 36"/>
          <p:cNvSpPr>
            <a:spLocks noChangeShapeType="1"/>
          </p:cNvSpPr>
          <p:nvPr/>
        </p:nvSpPr>
        <p:spPr bwMode="auto">
          <a:xfrm>
            <a:off x="5345113" y="4648200"/>
            <a:ext cx="1276350" cy="1588"/>
          </a:xfrm>
          <a:prstGeom prst="line">
            <a:avLst/>
          </a:prstGeom>
          <a:noFill/>
          <a:ln w="57150">
            <a:solidFill>
              <a:schemeClr val="bg1"/>
            </a:solidFill>
            <a:miter lim="800000"/>
            <a:headEnd/>
            <a:tailEnd type="triangle" w="med" len="med"/>
          </a:ln>
        </p:spPr>
        <p:txBody>
          <a:bodyPr wrap="none"/>
          <a:lstStyle/>
          <a:p>
            <a:endParaRPr lang="zh-CN" altLang="en-US"/>
          </a:p>
        </p:txBody>
      </p:sp>
      <p:sp>
        <p:nvSpPr>
          <p:cNvPr id="21532" name="Text Box 39"/>
          <p:cNvSpPr txBox="1">
            <a:spLocks noChangeArrowheads="1"/>
          </p:cNvSpPr>
          <p:nvPr/>
        </p:nvSpPr>
        <p:spPr bwMode="auto">
          <a:xfrm>
            <a:off x="6705600" y="4419600"/>
            <a:ext cx="523875" cy="457200"/>
          </a:xfrm>
          <a:prstGeom prst="rect">
            <a:avLst/>
          </a:prstGeom>
          <a:noFill/>
          <a:ln w="9525">
            <a:noFill/>
            <a:miter lim="800000"/>
            <a:headEnd/>
            <a:tailEnd/>
          </a:ln>
        </p:spPr>
        <p:txBody>
          <a:bodyPr>
            <a:spAutoFit/>
          </a:bodyPr>
          <a:lstStyle/>
          <a:p>
            <a:r>
              <a:rPr lang="en-US" altLang="zh-CN">
                <a:solidFill>
                  <a:schemeClr val="bg1"/>
                </a:solidFill>
                <a:ea typeface="宋体" pitchFamily="2" charset="-122"/>
              </a:rPr>
              <a:t>s</a:t>
            </a:r>
            <a:r>
              <a:rPr lang="en-US" altLang="zh-CN" baseline="-25000">
                <a:solidFill>
                  <a:schemeClr val="bg1"/>
                </a:solidFill>
                <a:ea typeface="宋体" pitchFamily="2" charset="-122"/>
              </a:rPr>
              <a:t>3</a:t>
            </a:r>
          </a:p>
        </p:txBody>
      </p:sp>
      <p:sp>
        <p:nvSpPr>
          <p:cNvPr id="30" name="矩形 29"/>
          <p:cNvSpPr/>
          <p:nvPr/>
        </p:nvSpPr>
        <p:spPr>
          <a:xfrm>
            <a:off x="323850" y="276225"/>
            <a:ext cx="50403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31" name="标题 1"/>
          <p:cNvSpPr txBox="1">
            <a:spLocks/>
          </p:cNvSpPr>
          <p:nvPr/>
        </p:nvSpPr>
        <p:spPr>
          <a:xfrm>
            <a:off x="431800" y="333375"/>
            <a:ext cx="4932363"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一、什么是强化学习？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21535" name="Line 36"/>
          <p:cNvSpPr>
            <a:spLocks noChangeShapeType="1"/>
          </p:cNvSpPr>
          <p:nvPr/>
        </p:nvSpPr>
        <p:spPr bwMode="auto">
          <a:xfrm>
            <a:off x="7164388" y="4652963"/>
            <a:ext cx="1276350" cy="1587"/>
          </a:xfrm>
          <a:prstGeom prst="line">
            <a:avLst/>
          </a:prstGeom>
          <a:noFill/>
          <a:ln w="57150">
            <a:solidFill>
              <a:schemeClr val="bg1"/>
            </a:solidFill>
            <a:miter lim="800000"/>
            <a:headEnd/>
            <a:tailEnd type="triangle" w="med" len="med"/>
          </a:ln>
        </p:spPr>
        <p:txBody>
          <a:bodyPr wrap="none"/>
          <a:lstStyle/>
          <a:p>
            <a:endParaRPr lang="zh-CN" altLang="en-US"/>
          </a:p>
        </p:txBody>
      </p:sp>
      <p:sp>
        <p:nvSpPr>
          <p:cNvPr id="32" name="标题 1"/>
          <p:cNvSpPr txBox="1">
            <a:spLocks/>
          </p:cNvSpPr>
          <p:nvPr/>
        </p:nvSpPr>
        <p:spPr bwMode="auto">
          <a:xfrm>
            <a:off x="5828262" y="260648"/>
            <a:ext cx="2992210" cy="971010"/>
          </a:xfrm>
          <a:prstGeom prst="rect">
            <a:avLst/>
          </a:prstGeom>
          <a:solidFill>
            <a:schemeClr val="bg1">
              <a:lumMod val="95000"/>
            </a:schemeClr>
          </a:solidFill>
          <a:ln w="76200">
            <a:solidFill>
              <a:srgbClr val="C00000"/>
            </a:solidFill>
            <a:miter lim="800000"/>
            <a:headEnd/>
            <a:tailEnd/>
          </a:ln>
          <a:effectLst/>
        </p:spPr>
        <p:txBody>
          <a:bodyPr anchor="ctr"/>
          <a:lstStyle/>
          <a:p>
            <a:pPr algn="ctr">
              <a:lnSpc>
                <a:spcPct val="120000"/>
              </a:lnSpc>
              <a:defRPr/>
            </a:pPr>
            <a:r>
              <a:rPr lang="zh-CN" altLang="en-US" sz="2250" b="1" kern="0" dirty="0" smtClean="0">
                <a:solidFill>
                  <a:schemeClr val="hlink"/>
                </a:solidFill>
                <a:effectLst>
                  <a:outerShdw blurRad="38100" dist="38100" dir="2700000" algn="tl">
                    <a:srgbClr val="000000">
                      <a:alpha val="43137"/>
                    </a:srgbClr>
                  </a:outerShdw>
                </a:effectLst>
                <a:latin typeface="微软雅黑" pitchFamily="34" charset="-122"/>
                <a:ea typeface="微软雅黑" pitchFamily="34" charset="-122"/>
                <a:cs typeface="+mj-cs"/>
              </a:rPr>
              <a:t> </a:t>
            </a:r>
            <a:r>
              <a:rPr lang="zh-CN" altLang="en-US" sz="2250" b="1" kern="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学习能力：</a:t>
            </a:r>
            <a:r>
              <a:rPr lang="zh-CN" altLang="en-US" sz="2250" b="1" kern="0" dirty="0" smtClean="0">
                <a:solidFill>
                  <a:srgbClr val="C00000"/>
                </a:solidFill>
                <a:effectLst>
                  <a:outerShdw blurRad="38100" dist="38100" dir="2700000" algn="tl">
                    <a:srgbClr val="000000">
                      <a:alpha val="43137"/>
                    </a:srgbClr>
                  </a:outerShdw>
                </a:effectLst>
                <a:latin typeface="+mj-lt"/>
                <a:ea typeface="+mj-ea"/>
                <a:cs typeface="+mj-cs"/>
              </a:rPr>
              <a:t>生物智能的主要特征之一</a:t>
            </a:r>
            <a:endParaRPr lang="en-US" altLang="zh-CN" sz="2250" b="1" kern="0" dirty="0">
              <a:solidFill>
                <a:srgbClr val="C00000"/>
              </a:solidFill>
              <a:effectLst>
                <a:outerShdw blurRad="38100" dist="38100" dir="2700000" algn="tl">
                  <a:srgbClr val="000000">
                    <a:alpha val="43137"/>
                  </a:srgbClr>
                </a:outerShdw>
              </a:effectLst>
              <a:latin typeface="+mj-lt"/>
              <a:ea typeface="+mj-ea"/>
              <a:cs typeface="+mj-cs"/>
            </a:endParaRPr>
          </a:p>
        </p:txBody>
      </p:sp>
      <p:sp>
        <p:nvSpPr>
          <p:cNvPr id="33" name="Text Box 38"/>
          <p:cNvSpPr txBox="1">
            <a:spLocks noChangeArrowheads="1"/>
          </p:cNvSpPr>
          <p:nvPr/>
        </p:nvSpPr>
        <p:spPr bwMode="auto">
          <a:xfrm>
            <a:off x="683568" y="5453036"/>
            <a:ext cx="7721674" cy="1192634"/>
          </a:xfrm>
          <a:prstGeom prst="rect">
            <a:avLst/>
          </a:prstGeom>
          <a:solidFill>
            <a:schemeClr val="accent1"/>
          </a:solidFill>
          <a:ln w="57150">
            <a:solidFill>
              <a:srgbClr val="C00000"/>
            </a:solidFill>
            <a:miter lim="800000"/>
            <a:headEnd/>
            <a:tailEnd/>
          </a:ln>
          <a:effectLst/>
        </p:spPr>
        <p:txBody>
          <a:bodyPr wrap="square">
            <a:spAutoFit/>
          </a:bodyPr>
          <a:lstStyle/>
          <a:p>
            <a:pPr>
              <a:lnSpc>
                <a:spcPct val="130000"/>
              </a:lnSpc>
              <a:defRPr/>
            </a:pPr>
            <a:r>
              <a:rPr lang="zh-CN" altLang="en-US" sz="2800" b="1" dirty="0" smtClean="0">
                <a:solidFill>
                  <a:srgbClr val="C00000"/>
                </a:solidFill>
                <a:effectLst>
                  <a:outerShdw blurRad="38100" dist="38100" dir="2700000" algn="tl">
                    <a:srgbClr val="000000"/>
                  </a:outerShdw>
                </a:effectLst>
                <a:latin typeface="黑体" pitchFamily="49" charset="-122"/>
                <a:ea typeface="黑体" pitchFamily="49" charset="-122"/>
              </a:rPr>
              <a:t> </a:t>
            </a:r>
            <a:r>
              <a:rPr lang="zh-CN" altLang="en-US" b="1" dirty="0" smtClean="0">
                <a:solidFill>
                  <a:srgbClr val="C0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目标</a:t>
            </a:r>
            <a:r>
              <a:rPr lang="en-US" altLang="zh-CN" b="1" dirty="0" smtClean="0">
                <a:solidFill>
                  <a:srgbClr val="C0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200" b="1" dirty="0" smtClean="0">
                <a:solidFill>
                  <a:srgbClr val="C00000"/>
                </a:solidFill>
                <a:latin typeface="微软雅黑" panose="020B0503020204020204" pitchFamily="34" charset="-122"/>
                <a:ea typeface="微软雅黑" panose="020B0503020204020204" pitchFamily="34" charset="-122"/>
              </a:rPr>
              <a:t>学习</a:t>
            </a:r>
            <a:r>
              <a:rPr lang="zh-CN" altLang="en-US" sz="2200" b="1" dirty="0">
                <a:solidFill>
                  <a:srgbClr val="C00000"/>
                </a:solidFill>
                <a:latin typeface="微软雅黑" panose="020B0503020204020204" pitchFamily="34" charset="-122"/>
                <a:ea typeface="微软雅黑" panose="020B0503020204020204" pitchFamily="34" charset="-122"/>
              </a:rPr>
              <a:t>选择动作</a:t>
            </a:r>
            <a:r>
              <a:rPr lang="en-US" altLang="zh-CN" sz="2200" b="1" dirty="0">
                <a:solidFill>
                  <a:srgbClr val="C00000"/>
                </a:solidFill>
                <a:latin typeface="微软雅黑" panose="020B0503020204020204" pitchFamily="34" charset="-122"/>
                <a:ea typeface="微软雅黑" panose="020B0503020204020204" pitchFamily="34" charset="-122"/>
              </a:rPr>
              <a:t>a</a:t>
            </a:r>
            <a:r>
              <a:rPr lang="en-US" altLang="zh-CN" sz="2200" b="1" baseline="-25000" dirty="0">
                <a:solidFill>
                  <a:srgbClr val="C00000"/>
                </a:solidFill>
                <a:latin typeface="微软雅黑" panose="020B0503020204020204" pitchFamily="34" charset="-122"/>
                <a:ea typeface="微软雅黑" panose="020B0503020204020204" pitchFamily="34" charset="-122"/>
              </a:rPr>
              <a:t>t</a:t>
            </a:r>
            <a:r>
              <a:rPr lang="zh-CN" altLang="en-US" sz="2200" b="1" baseline="-25000"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使如下长期折扣累积回报</a:t>
            </a:r>
            <a:r>
              <a:rPr lang="zh-CN" altLang="en-US" sz="2200" b="1" dirty="0" smtClean="0">
                <a:solidFill>
                  <a:srgbClr val="C00000"/>
                </a:solidFill>
                <a:latin typeface="微软雅黑" panose="020B0503020204020204" pitchFamily="34" charset="-122"/>
                <a:ea typeface="微软雅黑" panose="020B0503020204020204" pitchFamily="34" charset="-122"/>
              </a:rPr>
              <a:t>最大</a:t>
            </a:r>
            <a:endParaRPr lang="en-US" altLang="zh-CN" sz="2200" b="1" dirty="0" smtClean="0">
              <a:solidFill>
                <a:srgbClr val="C00000"/>
              </a:solidFill>
              <a:latin typeface="微软雅黑" panose="020B0503020204020204" pitchFamily="34" charset="-122"/>
              <a:ea typeface="微软雅黑" panose="020B0503020204020204" pitchFamily="34" charset="-122"/>
            </a:endParaRPr>
          </a:p>
          <a:p>
            <a:pPr>
              <a:lnSpc>
                <a:spcPct val="130000"/>
              </a:lnSpc>
              <a:defRPr/>
            </a:pPr>
            <a:r>
              <a:rPr lang="zh-CN" altLang="en-US" sz="2200" b="1" dirty="0" smtClean="0">
                <a:solidFill>
                  <a:srgbClr val="C00000"/>
                </a:solidFill>
                <a:latin typeface="微软雅黑" panose="020B0503020204020204" pitchFamily="34" charset="-122"/>
                <a:ea typeface="微软雅黑" panose="020B0503020204020204" pitchFamily="34" charset="-122"/>
              </a:rPr>
              <a:t> </a:t>
            </a:r>
            <a:r>
              <a:rPr lang="en-US" altLang="zh-CN" sz="2200" b="1" dirty="0" smtClean="0">
                <a:solidFill>
                  <a:srgbClr val="C00000"/>
                </a:solidFill>
                <a:latin typeface="微软雅黑" panose="020B0503020204020204" pitchFamily="34" charset="-122"/>
                <a:ea typeface="微软雅黑" panose="020B0503020204020204" pitchFamily="34" charset="-122"/>
              </a:rPr>
              <a:t>              </a:t>
            </a:r>
            <a:r>
              <a:rPr lang="en-US" altLang="zh-CN" sz="2200" b="1" dirty="0" err="1" smtClean="0">
                <a:solidFill>
                  <a:srgbClr val="C00000"/>
                </a:solidFill>
                <a:latin typeface="微软雅黑" panose="020B0503020204020204" pitchFamily="34" charset="-122"/>
                <a:ea typeface="微软雅黑" panose="020B0503020204020204" pitchFamily="34" charset="-122"/>
              </a:rPr>
              <a:t>r</a:t>
            </a:r>
            <a:r>
              <a:rPr lang="en-US" altLang="zh-CN" sz="2200" b="1" baseline="-25000" dirty="0" err="1" smtClean="0">
                <a:solidFill>
                  <a:srgbClr val="C00000"/>
                </a:solidFill>
                <a:latin typeface="微软雅黑" panose="020B0503020204020204" pitchFamily="34" charset="-122"/>
                <a:ea typeface="微软雅黑" panose="020B0503020204020204" pitchFamily="34" charset="-122"/>
              </a:rPr>
              <a:t>t</a:t>
            </a:r>
            <a:r>
              <a:rPr lang="en-US" altLang="zh-CN" sz="2200" b="1" dirty="0">
                <a:solidFill>
                  <a:srgbClr val="C00000"/>
                </a:solidFill>
                <a:latin typeface="微软雅黑" panose="020B0503020204020204" pitchFamily="34" charset="-122"/>
                <a:ea typeface="微软雅黑" panose="020B0503020204020204" pitchFamily="34" charset="-122"/>
              </a:rPr>
              <a:t>+</a:t>
            </a:r>
            <a:r>
              <a:rPr lang="en-US" altLang="zh-CN" sz="2200" b="1" dirty="0">
                <a:solidFill>
                  <a:srgbClr val="C00000"/>
                </a:solidFill>
                <a:latin typeface="微软雅黑" panose="020B0503020204020204" pitchFamily="34" charset="-122"/>
                <a:ea typeface="微软雅黑" panose="020B0503020204020204" pitchFamily="34" charset="-122"/>
                <a:sym typeface="Symbol" pitchFamily="18" charset="2"/>
              </a:rPr>
              <a:t></a:t>
            </a:r>
            <a:r>
              <a:rPr lang="en-US" altLang="zh-CN" sz="2200" b="1" dirty="0">
                <a:solidFill>
                  <a:srgbClr val="C00000"/>
                </a:solidFill>
                <a:latin typeface="微软雅黑" panose="020B0503020204020204" pitchFamily="34" charset="-122"/>
                <a:ea typeface="微软雅黑" panose="020B0503020204020204" pitchFamily="34" charset="-122"/>
              </a:rPr>
              <a:t> r</a:t>
            </a:r>
            <a:r>
              <a:rPr lang="en-US" altLang="zh-CN" sz="2200" b="1" baseline="-25000" dirty="0">
                <a:solidFill>
                  <a:srgbClr val="C00000"/>
                </a:solidFill>
                <a:latin typeface="微软雅黑" panose="020B0503020204020204" pitchFamily="34" charset="-122"/>
                <a:ea typeface="微软雅黑" panose="020B0503020204020204" pitchFamily="34" charset="-122"/>
              </a:rPr>
              <a:t>t+1</a:t>
            </a:r>
            <a:r>
              <a:rPr lang="en-US" altLang="zh-CN" sz="2200" b="1" dirty="0">
                <a:solidFill>
                  <a:srgbClr val="C00000"/>
                </a:solidFill>
                <a:latin typeface="微软雅黑" panose="020B0503020204020204" pitchFamily="34" charset="-122"/>
                <a:ea typeface="微软雅黑" panose="020B0503020204020204" pitchFamily="34" charset="-122"/>
              </a:rPr>
              <a:t>+ </a:t>
            </a:r>
            <a:r>
              <a:rPr lang="en-US" altLang="zh-CN" sz="2200" b="1" dirty="0">
                <a:solidFill>
                  <a:srgbClr val="C00000"/>
                </a:solidFill>
                <a:latin typeface="微软雅黑" panose="020B0503020204020204" pitchFamily="34" charset="-122"/>
                <a:ea typeface="微软雅黑" panose="020B0503020204020204" pitchFamily="34" charset="-122"/>
                <a:sym typeface="Symbol" pitchFamily="18" charset="2"/>
              </a:rPr>
              <a:t></a:t>
            </a:r>
            <a:r>
              <a:rPr lang="en-US" altLang="zh-CN" sz="2200" b="1" baseline="30000" dirty="0">
                <a:solidFill>
                  <a:srgbClr val="C00000"/>
                </a:solidFill>
                <a:latin typeface="微软雅黑" panose="020B0503020204020204" pitchFamily="34" charset="-122"/>
                <a:ea typeface="微软雅黑" panose="020B0503020204020204" pitchFamily="34" charset="-122"/>
                <a:sym typeface="Symbol" pitchFamily="18" charset="2"/>
              </a:rPr>
              <a:t>2</a:t>
            </a:r>
            <a:r>
              <a:rPr lang="en-US" altLang="zh-CN" sz="2200" b="1" dirty="0">
                <a:solidFill>
                  <a:srgbClr val="C00000"/>
                </a:solidFill>
                <a:latin typeface="微软雅黑" panose="020B0503020204020204" pitchFamily="34" charset="-122"/>
                <a:ea typeface="微软雅黑" panose="020B0503020204020204" pitchFamily="34" charset="-122"/>
              </a:rPr>
              <a:t> r</a:t>
            </a:r>
            <a:r>
              <a:rPr lang="en-US" altLang="zh-CN" sz="2200" b="1" baseline="-25000" dirty="0">
                <a:solidFill>
                  <a:srgbClr val="C00000"/>
                </a:solidFill>
                <a:latin typeface="微软雅黑" panose="020B0503020204020204" pitchFamily="34" charset="-122"/>
                <a:ea typeface="微软雅黑" panose="020B0503020204020204" pitchFamily="34" charset="-122"/>
              </a:rPr>
              <a:t>t+2</a:t>
            </a:r>
            <a:r>
              <a:rPr lang="en-US" altLang="zh-CN" sz="2200" b="1" dirty="0">
                <a:solidFill>
                  <a:srgbClr val="C00000"/>
                </a:solidFill>
                <a:latin typeface="微软雅黑" panose="020B0503020204020204" pitchFamily="34" charset="-122"/>
                <a:ea typeface="微软雅黑" panose="020B0503020204020204" pitchFamily="34" charset="-122"/>
              </a:rPr>
              <a:t>+…, </a:t>
            </a:r>
            <a:r>
              <a:rPr lang="en-US" altLang="zh-CN" sz="2200" b="1" dirty="0" smtClean="0">
                <a:solidFill>
                  <a:srgbClr val="C00000"/>
                </a:solidFill>
                <a:latin typeface="微软雅黑" panose="020B0503020204020204" pitchFamily="34" charset="-122"/>
                <a:ea typeface="微软雅黑" panose="020B0503020204020204" pitchFamily="34" charset="-122"/>
              </a:rPr>
              <a:t>    </a:t>
            </a:r>
            <a:r>
              <a:rPr lang="zh-CN" altLang="en-US" sz="2200" b="1" dirty="0" smtClean="0">
                <a:solidFill>
                  <a:srgbClr val="C00000"/>
                </a:solidFill>
                <a:latin typeface="微软雅黑" panose="020B0503020204020204" pitchFamily="34" charset="-122"/>
                <a:ea typeface="微软雅黑" panose="020B0503020204020204" pitchFamily="34" charset="-122"/>
              </a:rPr>
              <a:t>其中 </a:t>
            </a:r>
            <a:r>
              <a:rPr lang="en-US" altLang="zh-CN" sz="2200" b="1" dirty="0">
                <a:solidFill>
                  <a:srgbClr val="C00000"/>
                </a:solidFill>
                <a:latin typeface="微软雅黑" panose="020B0503020204020204" pitchFamily="34" charset="-122"/>
                <a:ea typeface="微软雅黑" panose="020B0503020204020204" pitchFamily="34" charset="-122"/>
              </a:rPr>
              <a:t>0&lt;</a:t>
            </a:r>
            <a:r>
              <a:rPr lang="en-US" altLang="zh-CN" sz="2200" b="1" dirty="0">
                <a:solidFill>
                  <a:srgbClr val="C00000"/>
                </a:solidFill>
                <a:latin typeface="微软雅黑" panose="020B0503020204020204" pitchFamily="34" charset="-122"/>
                <a:ea typeface="微软雅黑" panose="020B0503020204020204" pitchFamily="34" charset="-122"/>
                <a:sym typeface="Symbol" pitchFamily="18" charset="2"/>
              </a:rPr>
              <a:t></a:t>
            </a:r>
            <a:r>
              <a:rPr lang="en-US" altLang="zh-CN" sz="2200" b="1" dirty="0">
                <a:solidFill>
                  <a:srgbClr val="C00000"/>
                </a:solidFill>
                <a:latin typeface="微软雅黑" panose="020B0503020204020204" pitchFamily="34" charset="-122"/>
                <a:ea typeface="微软雅黑" panose="020B0503020204020204" pitchFamily="34" charset="-122"/>
              </a:rPr>
              <a:t>&lt;1 </a:t>
            </a:r>
            <a:r>
              <a:rPr lang="zh-CN" altLang="en-US" sz="2200" b="1" dirty="0">
                <a:solidFill>
                  <a:srgbClr val="C00000"/>
                </a:solidFill>
                <a:latin typeface="微软雅黑" panose="020B0503020204020204" pitchFamily="34" charset="-122"/>
                <a:ea typeface="微软雅黑" panose="020B0503020204020204" pitchFamily="34" charset="-122"/>
              </a:rPr>
              <a:t>为折扣</a:t>
            </a:r>
            <a:r>
              <a:rPr lang="zh-CN" altLang="en-US" sz="2200" b="1" dirty="0" smtClean="0">
                <a:solidFill>
                  <a:srgbClr val="C00000"/>
                </a:solidFill>
                <a:latin typeface="微软雅黑" panose="020B0503020204020204" pitchFamily="34" charset="-122"/>
                <a:ea typeface="微软雅黑" panose="020B0503020204020204" pitchFamily="34" charset="-122"/>
              </a:rPr>
              <a:t>因子</a:t>
            </a:r>
            <a:endParaRPr lang="en-US" altLang="zh-CN" sz="2200" b="1" dirty="0" smtClean="0">
              <a:solidFill>
                <a:srgbClr val="C00000"/>
              </a:solidFill>
              <a:latin typeface="微软雅黑" panose="020B0503020204020204" pitchFamily="34" charset="-122"/>
              <a:ea typeface="微软雅黑" panose="020B0503020204020204" pitchFamily="34" charset="-122"/>
            </a:endParaRPr>
          </a:p>
          <a:p>
            <a:pPr>
              <a:lnSpc>
                <a:spcPct val="130000"/>
              </a:lnSpc>
              <a:defRPr/>
            </a:pPr>
            <a:endParaRPr lang="en-US" altLang="zh-CN" sz="500" b="1" dirty="0">
              <a:solidFill>
                <a:srgbClr val="C00000"/>
              </a:solidFill>
              <a:ea typeface="黑体" pitchFamily="2" charset="-122"/>
            </a:endParaRPr>
          </a:p>
        </p:txBody>
      </p:sp>
    </p:spTree>
    <p:extLst>
      <p:ext uri="{BB962C8B-B14F-4D97-AF65-F5344CB8AC3E}">
        <p14:creationId xmlns:p14="http://schemas.microsoft.com/office/powerpoint/2010/main" val="720924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538856" y="2060848"/>
            <a:ext cx="8109292" cy="4608512"/>
          </a:xfrm>
        </p:spPr>
        <p:txBody>
          <a:bodyPr/>
          <a:lstStyle/>
          <a:p>
            <a:pPr eaLnBrk="1" hangingPunct="1">
              <a:lnSpc>
                <a:spcPct val="120000"/>
              </a:lnSpc>
              <a:buClr>
                <a:srgbClr val="FF0000"/>
              </a:buClr>
            </a:pPr>
            <a:r>
              <a:rPr lang="en-US" altLang="zh-CN" sz="2400" b="1" dirty="0" smtClean="0">
                <a:solidFill>
                  <a:srgbClr val="FFFF00"/>
                </a:solidFill>
                <a:ea typeface="宋体" pitchFamily="2" charset="-122"/>
              </a:rPr>
              <a:t>Off-policy</a:t>
            </a:r>
            <a:r>
              <a:rPr lang="zh-CN" altLang="en-US" sz="2400" b="1" dirty="0" smtClean="0">
                <a:solidFill>
                  <a:srgbClr val="FFFF00"/>
                </a:solidFill>
                <a:latin typeface="微软雅黑" panose="020B0503020204020204" pitchFamily="34" charset="-122"/>
                <a:ea typeface="微软雅黑" panose="020B0503020204020204" pitchFamily="34" charset="-122"/>
              </a:rPr>
              <a:t>法：</a:t>
            </a:r>
            <a:r>
              <a:rPr lang="zh-CN" altLang="en-US" sz="2400" dirty="0" smtClean="0">
                <a:solidFill>
                  <a:schemeClr val="accent1"/>
                </a:solidFill>
                <a:latin typeface="微软雅黑" panose="020B0503020204020204" pitchFamily="34" charset="-122"/>
                <a:ea typeface="微软雅黑" panose="020B0503020204020204" pitchFamily="34" charset="-122"/>
              </a:rPr>
              <a:t>遵循更新后的策略进行学习更新</a:t>
            </a:r>
            <a:endParaRPr lang="sv-SE" altLang="zh-CN" sz="2400" dirty="0" smtClean="0">
              <a:solidFill>
                <a:schemeClr val="accent1"/>
              </a:solidFill>
              <a:latin typeface="微软雅黑" panose="020B0503020204020204" pitchFamily="34" charset="-122"/>
              <a:ea typeface="微软雅黑" panose="020B0503020204020204" pitchFamily="34" charset="-122"/>
            </a:endParaRPr>
          </a:p>
          <a:p>
            <a:pPr eaLnBrk="1" hangingPunct="1">
              <a:lnSpc>
                <a:spcPct val="120000"/>
              </a:lnSpc>
              <a:buClr>
                <a:srgbClr val="FF0000"/>
              </a:buClr>
            </a:pPr>
            <a:r>
              <a:rPr lang="zh-CN" altLang="en-US" sz="2400" dirty="0" smtClean="0">
                <a:solidFill>
                  <a:schemeClr val="accent1"/>
                </a:solidFill>
                <a:latin typeface="微软雅黑" panose="020B0503020204020204" pitchFamily="34" charset="-122"/>
                <a:ea typeface="微软雅黑" panose="020B0503020204020204" pitchFamily="34" charset="-122"/>
              </a:rPr>
              <a:t>可逼近最优价值函数</a:t>
            </a:r>
            <a:r>
              <a:rPr lang="sv-SE" altLang="zh-CN" sz="2400" dirty="0" smtClean="0">
                <a:solidFill>
                  <a:schemeClr val="accent1"/>
                </a:solidFill>
                <a:latin typeface="微软雅黑" panose="020B0503020204020204" pitchFamily="34" charset="-122"/>
                <a:ea typeface="微软雅黑" panose="020B0503020204020204" pitchFamily="34" charset="-122"/>
              </a:rPr>
              <a:t> </a:t>
            </a:r>
            <a:r>
              <a:rPr lang="sv-SE" altLang="zh-CN" sz="2400" dirty="0" smtClean="0">
                <a:solidFill>
                  <a:schemeClr val="accent1"/>
                </a:solidFill>
                <a:ea typeface="宋体" pitchFamily="2" charset="-122"/>
              </a:rPr>
              <a:t>V*(s) or Q*(s,a) </a:t>
            </a:r>
            <a:r>
              <a:rPr lang="zh-CN" altLang="en-US" sz="2400" dirty="0" smtClean="0">
                <a:solidFill>
                  <a:schemeClr val="accent1"/>
                </a:solidFill>
                <a:latin typeface="微软雅黑" panose="020B0503020204020204" pitchFamily="34" charset="-122"/>
                <a:ea typeface="微软雅黑" panose="020B0503020204020204" pitchFamily="34" charset="-122"/>
              </a:rPr>
              <a:t>，且与使用的策略无关；</a:t>
            </a:r>
            <a:endParaRPr lang="sv-SE" altLang="zh-CN" sz="2400" dirty="0" smtClean="0">
              <a:solidFill>
                <a:schemeClr val="accent1"/>
              </a:solidFill>
              <a:latin typeface="微软雅黑" panose="020B0503020204020204" pitchFamily="34" charset="-122"/>
              <a:ea typeface="微软雅黑" panose="020B0503020204020204" pitchFamily="34" charset="-122"/>
            </a:endParaRPr>
          </a:p>
          <a:p>
            <a:pPr eaLnBrk="1" hangingPunct="1">
              <a:lnSpc>
                <a:spcPct val="120000"/>
              </a:lnSpc>
              <a:buClr>
                <a:srgbClr val="FF0000"/>
              </a:buClr>
            </a:pPr>
            <a:r>
              <a:rPr lang="zh-CN" altLang="en-US" sz="2400" dirty="0" smtClean="0">
                <a:solidFill>
                  <a:schemeClr val="accent1"/>
                </a:solidFill>
                <a:latin typeface="微软雅黑" panose="020B0503020204020204" pitchFamily="34" charset="-122"/>
                <a:ea typeface="微软雅黑" panose="020B0503020204020204" pitchFamily="34" charset="-122"/>
              </a:rPr>
              <a:t>策略仅确定了哪个状态</a:t>
            </a:r>
            <a:r>
              <a:rPr lang="en-US" altLang="zh-CN" sz="2400" dirty="0" smtClean="0">
                <a:solidFill>
                  <a:schemeClr val="accent1"/>
                </a:solidFill>
                <a:latin typeface="微软雅黑" panose="020B0503020204020204" pitchFamily="34" charset="-122"/>
                <a:ea typeface="微软雅黑" panose="020B0503020204020204" pitchFamily="34" charset="-122"/>
              </a:rPr>
              <a:t>-</a:t>
            </a:r>
            <a:r>
              <a:rPr lang="zh-CN" altLang="en-US" sz="2400" dirty="0" smtClean="0">
                <a:solidFill>
                  <a:schemeClr val="accent1"/>
                </a:solidFill>
                <a:latin typeface="微软雅黑" panose="020B0503020204020204" pitchFamily="34" charset="-122"/>
                <a:ea typeface="微软雅黑" panose="020B0503020204020204" pitchFamily="34" charset="-122"/>
              </a:rPr>
              <a:t>动作对被访问和更新，即</a:t>
            </a:r>
            <a:endParaRPr lang="sv-SE" altLang="zh-CN" sz="2400" dirty="0" smtClean="0">
              <a:solidFill>
                <a:schemeClr val="accent1"/>
              </a:solidFill>
              <a:latin typeface="微软雅黑" panose="020B0503020204020204" pitchFamily="34" charset="-122"/>
              <a:ea typeface="微软雅黑" panose="020B0503020204020204" pitchFamily="34" charset="-122"/>
            </a:endParaRPr>
          </a:p>
          <a:p>
            <a:pPr eaLnBrk="1" hangingPunct="1">
              <a:lnSpc>
                <a:spcPct val="120000"/>
              </a:lnSpc>
              <a:buFont typeface="Wingdings" pitchFamily="2" charset="2"/>
              <a:buNone/>
            </a:pPr>
            <a:r>
              <a:rPr lang="sv-SE" altLang="zh-CN" sz="2400" dirty="0" smtClean="0">
                <a:solidFill>
                  <a:srgbClr val="FFFF00"/>
                </a:solidFill>
                <a:ea typeface="宋体" pitchFamily="2" charset="-122"/>
              </a:rPr>
              <a:t>     Q(s</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,a</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 </a:t>
            </a:r>
            <a:r>
              <a:rPr lang="sv-SE" altLang="zh-CN" sz="2400" dirty="0" smtClean="0">
                <a:solidFill>
                  <a:srgbClr val="FFFF00"/>
                </a:solidFill>
                <a:ea typeface="宋体" pitchFamily="2" charset="-122"/>
                <a:sym typeface="Symbol" pitchFamily="18" charset="2"/>
              </a:rPr>
              <a:t> Q(s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a:t>
            </a:r>
            <a:r>
              <a:rPr lang="sv-SE" altLang="zh-CN" sz="2400" dirty="0" smtClean="0">
                <a:solidFill>
                  <a:srgbClr val="FFFF00"/>
                </a:solidFill>
                <a:latin typeface="Symbol" pitchFamily="18" charset="2"/>
                <a:ea typeface="宋体" pitchFamily="2" charset="-122"/>
                <a:sym typeface="Symbol" pitchFamily="18" charset="2"/>
              </a:rPr>
              <a:t>a</a:t>
            </a:r>
            <a:r>
              <a:rPr lang="sv-SE" altLang="zh-CN" sz="2400" dirty="0" smtClean="0">
                <a:solidFill>
                  <a:srgbClr val="FFFF00"/>
                </a:solidFill>
                <a:ea typeface="宋体" pitchFamily="2" charset="-122"/>
                <a:sym typeface="Symbol" pitchFamily="18" charset="2"/>
              </a:rPr>
              <a:t> [r</a:t>
            </a:r>
            <a:r>
              <a:rPr lang="sv-SE" altLang="zh-CN" sz="2400" baseline="-25000" dirty="0" smtClean="0">
                <a:solidFill>
                  <a:srgbClr val="FFFF00"/>
                </a:solidFill>
                <a:ea typeface="宋体" pitchFamily="2" charset="-122"/>
                <a:sym typeface="Symbol" pitchFamily="18" charset="2"/>
              </a:rPr>
              <a:t>t </a:t>
            </a:r>
            <a:r>
              <a:rPr lang="sv-SE" altLang="zh-CN" sz="2400" dirty="0" smtClean="0">
                <a:solidFill>
                  <a:srgbClr val="FFFF00"/>
                </a:solidFill>
                <a:ea typeface="宋体" pitchFamily="2" charset="-122"/>
                <a:sym typeface="Symbol" pitchFamily="18" charset="2"/>
              </a:rPr>
              <a:t>+ </a:t>
            </a:r>
            <a:r>
              <a:rPr lang="sv-SE" altLang="zh-CN" sz="2400" dirty="0" smtClean="0">
                <a:solidFill>
                  <a:srgbClr val="FFFF00"/>
                </a:solidFill>
                <a:latin typeface="Symbol" pitchFamily="18" charset="2"/>
                <a:ea typeface="宋体" pitchFamily="2" charset="-122"/>
                <a:sym typeface="Symbol" pitchFamily="18" charset="2"/>
              </a:rPr>
              <a:t>g</a:t>
            </a:r>
            <a:r>
              <a:rPr lang="sv-SE" altLang="zh-CN" sz="2400" dirty="0" smtClean="0">
                <a:solidFill>
                  <a:srgbClr val="FFFF00"/>
                </a:solidFill>
                <a:ea typeface="宋体" pitchFamily="2" charset="-122"/>
                <a:sym typeface="Symbol" pitchFamily="18" charset="2"/>
              </a:rPr>
              <a:t> max</a:t>
            </a:r>
            <a:r>
              <a:rPr lang="sv-SE" altLang="zh-CN" sz="2400" baseline="-25000" dirty="0" smtClean="0">
                <a:solidFill>
                  <a:srgbClr val="FFFF00"/>
                </a:solidFill>
                <a:ea typeface="宋体" pitchFamily="2" charset="-122"/>
                <a:sym typeface="Symbol" pitchFamily="18" charset="2"/>
              </a:rPr>
              <a:t>a’</a:t>
            </a:r>
            <a:r>
              <a:rPr lang="sv-SE" altLang="zh-CN" sz="2400" dirty="0" smtClean="0">
                <a:solidFill>
                  <a:srgbClr val="FFFF00"/>
                </a:solidFill>
                <a:ea typeface="宋体" pitchFamily="2" charset="-122"/>
                <a:sym typeface="Symbol" pitchFamily="18" charset="2"/>
              </a:rPr>
              <a:t> Q(s</a:t>
            </a:r>
            <a:r>
              <a:rPr lang="sv-SE" altLang="zh-CN" sz="2400" baseline="-25000" dirty="0" smtClean="0">
                <a:solidFill>
                  <a:srgbClr val="FFFF00"/>
                </a:solidFill>
                <a:ea typeface="宋体" pitchFamily="2" charset="-122"/>
                <a:sym typeface="Symbol" pitchFamily="18" charset="2"/>
              </a:rPr>
              <a:t>t+1</a:t>
            </a:r>
            <a:r>
              <a:rPr lang="sv-SE" altLang="zh-CN" sz="2400" dirty="0" smtClean="0">
                <a:solidFill>
                  <a:srgbClr val="FFFF00"/>
                </a:solidFill>
                <a:ea typeface="宋体" pitchFamily="2" charset="-122"/>
                <a:sym typeface="Symbol" pitchFamily="18" charset="2"/>
              </a:rPr>
              <a:t>,a’)-Q(s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t>
            </a:r>
          </a:p>
          <a:p>
            <a:pPr eaLnBrk="1" hangingPunct="1">
              <a:lnSpc>
                <a:spcPct val="120000"/>
              </a:lnSpc>
              <a:spcBef>
                <a:spcPts val="1200"/>
              </a:spcBef>
              <a:buClr>
                <a:srgbClr val="FF0000"/>
              </a:buClr>
            </a:pPr>
            <a:r>
              <a:rPr lang="zh-CN" altLang="en-US" sz="2400" dirty="0" smtClean="0">
                <a:solidFill>
                  <a:schemeClr val="accent1"/>
                </a:solidFill>
                <a:latin typeface="微软雅黑" panose="020B0503020204020204" pitchFamily="34" charset="-122"/>
                <a:ea typeface="微软雅黑" panose="020B0503020204020204" pitchFamily="34" charset="-122"/>
              </a:rPr>
              <a:t>理论上已证明</a:t>
            </a:r>
            <a:r>
              <a:rPr lang="en-US" altLang="zh-CN" sz="2400" dirty="0" smtClean="0">
                <a:solidFill>
                  <a:schemeClr val="accent1"/>
                </a:solidFill>
                <a:latin typeface="微软雅黑" panose="020B0503020204020204" pitchFamily="34" charset="-122"/>
                <a:ea typeface="微软雅黑" panose="020B0503020204020204" pitchFamily="34" charset="-122"/>
              </a:rPr>
              <a:t>Q-</a:t>
            </a:r>
            <a:r>
              <a:rPr lang="zh-CN" altLang="en-US" sz="2400" dirty="0" smtClean="0">
                <a:solidFill>
                  <a:schemeClr val="accent1"/>
                </a:solidFill>
                <a:latin typeface="微软雅黑" panose="020B0503020204020204" pitchFamily="34" charset="-122"/>
                <a:ea typeface="微软雅黑" panose="020B0503020204020204" pitchFamily="34" charset="-122"/>
              </a:rPr>
              <a:t>学习算法的收敛性；</a:t>
            </a:r>
            <a:endParaRPr lang="en-US" altLang="zh-CN" sz="2400" dirty="0" smtClean="0">
              <a:solidFill>
                <a:schemeClr val="accent1"/>
              </a:solidFill>
              <a:latin typeface="微软雅黑" panose="020B0503020204020204" pitchFamily="34" charset="-122"/>
              <a:ea typeface="微软雅黑" panose="020B0503020204020204" pitchFamily="34" charset="-122"/>
            </a:endParaRPr>
          </a:p>
          <a:p>
            <a:pPr eaLnBrk="1" hangingPunct="1">
              <a:lnSpc>
                <a:spcPct val="120000"/>
              </a:lnSpc>
              <a:buClr>
                <a:srgbClr val="FF0000"/>
              </a:buClr>
            </a:pPr>
            <a:r>
              <a:rPr lang="zh-CN" altLang="en-US" sz="2400" dirty="0" smtClean="0">
                <a:solidFill>
                  <a:schemeClr val="accent1"/>
                </a:solidFill>
                <a:latin typeface="微软雅黑" panose="020B0503020204020204" pitchFamily="34" charset="-122"/>
                <a:ea typeface="微软雅黑" panose="020B0503020204020204" pitchFamily="34" charset="-122"/>
              </a:rPr>
              <a:t>同时具有与探索率</a:t>
            </a:r>
            <a:r>
              <a:rPr lang="sv-SE" altLang="zh-CN" sz="2400" dirty="0">
                <a:solidFill>
                  <a:schemeClr val="accent1"/>
                </a:solidFill>
                <a:latin typeface="Symbol" pitchFamily="18" charset="2"/>
                <a:ea typeface="宋体" pitchFamily="2" charset="-122"/>
              </a:rPr>
              <a:t>e</a:t>
            </a:r>
            <a:r>
              <a:rPr lang="zh-CN" altLang="en-US" sz="2400" dirty="0" smtClean="0">
                <a:solidFill>
                  <a:schemeClr val="accent1"/>
                </a:solidFill>
                <a:latin typeface="微软雅黑" panose="020B0503020204020204" pitchFamily="34" charset="-122"/>
                <a:ea typeface="微软雅黑" panose="020B0503020204020204" pitchFamily="34" charset="-122"/>
              </a:rPr>
              <a:t>无关的算法稳定性；</a:t>
            </a:r>
            <a:endParaRPr lang="en-US" altLang="zh-CN" sz="2400" dirty="0" smtClean="0">
              <a:solidFill>
                <a:schemeClr val="accent1"/>
              </a:solidFill>
              <a:latin typeface="微软雅黑" panose="020B0503020204020204" pitchFamily="34" charset="-122"/>
              <a:ea typeface="微软雅黑" panose="020B0503020204020204" pitchFamily="34" charset="-122"/>
            </a:endParaRPr>
          </a:p>
          <a:p>
            <a:pPr eaLnBrk="1" hangingPunct="1">
              <a:lnSpc>
                <a:spcPct val="120000"/>
              </a:lnSpc>
              <a:buClr>
                <a:srgbClr val="FF0000"/>
              </a:buClr>
            </a:pPr>
            <a:r>
              <a:rPr lang="zh-CN" altLang="en-US" sz="2400" dirty="0">
                <a:solidFill>
                  <a:schemeClr val="accent1"/>
                </a:solidFill>
                <a:latin typeface="微软雅黑" panose="020B0503020204020204" pitchFamily="34" charset="-122"/>
                <a:ea typeface="微软雅黑" panose="020B0503020204020204" pitchFamily="34" charset="-122"/>
              </a:rPr>
              <a:t>可使用经验回放（</a:t>
            </a:r>
            <a:r>
              <a:rPr lang="en-US" altLang="zh-CN" sz="2400" dirty="0">
                <a:solidFill>
                  <a:schemeClr val="accent1"/>
                </a:solidFill>
                <a:latin typeface="微软雅黑" panose="020B0503020204020204" pitchFamily="34" charset="-122"/>
                <a:ea typeface="微软雅黑" panose="020B0503020204020204" pitchFamily="34" charset="-122"/>
              </a:rPr>
              <a:t>experience replay</a:t>
            </a:r>
            <a:r>
              <a:rPr lang="zh-CN" altLang="en-US" sz="2400" dirty="0">
                <a:solidFill>
                  <a:schemeClr val="accent1"/>
                </a:solidFill>
                <a:latin typeface="微软雅黑" panose="020B0503020204020204" pitchFamily="34" charset="-122"/>
                <a:ea typeface="微软雅黑" panose="020B0503020204020204" pitchFamily="34" charset="-122"/>
              </a:rPr>
              <a:t>）</a:t>
            </a:r>
            <a:r>
              <a:rPr lang="en-US" altLang="zh-CN" sz="2400" dirty="0">
                <a:solidFill>
                  <a:schemeClr val="accent1"/>
                </a:solidFill>
                <a:latin typeface="微软雅黑" panose="020B0503020204020204" pitchFamily="34" charset="-122"/>
                <a:ea typeface="微软雅黑" panose="020B0503020204020204" pitchFamily="34" charset="-122"/>
              </a:rPr>
              <a:t>(Lin, </a:t>
            </a:r>
            <a:r>
              <a:rPr lang="en-US" altLang="zh-CN" sz="2400" dirty="0" smtClean="0">
                <a:solidFill>
                  <a:schemeClr val="accent1"/>
                </a:solidFill>
                <a:latin typeface="微软雅黑" panose="020B0503020204020204" pitchFamily="34" charset="-122"/>
                <a:ea typeface="微软雅黑" panose="020B0503020204020204" pitchFamily="34" charset="-122"/>
              </a:rPr>
              <a:t>1993) </a:t>
            </a:r>
            <a:r>
              <a:rPr lang="zh-CN" altLang="en-US" sz="2400" dirty="0" smtClean="0">
                <a:solidFill>
                  <a:schemeClr val="accent1"/>
                </a:solidFill>
                <a:latin typeface="微软雅黑" panose="020B0503020204020204" pitchFamily="34" charset="-122"/>
                <a:ea typeface="微软雅黑" panose="020B0503020204020204" pitchFamily="34" charset="-122"/>
              </a:rPr>
              <a:t>加快</a:t>
            </a:r>
            <a:endParaRPr lang="en-US" altLang="zh-CN" sz="2400" dirty="0" smtClean="0">
              <a:solidFill>
                <a:schemeClr val="accent1"/>
              </a:solidFill>
              <a:latin typeface="微软雅黑" panose="020B0503020204020204" pitchFamily="34" charset="-122"/>
              <a:ea typeface="微软雅黑" panose="020B0503020204020204" pitchFamily="34" charset="-122"/>
            </a:endParaRPr>
          </a:p>
          <a:p>
            <a:pPr marL="0" indent="0" eaLnBrk="1" hangingPunct="1">
              <a:lnSpc>
                <a:spcPct val="120000"/>
              </a:lnSpc>
              <a:buClr>
                <a:srgbClr val="FF0000"/>
              </a:buClr>
              <a:buNone/>
            </a:pPr>
            <a:r>
              <a:rPr lang="en-US" altLang="zh-CN" sz="2400" dirty="0">
                <a:solidFill>
                  <a:schemeClr val="accent1"/>
                </a:solidFill>
                <a:latin typeface="微软雅黑" panose="020B0503020204020204" pitchFamily="34" charset="-122"/>
                <a:ea typeface="微软雅黑" panose="020B0503020204020204" pitchFamily="34" charset="-122"/>
              </a:rPr>
              <a:t> </a:t>
            </a:r>
            <a:r>
              <a:rPr lang="en-US" altLang="zh-CN" sz="2400" dirty="0" smtClean="0">
                <a:solidFill>
                  <a:schemeClr val="accent1"/>
                </a:solidFill>
                <a:latin typeface="微软雅黑" panose="020B0503020204020204" pitchFamily="34" charset="-122"/>
                <a:ea typeface="微软雅黑" panose="020B0503020204020204" pitchFamily="34" charset="-122"/>
              </a:rPr>
              <a:t>   </a:t>
            </a:r>
            <a:r>
              <a:rPr lang="zh-CN" altLang="en-US" sz="2400" dirty="0" smtClean="0">
                <a:solidFill>
                  <a:schemeClr val="accent1"/>
                </a:solidFill>
                <a:latin typeface="微软雅黑" panose="020B0503020204020204" pitchFamily="34" charset="-122"/>
                <a:ea typeface="微软雅黑" panose="020B0503020204020204" pitchFamily="34" charset="-122"/>
              </a:rPr>
              <a:t>动态学习过程的收敛性</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bwMode="auto">
          <a:xfrm>
            <a:off x="538856" y="404664"/>
            <a:ext cx="4622804"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rPr>
              <a:t>Q-</a:t>
            </a:r>
            <a:r>
              <a:rPr lang="zh-CN" altLang="en-US" sz="2800" b="1" kern="0" dirty="0">
                <a:solidFill>
                  <a:srgbClr val="FFFF00"/>
                </a:solidFill>
                <a:latin typeface="微软雅黑" panose="020B0503020204020204" pitchFamily="34" charset="-122"/>
                <a:ea typeface="微软雅黑" panose="020B0503020204020204" pitchFamily="34" charset="-122"/>
                <a:cs typeface="Times New Roman" pitchFamily="18" charset="0"/>
              </a:rPr>
              <a:t>学习</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r>
              <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Q-learning</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
        <p:nvSpPr>
          <p:cNvPr id="6" name="标题 1"/>
          <p:cNvSpPr txBox="1">
            <a:spLocks/>
          </p:cNvSpPr>
          <p:nvPr/>
        </p:nvSpPr>
        <p:spPr bwMode="auto">
          <a:xfrm>
            <a:off x="4211961" y="1362022"/>
            <a:ext cx="4244288" cy="482802"/>
          </a:xfrm>
          <a:prstGeom prst="rect">
            <a:avLst/>
          </a:prstGeom>
          <a:solidFill>
            <a:schemeClr val="bg1">
              <a:lumMod val="95000"/>
            </a:schemeClr>
          </a:solidFill>
          <a:ln w="76200">
            <a:solidFill>
              <a:srgbClr val="C00000"/>
            </a:solidFill>
            <a:miter lim="800000"/>
            <a:headEnd/>
            <a:tailEnd/>
          </a:ln>
          <a:effectLst/>
        </p:spPr>
        <p:txBody>
          <a:bodyPr anchor="ctr"/>
          <a:lstStyle/>
          <a:p>
            <a:pPr algn="ctr">
              <a:lnSpc>
                <a:spcPct val="120000"/>
              </a:lnSpc>
              <a:defRPr/>
            </a:pPr>
            <a:r>
              <a:rPr lang="en-US" altLang="zh-CN"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SARSA</a:t>
            </a:r>
            <a:r>
              <a:rPr lang="sv-SE" altLang="zh-CN" sz="22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(0</a:t>
            </a:r>
            <a:r>
              <a:rPr lang="sv-SE" altLang="zh-CN"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lang="zh-CN" altLang="en-US"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的 </a:t>
            </a:r>
            <a:r>
              <a:rPr lang="en-US" altLang="zh-CN" sz="22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Off-policy</a:t>
            </a:r>
            <a:r>
              <a:rPr lang="zh-CN" altLang="en-US" sz="22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版本</a:t>
            </a:r>
            <a:endParaRPr lang="en-US" altLang="zh-CN" sz="2200" b="1"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143897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567456" y="1412776"/>
            <a:ext cx="8009582" cy="5256584"/>
          </a:xfrm>
        </p:spPr>
        <p:txBody>
          <a:bodyPr/>
          <a:lstStyle/>
          <a:p>
            <a:pPr eaLnBrk="1" hangingPunct="1">
              <a:buFont typeface="Wingdings" pitchFamily="2" charset="2"/>
              <a:buNone/>
            </a:pPr>
            <a:r>
              <a:rPr lang="sv-SE" altLang="zh-CN" sz="2600" dirty="0" smtClean="0">
                <a:solidFill>
                  <a:schemeClr val="bg1"/>
                </a:solidFill>
                <a:ea typeface="宋体" pitchFamily="2" charset="-122"/>
              </a:rPr>
              <a:t>Initialize Q(s,a) arbitrarily:</a:t>
            </a:r>
          </a:p>
          <a:p>
            <a:pPr eaLnBrk="1" hangingPunct="1">
              <a:buFont typeface="Wingdings" pitchFamily="2" charset="2"/>
              <a:buNone/>
            </a:pPr>
            <a:r>
              <a:rPr lang="sv-SE" altLang="zh-CN" sz="2600" dirty="0" smtClean="0">
                <a:solidFill>
                  <a:schemeClr val="bg1"/>
                </a:solidFill>
                <a:ea typeface="宋体" pitchFamily="2" charset="-122"/>
                <a:sym typeface="Symbol" pitchFamily="18" charset="2"/>
              </a:rPr>
              <a:t>Repeat for each episode</a:t>
            </a:r>
          </a:p>
          <a:p>
            <a:pPr eaLnBrk="1" hangingPunct="1">
              <a:buClr>
                <a:srgbClr val="FF0000"/>
              </a:buClr>
            </a:pPr>
            <a:r>
              <a:rPr lang="sv-SE" altLang="zh-CN" sz="2600" dirty="0" smtClean="0">
                <a:solidFill>
                  <a:schemeClr val="bg1"/>
                </a:solidFill>
                <a:ea typeface="宋体" pitchFamily="2" charset="-122"/>
                <a:sym typeface="Symbol" pitchFamily="18" charset="2"/>
              </a:rPr>
              <a:t>Initialize s</a:t>
            </a:r>
          </a:p>
          <a:p>
            <a:pPr eaLnBrk="1" hangingPunct="1">
              <a:buClr>
                <a:srgbClr val="FF0000"/>
              </a:buClr>
            </a:pPr>
            <a:r>
              <a:rPr lang="sv-SE" altLang="zh-CN" sz="2600" dirty="0" smtClean="0">
                <a:solidFill>
                  <a:schemeClr val="bg1"/>
                </a:solidFill>
                <a:ea typeface="宋体" pitchFamily="2" charset="-122"/>
                <a:sym typeface="Symbol" pitchFamily="18" charset="2"/>
              </a:rPr>
              <a:t>Choose </a:t>
            </a:r>
            <a:r>
              <a:rPr lang="sv-SE" altLang="zh-CN" sz="2600" i="1" dirty="0" smtClean="0">
                <a:solidFill>
                  <a:schemeClr val="bg1"/>
                </a:solidFill>
                <a:ea typeface="宋体" pitchFamily="2" charset="-122"/>
                <a:sym typeface="Symbol" pitchFamily="18" charset="2"/>
              </a:rPr>
              <a:t>a</a:t>
            </a:r>
            <a:r>
              <a:rPr lang="sv-SE" altLang="zh-CN" sz="2600" dirty="0" smtClean="0">
                <a:solidFill>
                  <a:schemeClr val="bg1"/>
                </a:solidFill>
                <a:ea typeface="宋体" pitchFamily="2" charset="-122"/>
                <a:sym typeface="Symbol" pitchFamily="18" charset="2"/>
              </a:rPr>
              <a:t> from </a:t>
            </a:r>
            <a:r>
              <a:rPr lang="sv-SE" altLang="zh-CN" sz="2600" i="1" dirty="0" smtClean="0">
                <a:solidFill>
                  <a:schemeClr val="bg1"/>
                </a:solidFill>
                <a:ea typeface="宋体" pitchFamily="2" charset="-122"/>
                <a:sym typeface="Symbol" pitchFamily="18" charset="2"/>
              </a:rPr>
              <a:t>s</a:t>
            </a:r>
            <a:r>
              <a:rPr lang="sv-SE" altLang="zh-CN" sz="2600" dirty="0" smtClean="0">
                <a:solidFill>
                  <a:schemeClr val="bg1"/>
                </a:solidFill>
                <a:ea typeface="宋体" pitchFamily="2" charset="-122"/>
                <a:sym typeface="Symbol" pitchFamily="18" charset="2"/>
              </a:rPr>
              <a:t> using </a:t>
            </a:r>
            <a:r>
              <a:rPr lang="sv-SE" altLang="zh-CN" sz="2600" dirty="0" smtClean="0">
                <a:solidFill>
                  <a:schemeClr val="bg1"/>
                </a:solidFill>
                <a:latin typeface="Symbol" pitchFamily="18" charset="2"/>
                <a:ea typeface="宋体" pitchFamily="2" charset="-122"/>
                <a:sym typeface="Symbol" pitchFamily="18" charset="2"/>
              </a:rPr>
              <a:t>e</a:t>
            </a:r>
            <a:r>
              <a:rPr lang="sv-SE" altLang="zh-CN" sz="2600" dirty="0" smtClean="0">
                <a:solidFill>
                  <a:schemeClr val="bg1"/>
                </a:solidFill>
                <a:ea typeface="宋体" pitchFamily="2" charset="-122"/>
                <a:sym typeface="Symbol" pitchFamily="18" charset="2"/>
              </a:rPr>
              <a:t>-greedy policy derived from Q</a:t>
            </a:r>
          </a:p>
          <a:p>
            <a:pPr eaLnBrk="1" hangingPunct="1">
              <a:buClr>
                <a:srgbClr val="FF0000"/>
              </a:buClr>
            </a:pPr>
            <a:r>
              <a:rPr lang="sv-SE" altLang="zh-CN" sz="2600" dirty="0" smtClean="0">
                <a:solidFill>
                  <a:schemeClr val="bg1"/>
                </a:solidFill>
                <a:ea typeface="宋体" pitchFamily="2" charset="-122"/>
                <a:sym typeface="Symbol" pitchFamily="18" charset="2"/>
              </a:rPr>
              <a:t>Repeat for each step of episode</a:t>
            </a:r>
          </a:p>
          <a:p>
            <a:pPr lvl="1" eaLnBrk="1" hangingPunct="1">
              <a:buClr>
                <a:srgbClr val="FF0000"/>
              </a:buClr>
            </a:pPr>
            <a:r>
              <a:rPr lang="sv-SE" altLang="zh-CN" sz="2600" dirty="0" smtClean="0">
                <a:solidFill>
                  <a:schemeClr val="bg1"/>
                </a:solidFill>
                <a:ea typeface="宋体" pitchFamily="2" charset="-122"/>
                <a:sym typeface="Symbol" pitchFamily="18" charset="2"/>
              </a:rPr>
              <a:t>Take action a, observe reward r, and next state s’</a:t>
            </a:r>
          </a:p>
          <a:p>
            <a:pPr lvl="1" eaLnBrk="1" hangingPunct="1">
              <a:buClr>
                <a:srgbClr val="FF0000"/>
              </a:buClr>
            </a:pPr>
            <a:r>
              <a:rPr lang="sv-SE" altLang="zh-CN" sz="2600" dirty="0" smtClean="0">
                <a:solidFill>
                  <a:schemeClr val="bg1"/>
                </a:solidFill>
                <a:ea typeface="宋体" pitchFamily="2" charset="-122"/>
              </a:rPr>
              <a:t>Q(s,a) </a:t>
            </a:r>
            <a:r>
              <a:rPr lang="sv-SE" altLang="zh-CN" sz="2600" dirty="0" smtClean="0">
                <a:solidFill>
                  <a:schemeClr val="bg1"/>
                </a:solidFill>
                <a:ea typeface="宋体" pitchFamily="2" charset="-122"/>
                <a:sym typeface="Symbol" pitchFamily="18" charset="2"/>
              </a:rPr>
              <a:t> Q(s,a) + </a:t>
            </a:r>
            <a:r>
              <a:rPr lang="sv-SE" altLang="zh-CN" sz="2600" dirty="0" smtClean="0">
                <a:solidFill>
                  <a:schemeClr val="bg1"/>
                </a:solidFill>
                <a:latin typeface="Symbol" pitchFamily="18" charset="2"/>
                <a:ea typeface="宋体" pitchFamily="2" charset="-122"/>
                <a:sym typeface="Symbol" pitchFamily="18" charset="2"/>
              </a:rPr>
              <a:t>a</a:t>
            </a:r>
            <a:r>
              <a:rPr lang="sv-SE" altLang="zh-CN" sz="2600" dirty="0" smtClean="0">
                <a:solidFill>
                  <a:schemeClr val="bg1"/>
                </a:solidFill>
                <a:ea typeface="宋体" pitchFamily="2" charset="-122"/>
                <a:sym typeface="Symbol" pitchFamily="18" charset="2"/>
              </a:rPr>
              <a:t> [r + </a:t>
            </a:r>
            <a:r>
              <a:rPr lang="sv-SE" altLang="zh-CN" sz="2600" dirty="0" smtClean="0">
                <a:solidFill>
                  <a:schemeClr val="bg1"/>
                </a:solidFill>
                <a:latin typeface="Symbol" pitchFamily="18" charset="2"/>
                <a:ea typeface="宋体" pitchFamily="2" charset="-122"/>
                <a:sym typeface="Symbol" pitchFamily="18" charset="2"/>
              </a:rPr>
              <a:t>g</a:t>
            </a:r>
            <a:r>
              <a:rPr lang="sv-SE" altLang="zh-CN" sz="2600" dirty="0" smtClean="0">
                <a:solidFill>
                  <a:schemeClr val="bg1"/>
                </a:solidFill>
                <a:ea typeface="宋体" pitchFamily="2" charset="-122"/>
                <a:sym typeface="Symbol" pitchFamily="18" charset="2"/>
              </a:rPr>
              <a:t> max</a:t>
            </a:r>
            <a:r>
              <a:rPr lang="sv-SE" altLang="zh-CN" sz="2600" baseline="-25000" dirty="0" smtClean="0">
                <a:solidFill>
                  <a:schemeClr val="bg1"/>
                </a:solidFill>
                <a:ea typeface="宋体" pitchFamily="2" charset="-122"/>
                <a:sym typeface="Symbol" pitchFamily="18" charset="2"/>
              </a:rPr>
              <a:t>a’</a:t>
            </a:r>
            <a:r>
              <a:rPr lang="sv-SE" altLang="zh-CN" sz="2600" dirty="0" smtClean="0">
                <a:solidFill>
                  <a:schemeClr val="bg1"/>
                </a:solidFill>
                <a:ea typeface="宋体" pitchFamily="2" charset="-122"/>
                <a:sym typeface="Symbol" pitchFamily="18" charset="2"/>
              </a:rPr>
              <a:t>Q(s’,a’)- Q(s,a)]</a:t>
            </a:r>
          </a:p>
          <a:p>
            <a:pPr lvl="1" eaLnBrk="1" hangingPunct="1">
              <a:buClr>
                <a:srgbClr val="FF0000"/>
              </a:buClr>
            </a:pPr>
            <a:r>
              <a:rPr lang="sv-SE" altLang="zh-CN" sz="2600" dirty="0" smtClean="0">
                <a:solidFill>
                  <a:schemeClr val="bg1"/>
                </a:solidFill>
                <a:ea typeface="宋体" pitchFamily="2" charset="-122"/>
                <a:sym typeface="Symbol" pitchFamily="18" charset="2"/>
              </a:rPr>
              <a:t>s  s’</a:t>
            </a:r>
          </a:p>
          <a:p>
            <a:pPr eaLnBrk="1" hangingPunct="1">
              <a:buClr>
                <a:srgbClr val="FF0000"/>
              </a:buClr>
            </a:pPr>
            <a:r>
              <a:rPr lang="sv-SE" altLang="zh-CN" sz="2600" dirty="0" smtClean="0">
                <a:solidFill>
                  <a:schemeClr val="bg1"/>
                </a:solidFill>
                <a:ea typeface="宋体" pitchFamily="2" charset="-122"/>
                <a:sym typeface="Symbol" pitchFamily="18" charset="2"/>
              </a:rPr>
              <a:t>Until s is terminal</a:t>
            </a:r>
          </a:p>
          <a:p>
            <a:pPr eaLnBrk="1" hangingPunct="1"/>
            <a:endParaRPr lang="sv-SE" altLang="zh-CN" sz="2400" dirty="0" smtClean="0">
              <a:solidFill>
                <a:schemeClr val="bg1"/>
              </a:solidFill>
              <a:ea typeface="宋体" pitchFamily="2" charset="-122"/>
              <a:sym typeface="Symbol" pitchFamily="18" charset="2"/>
            </a:endParaRPr>
          </a:p>
          <a:p>
            <a:pPr eaLnBrk="1" hangingPunct="1"/>
            <a:endParaRPr lang="zh-CN" altLang="en-US" sz="2400" dirty="0" smtClean="0">
              <a:solidFill>
                <a:schemeClr val="bg1"/>
              </a:solidFill>
              <a:ea typeface="宋体" pitchFamily="2" charset="-122"/>
            </a:endParaRPr>
          </a:p>
        </p:txBody>
      </p:sp>
      <p:sp>
        <p:nvSpPr>
          <p:cNvPr id="4" name="Rectangle 2"/>
          <p:cNvSpPr txBox="1">
            <a:spLocks noChangeArrowheads="1"/>
          </p:cNvSpPr>
          <p:nvPr/>
        </p:nvSpPr>
        <p:spPr bwMode="auto">
          <a:xfrm>
            <a:off x="538856" y="404664"/>
            <a:ext cx="4622804"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rPr>
              <a:t>Q-</a:t>
            </a:r>
            <a:r>
              <a:rPr lang="zh-CN" altLang="en-US" sz="2800" b="1" kern="0" dirty="0">
                <a:solidFill>
                  <a:srgbClr val="FFFF00"/>
                </a:solidFill>
                <a:latin typeface="微软雅黑" panose="020B0503020204020204" pitchFamily="34" charset="-122"/>
                <a:ea typeface="微软雅黑" panose="020B0503020204020204" pitchFamily="34" charset="-122"/>
                <a:cs typeface="Times New Roman" pitchFamily="18" charset="0"/>
              </a:rPr>
              <a:t>学习</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r>
              <a:rPr lang="en-US"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Q-learning</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5577571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67544" y="404664"/>
            <a:ext cx="8208912" cy="6120680"/>
          </a:xfrm>
          <a:ln>
            <a:solidFill>
              <a:srgbClr val="FF3300"/>
            </a:solidFill>
          </a:ln>
        </p:spPr>
        <p:txBody>
          <a:bodyPr anchor="t"/>
          <a:lstStyle/>
          <a:p>
            <a:pPr eaLnBrk="1" hangingPunct="1">
              <a:lnSpc>
                <a:spcPct val="120000"/>
              </a:lnSpc>
              <a:defRPr/>
            </a:pP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r>
              <a:rPr lang="zh-CN" altLang="en-US"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、蒙特卡洛法：无模型强化学习方法之一</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zh-CN" altLang="sv-SE"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On-policy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与</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 </a:t>
            </a:r>
            <a:r>
              <a:rPr lang="sv-SE" altLang="zh-CN" sz="3200" b="1" dirty="0" smtClean="0">
                <a:solidFill>
                  <a:schemeClr val="bg1">
                    <a:lumMod val="50000"/>
                  </a:schemeClr>
                </a:solidFill>
                <a:latin typeface="Symbol" pitchFamily="18" charset="2"/>
                <a:ea typeface="宋体" pitchFamily="2" charset="-122"/>
              </a:rPr>
              <a:t>e</a:t>
            </a:r>
            <a:r>
              <a:rPr lang="sv-SE"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贪婪策略</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、时差法：无模型强化学习方法之二</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TD(0)</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Q-</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学习法</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r>
              <a:rPr lang="zh-CN" altLang="en-US"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、多步自举法：无模型强化学习方法之三</a:t>
            </a: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a:t>
            </a:r>
            <a:r>
              <a:rPr lang="sv-SE" altLang="zh-CN" sz="3200" b="1" dirty="0">
                <a:solidFill>
                  <a:srgbClr val="FF3300"/>
                </a:solidFill>
                <a:latin typeface="Symbol" pitchFamily="18" charset="2"/>
                <a:ea typeface="宋体" pitchFamily="2" charset="-122"/>
              </a:rPr>
              <a:t>l</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3200" b="1" dirty="0" smtClean="0">
                <a:solidFill>
                  <a:srgbClr val="FF3300"/>
                </a:solidFill>
                <a:latin typeface="Symbol" pitchFamily="18" charset="2"/>
                <a:ea typeface="宋体" pitchFamily="2" charset="-122"/>
              </a:rPr>
              <a:t>l</a:t>
            </a:r>
            <a:r>
              <a:rPr lang="sv-SE" altLang="zh-CN" sz="2800" b="1" dirty="0" smtClean="0">
                <a:solidFill>
                  <a:srgbClr val="FF3300"/>
                </a:solidFill>
                <a:latin typeface="Symbol" pitchFamily="18" charset="2"/>
                <a:ea typeface="宋体" pitchFamily="2" charset="-122"/>
              </a:rPr>
              <a:t>)</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下的多</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步自举法</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4</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、从离散到连续</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函数逼近；神经网络；深度神经网络</a:t>
            </a:r>
            <a:r>
              <a:rPr lang="en-US" altLang="zh-CN" sz="32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5</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、策略</a:t>
            </a:r>
            <a:r>
              <a:rPr lang="zh-CN" altLang="en-US"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梯度法</a:t>
            </a: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Actor-Critic</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sv-SE" sz="3600" b="1" dirty="0">
                <a:solidFill>
                  <a:schemeClr val="bg1">
                    <a:lumMod val="50000"/>
                  </a:schemeClr>
                </a:solidFill>
                <a:effectLst>
                  <a:outerShdw blurRad="38100" dist="38100" dir="2700000" algn="tl">
                    <a:srgbClr val="000000"/>
                  </a:outerShdw>
                </a:effectLst>
                <a:latin typeface="黑体" pitchFamily="2" charset="-122"/>
                <a:ea typeface="黑体" pitchFamily="2" charset="-122"/>
              </a:rPr>
              <a:t/>
            </a:r>
            <a:br>
              <a:rPr lang="sv-SE" sz="3600" b="1" dirty="0">
                <a:solidFill>
                  <a:schemeClr val="bg1">
                    <a:lumMod val="50000"/>
                  </a:schemeClr>
                </a:solidFill>
                <a:effectLst>
                  <a:outerShdw blurRad="38100" dist="38100" dir="2700000" algn="tl">
                    <a:srgbClr val="000000"/>
                  </a:outerShdw>
                </a:effectLst>
                <a:latin typeface="黑体" pitchFamily="2" charset="-122"/>
                <a:ea typeface="黑体" pitchFamily="2" charset="-122"/>
              </a:rPr>
            </a:br>
            <a:endParaRPr lang="en-US" altLang="zh-CN" sz="3600" b="1" dirty="0">
              <a:solidFill>
                <a:schemeClr val="bg1">
                  <a:lumMod val="50000"/>
                </a:schemeClr>
              </a:solidFill>
              <a:effectLst>
                <a:outerShdw blurRad="38100" dist="38100" dir="2700000" algn="tl">
                  <a:srgbClr val="000000"/>
                </a:outerShdw>
              </a:effectLst>
              <a:latin typeface="黑体" pitchFamily="2" charset="-122"/>
              <a:ea typeface="黑体" pitchFamily="2" charset="-122"/>
            </a:endParaRPr>
          </a:p>
        </p:txBody>
      </p:sp>
    </p:spTree>
    <p:extLst>
      <p:ext uri="{BB962C8B-B14F-4D97-AF65-F5344CB8AC3E}">
        <p14:creationId xmlns:p14="http://schemas.microsoft.com/office/powerpoint/2010/main" val="2327127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683568" y="1484784"/>
            <a:ext cx="8064896" cy="5040560"/>
          </a:xfrm>
        </p:spPr>
        <p:txBody>
          <a:bodyPr/>
          <a:lstStyle/>
          <a:p>
            <a:pPr eaLnBrk="1" hangingPunct="1">
              <a:lnSpc>
                <a:spcPct val="130000"/>
              </a:lnSpc>
              <a:buNone/>
            </a:pPr>
            <a:r>
              <a:rPr lang="zh-CN" altLang="en-US" b="1" dirty="0" smtClean="0">
                <a:solidFill>
                  <a:schemeClr val="accent1"/>
                </a:solidFill>
                <a:latin typeface="微软雅黑" panose="020B0503020204020204" pitchFamily="34" charset="-122"/>
                <a:ea typeface="微软雅黑" panose="020B0503020204020204" pitchFamily="34" charset="-122"/>
                <a:cs typeface="Times New Roman" pitchFamily="18" charset="0"/>
              </a:rPr>
              <a:t>基本思想</a:t>
            </a:r>
            <a:r>
              <a:rPr lang="sv-SE" altLang="zh-CN" b="1" dirty="0" smtClean="0">
                <a:solidFill>
                  <a:schemeClr val="accent1"/>
                </a:solidFill>
                <a:latin typeface="微软雅黑" panose="020B0503020204020204" pitchFamily="34" charset="-122"/>
                <a:ea typeface="微软雅黑" panose="020B0503020204020204" pitchFamily="34" charset="-122"/>
                <a:cs typeface="Times New Roman" pitchFamily="18" charset="0"/>
              </a:rPr>
              <a:t>:  </a:t>
            </a:r>
            <a:r>
              <a:rPr lang="zh-CN" altLang="en-US"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将</a:t>
            </a:r>
            <a:r>
              <a:rPr lang="sv-SE"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TD</a:t>
            </a:r>
            <a:r>
              <a:rPr lang="en-US"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a:t>
            </a:r>
            <a:r>
              <a:rPr lang="el-GR" altLang="zh-CN" sz="2400" dirty="0">
                <a:solidFill>
                  <a:schemeClr val="accent1"/>
                </a:solidFill>
                <a:latin typeface="微软雅黑" panose="020B0503020204020204" pitchFamily="34" charset="-122"/>
                <a:ea typeface="微软雅黑" panose="020B0503020204020204" pitchFamily="34" charset="-122"/>
              </a:rPr>
              <a:t>λ</a:t>
            </a:r>
            <a:r>
              <a:rPr lang="en-US"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a:t>
            </a:r>
            <a:r>
              <a:rPr lang="sv-SE"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 </a:t>
            </a:r>
            <a:r>
              <a:rPr lang="zh-CN" altLang="en-US"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学习与蒙特卡洛法结合。</a:t>
            </a:r>
            <a:endParaRPr lang="sv-SE"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30000"/>
              </a:lnSpc>
              <a:buNone/>
            </a:pPr>
            <a:r>
              <a:rPr lang="zh-CN" altLang="en-US"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定义：</a:t>
            </a:r>
            <a:r>
              <a:rPr lang="sv-SE" altLang="zh-CN" sz="2400" dirty="0">
                <a:solidFill>
                  <a:schemeClr val="accent1"/>
                </a:solidFill>
                <a:latin typeface="微软雅黑" panose="020B0503020204020204" pitchFamily="34" charset="-122"/>
                <a:ea typeface="微软雅黑" panose="020B0503020204020204" pitchFamily="34" charset="-122"/>
                <a:cs typeface="Times New Roman" pitchFamily="18" charset="0"/>
              </a:rPr>
              <a:t> TD</a:t>
            </a:r>
            <a:r>
              <a:rPr lang="en-US"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a:t>
            </a:r>
            <a:r>
              <a:rPr lang="el-GR" altLang="zh-CN" sz="2400" dirty="0">
                <a:solidFill>
                  <a:schemeClr val="accent1"/>
                </a:solidFill>
                <a:latin typeface="微软雅黑" panose="020B0503020204020204" pitchFamily="34" charset="-122"/>
                <a:ea typeface="微软雅黑" panose="020B0503020204020204" pitchFamily="34" charset="-122"/>
              </a:rPr>
              <a:t>λ</a:t>
            </a:r>
            <a:r>
              <a:rPr lang="en-US"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a:t>
            </a:r>
            <a:r>
              <a:rPr lang="zh-CN" altLang="en-US"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学习中</a:t>
            </a:r>
            <a:r>
              <a:rPr lang="sv-SE"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 </a:t>
            </a:r>
            <a:r>
              <a:rPr lang="sv-SE" altLang="zh-CN" sz="2400" dirty="0" smtClean="0">
                <a:solidFill>
                  <a:schemeClr val="accent1">
                    <a:lumMod val="60000"/>
                    <a:lumOff val="40000"/>
                  </a:schemeClr>
                </a:solidFill>
                <a:ea typeface="宋体" pitchFamily="2" charset="-122"/>
                <a:sym typeface="Symbol" pitchFamily="18" charset="2"/>
              </a:rPr>
              <a:t>V</a:t>
            </a:r>
            <a:r>
              <a:rPr lang="sv-SE" altLang="zh-CN" sz="2400" baseline="-25000" dirty="0">
                <a:solidFill>
                  <a:srgbClr val="54DFA2"/>
                </a:solidFill>
                <a:latin typeface="微软雅黑" panose="020B0503020204020204" pitchFamily="34" charset="-122"/>
                <a:ea typeface="微软雅黑" panose="020B0503020204020204" pitchFamily="34" charset="-122"/>
                <a:cs typeface="Times New Roman" pitchFamily="18" charset="0"/>
              </a:rPr>
              <a:t>t </a:t>
            </a:r>
            <a:r>
              <a:rPr lang="sv-SE" altLang="zh-CN" sz="2400" dirty="0" smtClean="0">
                <a:solidFill>
                  <a:schemeClr val="accent1">
                    <a:lumMod val="60000"/>
                    <a:lumOff val="40000"/>
                  </a:schemeClr>
                </a:solidFill>
                <a:ea typeface="宋体" pitchFamily="2" charset="-122"/>
                <a:sym typeface="Symbol" pitchFamily="18" charset="2"/>
              </a:rPr>
              <a:t>(</a:t>
            </a:r>
            <a:r>
              <a:rPr lang="sv-SE" altLang="zh-CN" sz="2400" dirty="0">
                <a:solidFill>
                  <a:schemeClr val="accent1">
                    <a:lumMod val="60000"/>
                    <a:lumOff val="40000"/>
                  </a:schemeClr>
                </a:solidFill>
                <a:ea typeface="宋体" pitchFamily="2" charset="-122"/>
                <a:sym typeface="Symbol" pitchFamily="18" charset="2"/>
              </a:rPr>
              <a:t>s</a:t>
            </a:r>
            <a:r>
              <a:rPr lang="sv-SE" altLang="zh-CN" sz="2400" baseline="-25000" dirty="0">
                <a:solidFill>
                  <a:schemeClr val="accent1">
                    <a:lumMod val="60000"/>
                    <a:lumOff val="40000"/>
                  </a:schemeClr>
                </a:solidFill>
                <a:ea typeface="宋体" pitchFamily="2" charset="-122"/>
                <a:sym typeface="Symbol" pitchFamily="18" charset="2"/>
              </a:rPr>
              <a:t>t</a:t>
            </a:r>
            <a:r>
              <a:rPr lang="sv-SE" altLang="zh-CN" sz="2400" dirty="0">
                <a:solidFill>
                  <a:schemeClr val="accent1">
                    <a:lumMod val="60000"/>
                    <a:lumOff val="40000"/>
                  </a:schemeClr>
                </a:solidFill>
                <a:ea typeface="宋体" pitchFamily="2" charset="-122"/>
                <a:sym typeface="Symbol" pitchFamily="18" charset="2"/>
              </a:rPr>
              <a:t>) </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的</a:t>
            </a:r>
            <a:r>
              <a:rPr lang="en-US" altLang="zh-CN"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TD</a:t>
            </a:r>
            <a:r>
              <a:rPr lang="zh-CN" altLang="en-US"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目标 </a:t>
            </a:r>
            <a:r>
              <a:rPr lang="en-US" altLang="zh-CN" sz="2400" dirty="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(target</a:t>
            </a:r>
            <a:r>
              <a:rPr lang="en-US" altLang="zh-CN" sz="2400" dirty="0" smtClean="0">
                <a:solidFill>
                  <a:schemeClr val="accent1">
                    <a:lumMod val="60000"/>
                    <a:lumOff val="40000"/>
                  </a:schemeClr>
                </a:solidFill>
                <a:latin typeface="微软雅黑" panose="020B0503020204020204" pitchFamily="34" charset="-122"/>
                <a:ea typeface="微软雅黑" panose="020B0503020204020204" pitchFamily="34" charset="-122"/>
                <a:sym typeface="Symbol" pitchFamily="18" charset="2"/>
              </a:rPr>
              <a:t>) </a:t>
            </a:r>
            <a:r>
              <a:rPr lang="zh-CN" altLang="en-US"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为</a:t>
            </a:r>
            <a:endParaRPr lang="sv-SE"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30000"/>
              </a:lnSpc>
              <a:buNone/>
            </a:pP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R</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 </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(1) = r</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t+1</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 </a:t>
            </a:r>
            <a:r>
              <a:rPr lang="sv-SE" altLang="zh-CN" sz="2400" dirty="0">
                <a:solidFill>
                  <a:srgbClr val="FFFF00"/>
                </a:solidFill>
                <a:latin typeface="Symbol" pitchFamily="18" charset="2"/>
                <a:ea typeface="宋体" pitchFamily="2" charset="-122"/>
                <a:cs typeface="Times New Roman" pitchFamily="18" charset="0"/>
              </a:rPr>
              <a:t>g</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V</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(s</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t+1</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p>
          <a:p>
            <a:pPr eaLnBrk="1" hangingPunct="1">
              <a:lnSpc>
                <a:spcPct val="130000"/>
              </a:lnSpc>
              <a:buNone/>
            </a:pP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R</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 </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(2) = r</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t+1</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 </a:t>
            </a:r>
            <a:r>
              <a:rPr lang="sv-SE" altLang="zh-CN" sz="2400" dirty="0">
                <a:solidFill>
                  <a:srgbClr val="FFFF00"/>
                </a:solidFill>
                <a:latin typeface="Symbol" pitchFamily="18" charset="2"/>
                <a:ea typeface="宋体" pitchFamily="2" charset="-122"/>
                <a:cs typeface="Times New Roman" pitchFamily="18" charset="0"/>
              </a:rPr>
              <a:t>g</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r</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t+2</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a:t>
            </a:r>
            <a:r>
              <a:rPr lang="sv-SE" altLang="zh-CN" sz="2400" dirty="0">
                <a:solidFill>
                  <a:srgbClr val="FFFF00"/>
                </a:solidFill>
                <a:latin typeface="微软雅黑" panose="020B0503020204020204" pitchFamily="34" charset="-122"/>
                <a:ea typeface="微软雅黑" panose="020B0503020204020204" pitchFamily="34" charset="-122"/>
                <a:cs typeface="Times New Roman" pitchFamily="18" charset="0"/>
              </a:rPr>
              <a:t> </a:t>
            </a:r>
            <a:r>
              <a:rPr lang="sv-SE" altLang="zh-CN" sz="2400" dirty="0" smtClean="0">
                <a:solidFill>
                  <a:srgbClr val="FFFF00"/>
                </a:solidFill>
                <a:latin typeface="Symbol" pitchFamily="18" charset="2"/>
                <a:ea typeface="宋体" pitchFamily="2" charset="-122"/>
                <a:cs typeface="Times New Roman" pitchFamily="18" charset="0"/>
              </a:rPr>
              <a:t>g </a:t>
            </a:r>
            <a:r>
              <a:rPr lang="sv-SE" altLang="zh-CN" sz="2400" baseline="30000" dirty="0" smtClean="0">
                <a:solidFill>
                  <a:srgbClr val="FFFF00"/>
                </a:solidFill>
                <a:latin typeface="微软雅黑" panose="020B0503020204020204" pitchFamily="34" charset="-122"/>
                <a:ea typeface="微软雅黑" panose="020B0503020204020204" pitchFamily="34" charset="-122"/>
                <a:cs typeface="Times New Roman" pitchFamily="18" charset="0"/>
              </a:rPr>
              <a:t>2</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V</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(s</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t+2</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p>
          <a:p>
            <a:pPr eaLnBrk="1" hangingPunct="1">
              <a:lnSpc>
                <a:spcPct val="130000"/>
              </a:lnSpc>
              <a:buFont typeface="Wingdings" pitchFamily="2" charset="2"/>
              <a:buNone/>
            </a:pP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a:t>
            </a:r>
          </a:p>
          <a:p>
            <a:pPr eaLnBrk="1" hangingPunct="1">
              <a:lnSpc>
                <a:spcPct val="130000"/>
              </a:lnSpc>
              <a:buNone/>
            </a:pP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R</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 </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(n) = r</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t+1</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 </a:t>
            </a:r>
            <a:r>
              <a:rPr lang="sv-SE" altLang="zh-CN" sz="2400" dirty="0" smtClean="0">
                <a:solidFill>
                  <a:srgbClr val="FFFF00"/>
                </a:solidFill>
                <a:latin typeface="Symbol" pitchFamily="18" charset="2"/>
                <a:ea typeface="宋体" pitchFamily="2" charset="-122"/>
                <a:cs typeface="Times New Roman" pitchFamily="18" charset="0"/>
              </a:rPr>
              <a:t>g </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r</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t+2</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 … + </a:t>
            </a:r>
            <a:r>
              <a:rPr lang="sv-SE" altLang="zh-CN" sz="2400" dirty="0">
                <a:solidFill>
                  <a:srgbClr val="FFFF00"/>
                </a:solidFill>
                <a:latin typeface="Symbol" pitchFamily="18" charset="2"/>
                <a:ea typeface="宋体" pitchFamily="2" charset="-122"/>
                <a:cs typeface="Times New Roman" pitchFamily="18" charset="0"/>
              </a:rPr>
              <a:t>g </a:t>
            </a:r>
            <a:r>
              <a:rPr lang="sv-SE" altLang="zh-CN" sz="2400" baseline="30000" dirty="0" smtClean="0">
                <a:solidFill>
                  <a:srgbClr val="FFFF00"/>
                </a:solidFill>
                <a:latin typeface="微软雅黑" panose="020B0503020204020204" pitchFamily="34" charset="-122"/>
                <a:ea typeface="微软雅黑" panose="020B0503020204020204" pitchFamily="34" charset="-122"/>
                <a:cs typeface="Times New Roman" pitchFamily="18" charset="0"/>
              </a:rPr>
              <a:t>n-1</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r</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t+n </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 + </a:t>
            </a:r>
            <a:r>
              <a:rPr lang="sv-SE" altLang="zh-CN" sz="2400" dirty="0">
                <a:solidFill>
                  <a:srgbClr val="FFFF00"/>
                </a:solidFill>
                <a:latin typeface="Symbol" pitchFamily="18" charset="2"/>
                <a:ea typeface="宋体" pitchFamily="2" charset="-122"/>
                <a:cs typeface="Times New Roman" pitchFamily="18" charset="0"/>
              </a:rPr>
              <a:t>g </a:t>
            </a:r>
            <a:r>
              <a:rPr lang="sv-SE" altLang="zh-CN" sz="2400" baseline="30000" dirty="0" smtClean="0">
                <a:solidFill>
                  <a:srgbClr val="FFFF00"/>
                </a:solidFill>
                <a:latin typeface="微软雅黑" panose="020B0503020204020204" pitchFamily="34" charset="-122"/>
                <a:ea typeface="微软雅黑" panose="020B0503020204020204" pitchFamily="34" charset="-122"/>
                <a:cs typeface="Times New Roman" pitchFamily="18" charset="0"/>
              </a:rPr>
              <a:t>n</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V</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(s</a:t>
            </a:r>
            <a:r>
              <a:rPr lang="sv-SE" altLang="zh-CN" sz="2400" baseline="-25000" dirty="0" smtClean="0">
                <a:solidFill>
                  <a:srgbClr val="FFFF00"/>
                </a:solidFill>
                <a:latin typeface="微软雅黑" panose="020B0503020204020204" pitchFamily="34" charset="-122"/>
                <a:ea typeface="微软雅黑" panose="020B0503020204020204" pitchFamily="34" charset="-122"/>
                <a:cs typeface="Times New Roman" pitchFamily="18" charset="0"/>
              </a:rPr>
              <a:t>t+n</a:t>
            </a:r>
            <a:r>
              <a:rPr lang="sv-SE" altLang="zh-CN" sz="240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p>
          <a:p>
            <a:pPr eaLnBrk="1" hangingPunct="1">
              <a:lnSpc>
                <a:spcPct val="130000"/>
              </a:lnSpc>
              <a:buFont typeface="Wingdings" pitchFamily="2" charset="2"/>
              <a:buNone/>
            </a:pPr>
            <a:r>
              <a:rPr lang="zh-CN" altLang="en-US"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此时称 </a:t>
            </a:r>
            <a:r>
              <a:rPr lang="sv-SE"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R</a:t>
            </a:r>
            <a:r>
              <a:rPr lang="sv-SE" altLang="zh-CN" sz="2400" baseline="-25000" dirty="0" smtClean="0">
                <a:solidFill>
                  <a:schemeClr val="accent1"/>
                </a:solidFill>
                <a:latin typeface="微软雅黑" panose="020B0503020204020204" pitchFamily="34" charset="-122"/>
                <a:ea typeface="微软雅黑" panose="020B0503020204020204" pitchFamily="34" charset="-122"/>
                <a:cs typeface="Times New Roman" pitchFamily="18" charset="0"/>
              </a:rPr>
              <a:t>t </a:t>
            </a:r>
            <a:r>
              <a:rPr lang="sv-SE"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(n) </a:t>
            </a:r>
            <a:r>
              <a:rPr lang="zh-CN" altLang="en-US"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为 </a:t>
            </a:r>
            <a:r>
              <a:rPr lang="en-US"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t </a:t>
            </a:r>
            <a:r>
              <a:rPr lang="zh-CN" altLang="en-US"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时刻的</a:t>
            </a:r>
            <a:r>
              <a:rPr lang="sv-SE"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 n-</a:t>
            </a:r>
            <a:r>
              <a:rPr lang="zh-CN" altLang="en-US" sz="2400" dirty="0" smtClean="0">
                <a:solidFill>
                  <a:schemeClr val="accent1"/>
                </a:solidFill>
                <a:latin typeface="微软雅黑" panose="020B0503020204020204" pitchFamily="34" charset="-122"/>
                <a:ea typeface="微软雅黑" panose="020B0503020204020204" pitchFamily="34" charset="-122"/>
                <a:cs typeface="Times New Roman" pitchFamily="18" charset="0"/>
              </a:rPr>
              <a:t>步回报。</a:t>
            </a:r>
            <a:endParaRPr lang="en-US"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30000"/>
              </a:lnSpc>
              <a:buClr>
                <a:srgbClr val="FF0000"/>
              </a:buClr>
            </a:pPr>
            <a:r>
              <a:rPr lang="sv-SE" altLang="zh-CN" sz="2400" dirty="0">
                <a:solidFill>
                  <a:schemeClr val="accent1"/>
                </a:solidFill>
                <a:latin typeface="微软雅黑" panose="020B0503020204020204" pitchFamily="34" charset="-122"/>
                <a:ea typeface="微软雅黑" panose="020B0503020204020204" pitchFamily="34" charset="-122"/>
                <a:cs typeface="Times New Roman" pitchFamily="18" charset="0"/>
              </a:rPr>
              <a:t>n-</a:t>
            </a:r>
            <a:r>
              <a:rPr lang="zh-CN" altLang="en-US" sz="2400" dirty="0">
                <a:solidFill>
                  <a:schemeClr val="accent1"/>
                </a:solidFill>
                <a:latin typeface="微软雅黑" panose="020B0503020204020204" pitchFamily="34" charset="-122"/>
                <a:ea typeface="微软雅黑" panose="020B0503020204020204" pitchFamily="34" charset="-122"/>
                <a:cs typeface="Times New Roman" pitchFamily="18" charset="0"/>
              </a:rPr>
              <a:t>步回溯更新</a:t>
            </a:r>
            <a:r>
              <a:rPr lang="sv-SE" altLang="zh-CN" sz="2400" dirty="0">
                <a:solidFill>
                  <a:schemeClr val="accent1"/>
                </a:solidFill>
                <a:latin typeface="微软雅黑" panose="020B0503020204020204" pitchFamily="34" charset="-122"/>
                <a:ea typeface="微软雅黑" panose="020B0503020204020204" pitchFamily="34" charset="-122"/>
                <a:cs typeface="Times New Roman" pitchFamily="18" charset="0"/>
              </a:rPr>
              <a:t>:   </a:t>
            </a:r>
          </a:p>
          <a:p>
            <a:pPr marL="0" indent="0" eaLnBrk="1" hangingPunct="1">
              <a:lnSpc>
                <a:spcPct val="130000"/>
              </a:lnSpc>
              <a:buClr>
                <a:srgbClr val="FF0000"/>
              </a:buClr>
              <a:buNone/>
            </a:pPr>
            <a:r>
              <a:rPr lang="sv-SE" altLang="zh-CN" sz="2400" dirty="0">
                <a:solidFill>
                  <a:schemeClr val="accent1"/>
                </a:solidFill>
                <a:latin typeface="微软雅黑" panose="020B0503020204020204" pitchFamily="34" charset="-122"/>
                <a:ea typeface="微软雅黑" panose="020B0503020204020204" pitchFamily="34" charset="-122"/>
                <a:cs typeface="Times New Roman" pitchFamily="18" charset="0"/>
              </a:rPr>
              <a:t>                </a:t>
            </a:r>
            <a:r>
              <a:rPr lang="sv-SE" altLang="zh-CN" sz="2400" dirty="0">
                <a:solidFill>
                  <a:srgbClr val="FFFF00"/>
                </a:solidFill>
                <a:ea typeface="宋体" pitchFamily="2" charset="-122"/>
              </a:rPr>
              <a:t>V</a:t>
            </a:r>
            <a:r>
              <a:rPr lang="sv-SE" altLang="zh-CN" sz="2400" baseline="-25000" dirty="0">
                <a:solidFill>
                  <a:srgbClr val="FFFF00"/>
                </a:solidFill>
                <a:ea typeface="宋体" pitchFamily="2" charset="-122"/>
              </a:rPr>
              <a:t>t</a:t>
            </a:r>
            <a:r>
              <a:rPr lang="sv-SE" altLang="zh-CN" sz="2400" dirty="0">
                <a:solidFill>
                  <a:srgbClr val="FFFF00"/>
                </a:solidFill>
                <a:ea typeface="宋体" pitchFamily="2" charset="-122"/>
              </a:rPr>
              <a:t>(s</a:t>
            </a:r>
            <a:r>
              <a:rPr lang="sv-SE" altLang="zh-CN" sz="2400" baseline="-25000" dirty="0">
                <a:solidFill>
                  <a:srgbClr val="FFFF00"/>
                </a:solidFill>
                <a:ea typeface="宋体" pitchFamily="2" charset="-122"/>
              </a:rPr>
              <a:t>t</a:t>
            </a:r>
            <a:r>
              <a:rPr lang="sv-SE" altLang="zh-CN" sz="2400" dirty="0">
                <a:solidFill>
                  <a:srgbClr val="FFFF00"/>
                </a:solidFill>
                <a:ea typeface="宋体" pitchFamily="2" charset="-122"/>
              </a:rPr>
              <a:t>) </a:t>
            </a:r>
            <a:r>
              <a:rPr lang="sv-SE" altLang="zh-CN" sz="2400" dirty="0">
                <a:solidFill>
                  <a:srgbClr val="FFFF00"/>
                </a:solidFill>
                <a:ea typeface="宋体" pitchFamily="2" charset="-122"/>
                <a:sym typeface="Symbol" pitchFamily="18" charset="2"/>
              </a:rPr>
              <a:t> </a:t>
            </a:r>
            <a:r>
              <a:rPr lang="sv-SE" altLang="zh-CN" sz="2400" dirty="0">
                <a:solidFill>
                  <a:srgbClr val="FFFF00"/>
                </a:solidFill>
                <a:ea typeface="宋体" pitchFamily="2" charset="-122"/>
              </a:rPr>
              <a:t>V</a:t>
            </a:r>
            <a:r>
              <a:rPr lang="sv-SE" altLang="zh-CN" sz="2400" baseline="-25000" dirty="0">
                <a:solidFill>
                  <a:srgbClr val="FFFF00"/>
                </a:solidFill>
                <a:ea typeface="宋体" pitchFamily="2" charset="-122"/>
              </a:rPr>
              <a:t>t</a:t>
            </a:r>
            <a:r>
              <a:rPr lang="sv-SE" altLang="zh-CN" sz="2400" dirty="0">
                <a:solidFill>
                  <a:srgbClr val="FFFF00"/>
                </a:solidFill>
                <a:ea typeface="宋体" pitchFamily="2" charset="-122"/>
              </a:rPr>
              <a:t>(s</a:t>
            </a:r>
            <a:r>
              <a:rPr lang="sv-SE" altLang="zh-CN" sz="2400" baseline="-25000" dirty="0">
                <a:solidFill>
                  <a:srgbClr val="FFFF00"/>
                </a:solidFill>
                <a:ea typeface="宋体" pitchFamily="2" charset="-122"/>
              </a:rPr>
              <a:t>t</a:t>
            </a:r>
            <a:r>
              <a:rPr lang="sv-SE" altLang="zh-CN" sz="2400" dirty="0">
                <a:solidFill>
                  <a:srgbClr val="FFFF00"/>
                </a:solidFill>
                <a:ea typeface="宋体" pitchFamily="2" charset="-122"/>
              </a:rPr>
              <a:t>) + </a:t>
            </a:r>
            <a:r>
              <a:rPr lang="sv-SE" altLang="zh-CN" sz="2400" dirty="0">
                <a:solidFill>
                  <a:srgbClr val="FFFF00"/>
                </a:solidFill>
                <a:latin typeface="Symbol" pitchFamily="18" charset="2"/>
                <a:ea typeface="宋体" pitchFamily="2" charset="-122"/>
              </a:rPr>
              <a:t>a </a:t>
            </a:r>
            <a:r>
              <a:rPr lang="sv-SE" altLang="zh-CN" sz="2400" dirty="0">
                <a:solidFill>
                  <a:srgbClr val="FFFF00"/>
                </a:solidFill>
                <a:ea typeface="宋体" pitchFamily="2" charset="-122"/>
              </a:rPr>
              <a:t>[R</a:t>
            </a:r>
            <a:r>
              <a:rPr lang="sv-SE" altLang="zh-CN" sz="2400" baseline="-25000" dirty="0">
                <a:solidFill>
                  <a:srgbClr val="FFFF00"/>
                </a:solidFill>
                <a:ea typeface="宋体" pitchFamily="2" charset="-122"/>
              </a:rPr>
              <a:t>t </a:t>
            </a:r>
            <a:r>
              <a:rPr lang="sv-SE" altLang="zh-CN" sz="2400" dirty="0">
                <a:solidFill>
                  <a:srgbClr val="FFFF00"/>
                </a:solidFill>
                <a:ea typeface="宋体" pitchFamily="2" charset="-122"/>
              </a:rPr>
              <a:t>(n) - V</a:t>
            </a:r>
            <a:r>
              <a:rPr lang="sv-SE" altLang="zh-CN" sz="2400" baseline="-25000" dirty="0">
                <a:solidFill>
                  <a:srgbClr val="FFFF00"/>
                </a:solidFill>
                <a:ea typeface="宋体" pitchFamily="2" charset="-122"/>
              </a:rPr>
              <a:t>t</a:t>
            </a:r>
            <a:r>
              <a:rPr lang="sv-SE" altLang="zh-CN" sz="2400" dirty="0">
                <a:solidFill>
                  <a:srgbClr val="FFFF00"/>
                </a:solidFill>
                <a:ea typeface="宋体" pitchFamily="2" charset="-122"/>
              </a:rPr>
              <a:t>(s</a:t>
            </a:r>
            <a:r>
              <a:rPr lang="sv-SE" altLang="zh-CN" sz="2400" baseline="-25000" dirty="0">
                <a:solidFill>
                  <a:srgbClr val="FFFF00"/>
                </a:solidFill>
                <a:ea typeface="宋体" pitchFamily="2" charset="-122"/>
              </a:rPr>
              <a:t>t</a:t>
            </a:r>
            <a:r>
              <a:rPr lang="sv-SE" altLang="zh-CN" sz="2400" dirty="0">
                <a:solidFill>
                  <a:srgbClr val="FFFF00"/>
                </a:solidFill>
                <a:ea typeface="宋体" pitchFamily="2" charset="-122"/>
              </a:rPr>
              <a:t>)]</a:t>
            </a:r>
          </a:p>
          <a:p>
            <a:pPr eaLnBrk="1" hangingPunct="1">
              <a:lnSpc>
                <a:spcPct val="130000"/>
              </a:lnSpc>
              <a:buFont typeface="Wingdings" pitchFamily="2" charset="2"/>
              <a:buNone/>
            </a:pPr>
            <a:endParaRPr lang="sv-SE" altLang="zh-CN" sz="2400" dirty="0" smtClean="0">
              <a:solidFill>
                <a:schemeClr val="accent1"/>
              </a:solidFill>
              <a:latin typeface="微软雅黑" panose="020B0503020204020204" pitchFamily="34" charset="-122"/>
              <a:ea typeface="微软雅黑" panose="020B0503020204020204" pitchFamily="34" charset="-122"/>
              <a:cs typeface="Times New Roman" pitchFamily="18" charset="0"/>
            </a:endParaRPr>
          </a:p>
          <a:p>
            <a:pPr eaLnBrk="1" hangingPunct="1">
              <a:buFont typeface="Wingdings" pitchFamily="2" charset="2"/>
              <a:buNone/>
            </a:pPr>
            <a:endParaRPr lang="zh-CN" altLang="en-US" sz="2400" dirty="0" smtClean="0">
              <a:solidFill>
                <a:schemeClr val="bg1"/>
              </a:solidFill>
              <a:ea typeface="宋体" pitchFamily="2" charset="-122"/>
              <a:cs typeface="Times New Roman" pitchFamily="18" charset="0"/>
            </a:endParaRPr>
          </a:p>
        </p:txBody>
      </p:sp>
      <p:sp>
        <p:nvSpPr>
          <p:cNvPr id="4" name="Rectangle 2"/>
          <p:cNvSpPr txBox="1">
            <a:spLocks noChangeArrowheads="1"/>
          </p:cNvSpPr>
          <p:nvPr/>
        </p:nvSpPr>
        <p:spPr bwMode="auto">
          <a:xfrm>
            <a:off x="538856" y="404664"/>
            <a:ext cx="2088928"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TD(</a:t>
            </a:r>
            <a:r>
              <a:rPr lang="el-GR" altLang="zh-CN" sz="2800" kern="0" dirty="0">
                <a:solidFill>
                  <a:srgbClr val="FFFF00"/>
                </a:solidFill>
                <a:latin typeface="微软雅黑" panose="020B0503020204020204" pitchFamily="34" charset="-122"/>
                <a:ea typeface="微软雅黑" panose="020B0503020204020204" pitchFamily="34" charset="-122"/>
              </a:rPr>
              <a:t>λ</a:t>
            </a:r>
            <a:r>
              <a:rPr lang="sv-SE"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1902555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676430" y="1412776"/>
            <a:ext cx="8271520" cy="2232249"/>
          </a:xfrm>
        </p:spPr>
        <p:txBody>
          <a:bodyPr/>
          <a:lstStyle/>
          <a:p>
            <a:pPr eaLnBrk="1" hangingPunct="1">
              <a:lnSpc>
                <a:spcPct val="130000"/>
              </a:lnSpc>
              <a:buClr>
                <a:srgbClr val="FF0000"/>
              </a:buClr>
            </a:pPr>
            <a:r>
              <a:rPr lang="sv-SE" altLang="zh-CN" sz="2400" dirty="0" smtClean="0">
                <a:solidFill>
                  <a:srgbClr val="54DFA2"/>
                </a:solidFill>
                <a:ea typeface="宋体" pitchFamily="2" charset="-122"/>
              </a:rPr>
              <a:t>TD(</a:t>
            </a:r>
            <a:r>
              <a:rPr lang="el-GR" altLang="zh-CN" sz="2400" dirty="0" smtClean="0">
                <a:solidFill>
                  <a:schemeClr val="accent1"/>
                </a:solidFill>
                <a:latin typeface="微软雅黑" panose="020B0503020204020204" pitchFamily="34" charset="-122"/>
                <a:ea typeface="微软雅黑" panose="020B0503020204020204" pitchFamily="34" charset="-122"/>
              </a:rPr>
              <a:t>λ</a:t>
            </a:r>
            <a:r>
              <a:rPr lang="sv-SE" altLang="zh-CN" sz="2400" dirty="0" smtClean="0">
                <a:solidFill>
                  <a:srgbClr val="54DFA2"/>
                </a:solidFill>
                <a:ea typeface="宋体" pitchFamily="2" charset="-122"/>
              </a:rPr>
              <a:t>) :  </a:t>
            </a:r>
            <a:r>
              <a:rPr lang="zh-CN" altLang="en-US" sz="2400" dirty="0" smtClean="0">
                <a:solidFill>
                  <a:srgbClr val="54DFA2"/>
                </a:solidFill>
                <a:latin typeface="微软雅黑" panose="020B0503020204020204" pitchFamily="34" charset="-122"/>
                <a:ea typeface="微软雅黑" panose="020B0503020204020204" pitchFamily="34" charset="-122"/>
              </a:rPr>
              <a:t>使用</a:t>
            </a:r>
            <a:r>
              <a:rPr lang="en-US" altLang="zh-CN" sz="2400" dirty="0" smtClean="0">
                <a:solidFill>
                  <a:srgbClr val="54DFA2"/>
                </a:solidFill>
                <a:latin typeface="微软雅黑" panose="020B0503020204020204" pitchFamily="34" charset="-122"/>
                <a:ea typeface="微软雅黑" panose="020B0503020204020204" pitchFamily="34" charset="-122"/>
              </a:rPr>
              <a:t>n-</a:t>
            </a:r>
            <a:r>
              <a:rPr lang="zh-CN" altLang="en-US" sz="2400" dirty="0" smtClean="0">
                <a:solidFill>
                  <a:srgbClr val="54DFA2"/>
                </a:solidFill>
                <a:latin typeface="微软雅黑" panose="020B0503020204020204" pitchFamily="34" charset="-122"/>
                <a:ea typeface="微软雅黑" panose="020B0503020204020204" pitchFamily="34" charset="-122"/>
              </a:rPr>
              <a:t>步回报的均值来回溯更新</a:t>
            </a:r>
            <a:endParaRPr lang="sv-SE" altLang="zh-CN" sz="2400" dirty="0" smtClean="0">
              <a:solidFill>
                <a:srgbClr val="54DFA2"/>
              </a:solidFill>
              <a:latin typeface="微软雅黑" panose="020B0503020204020204" pitchFamily="34" charset="-122"/>
              <a:ea typeface="微软雅黑" panose="020B0503020204020204" pitchFamily="34" charset="-122"/>
            </a:endParaRPr>
          </a:p>
          <a:p>
            <a:pPr eaLnBrk="1" hangingPunct="1">
              <a:lnSpc>
                <a:spcPct val="130000"/>
              </a:lnSpc>
              <a:buFont typeface="Wingdings" pitchFamily="2" charset="2"/>
              <a:buNone/>
            </a:pP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a:t>
            </a:r>
            <a:r>
              <a:rPr lang="sv-SE" altLang="zh-CN" sz="2400" baseline="30000" dirty="0" smtClean="0">
                <a:solidFill>
                  <a:srgbClr val="FFFF00"/>
                </a:solidFill>
                <a:latin typeface="Symbol" pitchFamily="18" charset="2"/>
                <a:ea typeface="宋体" pitchFamily="2" charset="-122"/>
              </a:rPr>
              <a:t>l</a:t>
            </a:r>
            <a:r>
              <a:rPr lang="sv-SE" altLang="zh-CN" sz="2400" dirty="0" smtClean="0">
                <a:solidFill>
                  <a:srgbClr val="FFFF00"/>
                </a:solidFill>
                <a:ea typeface="宋体" pitchFamily="2" charset="-122"/>
              </a:rPr>
              <a:t>= (1-</a:t>
            </a:r>
            <a:r>
              <a:rPr lang="sv-SE" altLang="zh-CN" sz="2400" dirty="0" smtClean="0">
                <a:solidFill>
                  <a:srgbClr val="FFFF00"/>
                </a:solidFill>
                <a:latin typeface="Symbol" pitchFamily="18" charset="2"/>
                <a:ea typeface="宋体" pitchFamily="2" charset="-122"/>
              </a:rPr>
              <a:t>l</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n=1</a:t>
            </a:r>
            <a:r>
              <a:rPr lang="sv-SE" altLang="zh-CN" sz="2400" baseline="30000" dirty="0" smtClean="0">
                <a:solidFill>
                  <a:srgbClr val="FFFF00"/>
                </a:solidFill>
                <a:ea typeface="宋体" pitchFamily="2" charset="-122"/>
                <a:sym typeface="Symbol" pitchFamily="18" charset="2"/>
              </a:rPr>
              <a:t></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l</a:t>
            </a:r>
            <a:r>
              <a:rPr lang="sv-SE" altLang="zh-CN" sz="2400" baseline="30000" dirty="0" smtClean="0">
                <a:solidFill>
                  <a:srgbClr val="FFFF00"/>
                </a:solidFill>
                <a:ea typeface="宋体" pitchFamily="2" charset="-122"/>
              </a:rPr>
              <a:t>n-1</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 </a:t>
            </a:r>
            <a:r>
              <a:rPr lang="sv-SE" altLang="zh-CN" sz="2400" dirty="0" smtClean="0">
                <a:solidFill>
                  <a:srgbClr val="FFFF00"/>
                </a:solidFill>
                <a:ea typeface="宋体" pitchFamily="2" charset="-122"/>
              </a:rPr>
              <a:t>(n) </a:t>
            </a:r>
          </a:p>
          <a:p>
            <a:pPr eaLnBrk="1" hangingPunct="1">
              <a:lnSpc>
                <a:spcPct val="130000"/>
              </a:lnSpc>
              <a:buFont typeface="Wingdings" pitchFamily="2" charset="2"/>
              <a:buNone/>
            </a:pP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a:t>
            </a:r>
            <a:r>
              <a:rPr lang="sv-SE" altLang="zh-CN" sz="2400" baseline="30000" dirty="0" smtClean="0">
                <a:solidFill>
                  <a:srgbClr val="FFFF00"/>
                </a:solidFill>
                <a:latin typeface="Symbol" pitchFamily="18" charset="2"/>
                <a:ea typeface="宋体" pitchFamily="2" charset="-122"/>
              </a:rPr>
              <a:t>l</a:t>
            </a:r>
            <a:r>
              <a:rPr lang="sv-SE" altLang="zh-CN" sz="2400" dirty="0" smtClean="0">
                <a:solidFill>
                  <a:srgbClr val="FFFF00"/>
                </a:solidFill>
                <a:ea typeface="宋体" pitchFamily="2" charset="-122"/>
              </a:rPr>
              <a:t>= (1-</a:t>
            </a:r>
            <a:r>
              <a:rPr lang="sv-SE" altLang="zh-CN" sz="2400" dirty="0" smtClean="0">
                <a:solidFill>
                  <a:srgbClr val="FFFF00"/>
                </a:solidFill>
                <a:latin typeface="Symbol" pitchFamily="18" charset="2"/>
                <a:ea typeface="宋体" pitchFamily="2" charset="-122"/>
              </a:rPr>
              <a:t>l</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S</a:t>
            </a:r>
            <a:r>
              <a:rPr lang="sv-SE" altLang="zh-CN" sz="2400" baseline="-25000" dirty="0" smtClean="0">
                <a:solidFill>
                  <a:srgbClr val="FFFF00"/>
                </a:solidFill>
                <a:ea typeface="宋体" pitchFamily="2" charset="-122"/>
              </a:rPr>
              <a:t>n=1</a:t>
            </a:r>
            <a:r>
              <a:rPr lang="sv-SE" altLang="zh-CN" sz="2400" baseline="30000" dirty="0" smtClean="0">
                <a:solidFill>
                  <a:srgbClr val="FFFF00"/>
                </a:solidFill>
                <a:ea typeface="宋体" pitchFamily="2" charset="-122"/>
                <a:sym typeface="Symbol" pitchFamily="18" charset="2"/>
              </a:rPr>
              <a:t>T-t-1</a:t>
            </a:r>
            <a:r>
              <a:rPr lang="sv-SE" altLang="zh-CN" sz="2400" dirty="0" smtClean="0">
                <a:solidFill>
                  <a:srgbClr val="FFFF00"/>
                </a:solidFill>
                <a:ea typeface="宋体" pitchFamily="2" charset="-122"/>
              </a:rPr>
              <a:t> </a:t>
            </a:r>
            <a:r>
              <a:rPr lang="sv-SE" altLang="zh-CN" sz="2400" dirty="0" smtClean="0">
                <a:solidFill>
                  <a:srgbClr val="FFFF00"/>
                </a:solidFill>
                <a:latin typeface="Symbol" pitchFamily="18" charset="2"/>
                <a:ea typeface="宋体" pitchFamily="2" charset="-122"/>
              </a:rPr>
              <a:t>l</a:t>
            </a:r>
            <a:r>
              <a:rPr lang="sv-SE" altLang="zh-CN" sz="2400" baseline="30000" dirty="0" smtClean="0">
                <a:solidFill>
                  <a:srgbClr val="FFFF00"/>
                </a:solidFill>
                <a:ea typeface="宋体" pitchFamily="2" charset="-122"/>
              </a:rPr>
              <a:t>n-1</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 </a:t>
            </a:r>
            <a:r>
              <a:rPr lang="sv-SE" altLang="zh-CN" sz="2400" dirty="0" smtClean="0">
                <a:solidFill>
                  <a:srgbClr val="FFFF00"/>
                </a:solidFill>
                <a:ea typeface="宋体" pitchFamily="2" charset="-122"/>
              </a:rPr>
              <a:t>(n)  + </a:t>
            </a:r>
            <a:r>
              <a:rPr lang="sv-SE" altLang="zh-CN" sz="2400" dirty="0" smtClean="0">
                <a:solidFill>
                  <a:srgbClr val="FFFF00"/>
                </a:solidFill>
                <a:latin typeface="Symbol" pitchFamily="18" charset="2"/>
                <a:ea typeface="宋体" pitchFamily="2" charset="-122"/>
              </a:rPr>
              <a:t>l</a:t>
            </a:r>
            <a:r>
              <a:rPr lang="sv-SE" altLang="zh-CN" sz="2400" baseline="30000" dirty="0" smtClean="0">
                <a:solidFill>
                  <a:srgbClr val="FFFF00"/>
                </a:solidFill>
                <a:ea typeface="宋体" pitchFamily="2" charset="-122"/>
              </a:rPr>
              <a:t>T-t-1</a:t>
            </a:r>
            <a:r>
              <a:rPr lang="sv-SE" altLang="zh-CN" sz="2400" dirty="0" smtClean="0">
                <a:solidFill>
                  <a:srgbClr val="FFFF00"/>
                </a:solidFill>
                <a:ea typeface="宋体" pitchFamily="2" charset="-122"/>
              </a:rPr>
              <a:t> R</a:t>
            </a:r>
            <a:r>
              <a:rPr lang="sv-SE" altLang="zh-CN" sz="2400" baseline="-25000" dirty="0" smtClean="0">
                <a:solidFill>
                  <a:srgbClr val="FFFF00"/>
                </a:solidFill>
                <a:ea typeface="宋体" pitchFamily="2" charset="-122"/>
              </a:rPr>
              <a:t>t  </a:t>
            </a:r>
          </a:p>
          <a:p>
            <a:pPr eaLnBrk="1" hangingPunct="1">
              <a:lnSpc>
                <a:spcPct val="130000"/>
              </a:lnSpc>
              <a:buNone/>
            </a:pPr>
            <a:r>
              <a:rPr lang="zh-CN" altLang="en-US" sz="2400" dirty="0" smtClean="0">
                <a:solidFill>
                  <a:srgbClr val="54DFA2"/>
                </a:solidFill>
                <a:latin typeface="微软雅黑" panose="020B0503020204020204" pitchFamily="34" charset="-122"/>
                <a:ea typeface="微软雅黑" panose="020B0503020204020204" pitchFamily="34" charset="-122"/>
              </a:rPr>
              <a:t>这里假定</a:t>
            </a:r>
            <a:r>
              <a:rPr lang="sv-SE" altLang="zh-CN" sz="2400" dirty="0" smtClean="0">
                <a:solidFill>
                  <a:srgbClr val="54DFA2"/>
                </a:solidFill>
                <a:latin typeface="微软雅黑" panose="020B0503020204020204" pitchFamily="34" charset="-122"/>
                <a:ea typeface="微软雅黑" panose="020B0503020204020204" pitchFamily="34" charset="-122"/>
              </a:rPr>
              <a:t> </a:t>
            </a:r>
            <a:r>
              <a:rPr lang="sv-SE" altLang="zh-CN" sz="2400" dirty="0">
                <a:solidFill>
                  <a:srgbClr val="54DFA2"/>
                </a:solidFill>
                <a:latin typeface="微软雅黑" panose="020B0503020204020204" pitchFamily="34" charset="-122"/>
                <a:ea typeface="微软雅黑" panose="020B0503020204020204" pitchFamily="34" charset="-122"/>
              </a:rPr>
              <a:t>s</a:t>
            </a:r>
            <a:r>
              <a:rPr lang="sv-SE" altLang="zh-CN" sz="2400" baseline="-25000" dirty="0">
                <a:solidFill>
                  <a:srgbClr val="54DFA2"/>
                </a:solidFill>
                <a:latin typeface="微软雅黑" panose="020B0503020204020204" pitchFamily="34" charset="-122"/>
                <a:ea typeface="微软雅黑" panose="020B0503020204020204" pitchFamily="34" charset="-122"/>
              </a:rPr>
              <a:t>T</a:t>
            </a:r>
            <a:r>
              <a:rPr lang="sv-SE" altLang="zh-CN" sz="2400" dirty="0">
                <a:solidFill>
                  <a:srgbClr val="54DFA2"/>
                </a:solidFill>
                <a:latin typeface="微软雅黑" panose="020B0503020204020204" pitchFamily="34" charset="-122"/>
                <a:ea typeface="微软雅黑" panose="020B0503020204020204" pitchFamily="34" charset="-122"/>
              </a:rPr>
              <a:t> </a:t>
            </a:r>
            <a:r>
              <a:rPr lang="zh-CN" altLang="en-US" sz="2400" dirty="0">
                <a:solidFill>
                  <a:srgbClr val="54DFA2"/>
                </a:solidFill>
                <a:latin typeface="微软雅黑" panose="020B0503020204020204" pitchFamily="34" charset="-122"/>
                <a:ea typeface="微软雅黑" panose="020B0503020204020204" pitchFamily="34" charset="-122"/>
              </a:rPr>
              <a:t>为</a:t>
            </a:r>
            <a:r>
              <a:rPr lang="zh-CN" altLang="en-US" sz="2400" dirty="0" smtClean="0">
                <a:solidFill>
                  <a:srgbClr val="54DFA2"/>
                </a:solidFill>
                <a:latin typeface="微软雅黑" panose="020B0503020204020204" pitchFamily="34" charset="-122"/>
                <a:ea typeface="微软雅黑" panose="020B0503020204020204" pitchFamily="34" charset="-122"/>
              </a:rPr>
              <a:t>终态，</a:t>
            </a:r>
            <a:r>
              <a:rPr lang="en-US" altLang="zh-CN" sz="2400" dirty="0" smtClean="0">
                <a:solidFill>
                  <a:srgbClr val="54DFA2"/>
                </a:solidFill>
                <a:latin typeface="微软雅黑" panose="020B0503020204020204" pitchFamily="34" charset="-122"/>
                <a:ea typeface="微软雅黑" panose="020B0503020204020204" pitchFamily="34" charset="-122"/>
              </a:rPr>
              <a:t>n-</a:t>
            </a:r>
            <a:r>
              <a:rPr lang="zh-CN" altLang="en-US" sz="2400" dirty="0">
                <a:solidFill>
                  <a:srgbClr val="54DFA2"/>
                </a:solidFill>
                <a:latin typeface="微软雅黑" panose="020B0503020204020204" pitchFamily="34" charset="-122"/>
                <a:ea typeface="微软雅黑" panose="020B0503020204020204" pitchFamily="34" charset="-122"/>
              </a:rPr>
              <a:t>步回报</a:t>
            </a:r>
            <a:r>
              <a:rPr lang="zh-CN" altLang="en-US" sz="2400" dirty="0" smtClean="0">
                <a:solidFill>
                  <a:srgbClr val="54DFA2"/>
                </a:solidFill>
                <a:latin typeface="微软雅黑" panose="020B0503020204020204" pitchFamily="34" charset="-122"/>
                <a:ea typeface="微软雅黑" panose="020B0503020204020204" pitchFamily="34" charset="-122"/>
              </a:rPr>
              <a:t>的权值随</a:t>
            </a:r>
            <a:r>
              <a:rPr lang="sv-SE" altLang="zh-CN" sz="2400" dirty="0">
                <a:solidFill>
                  <a:srgbClr val="54DFA2"/>
                </a:solidFill>
                <a:latin typeface="Symbol" pitchFamily="18" charset="2"/>
                <a:ea typeface="宋体" pitchFamily="2" charset="-122"/>
              </a:rPr>
              <a:t>l</a:t>
            </a:r>
            <a:r>
              <a:rPr lang="sv-SE" altLang="zh-CN" sz="2400" baseline="30000" dirty="0">
                <a:solidFill>
                  <a:srgbClr val="54DFA2"/>
                </a:solidFill>
                <a:ea typeface="宋体" pitchFamily="2" charset="-122"/>
              </a:rPr>
              <a:t>n-1 </a:t>
            </a:r>
            <a:r>
              <a:rPr lang="zh-CN" altLang="en-US" sz="2400" dirty="0" smtClean="0">
                <a:solidFill>
                  <a:srgbClr val="54DFA2"/>
                </a:solidFill>
                <a:latin typeface="微软雅黑" panose="020B0503020204020204" pitchFamily="34" charset="-122"/>
                <a:ea typeface="微软雅黑" panose="020B0503020204020204" pitchFamily="34" charset="-122"/>
              </a:rPr>
              <a:t>逐渐</a:t>
            </a:r>
            <a:r>
              <a:rPr lang="zh-CN" altLang="en-US" sz="2400" dirty="0">
                <a:solidFill>
                  <a:srgbClr val="54DFA2"/>
                </a:solidFill>
                <a:latin typeface="微软雅黑" panose="020B0503020204020204" pitchFamily="34" charset="-122"/>
                <a:ea typeface="微软雅黑" panose="020B0503020204020204" pitchFamily="34" charset="-122"/>
              </a:rPr>
              <a:t>减少</a:t>
            </a:r>
            <a:r>
              <a:rPr lang="zh-CN" altLang="en-US" sz="2400" dirty="0" smtClean="0">
                <a:solidFill>
                  <a:srgbClr val="54DFA2"/>
                </a:solidFill>
                <a:ea typeface="宋体" pitchFamily="2" charset="-122"/>
              </a:rPr>
              <a:t>。</a:t>
            </a:r>
            <a:endParaRPr lang="sv-SE" altLang="zh-CN" sz="2400" dirty="0" smtClean="0">
              <a:solidFill>
                <a:srgbClr val="54DFA2"/>
              </a:solidFill>
              <a:latin typeface="Symbol" pitchFamily="18" charset="2"/>
              <a:ea typeface="宋体" pitchFamily="2" charset="-122"/>
            </a:endParaRPr>
          </a:p>
        </p:txBody>
      </p:sp>
      <p:sp>
        <p:nvSpPr>
          <p:cNvPr id="4" name="Rectangle 2"/>
          <p:cNvSpPr txBox="1">
            <a:spLocks noChangeArrowheads="1"/>
          </p:cNvSpPr>
          <p:nvPr/>
        </p:nvSpPr>
        <p:spPr bwMode="auto">
          <a:xfrm>
            <a:off x="538856" y="404664"/>
            <a:ext cx="2088928"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TD(</a:t>
            </a:r>
            <a:r>
              <a:rPr lang="el-GR" altLang="zh-CN" sz="2800" kern="0" dirty="0">
                <a:solidFill>
                  <a:srgbClr val="FFFF00"/>
                </a:solidFill>
                <a:latin typeface="微软雅黑" panose="020B0503020204020204" pitchFamily="34" charset="-122"/>
                <a:ea typeface="微软雅黑" panose="020B0503020204020204" pitchFamily="34" charset="-122"/>
              </a:rPr>
              <a:t>λ</a:t>
            </a:r>
            <a:r>
              <a:rPr lang="sv-SE"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
        <p:nvSpPr>
          <p:cNvPr id="5" name="标题 1"/>
          <p:cNvSpPr txBox="1">
            <a:spLocks/>
          </p:cNvSpPr>
          <p:nvPr/>
        </p:nvSpPr>
        <p:spPr>
          <a:xfrm>
            <a:off x="5918543" y="369831"/>
            <a:ext cx="2808312" cy="826921"/>
          </a:xfrm>
          <a:prstGeom prst="rect">
            <a:avLst/>
          </a:prstGeom>
          <a:noFill/>
          <a:ln w="38100">
            <a:solidFill>
              <a:srgbClr val="FF0000"/>
            </a:solidFill>
          </a:ln>
        </p:spPr>
        <p:txBody>
          <a:bodyPr vert="horz" lIns="68580" tIns="34290" rIns="68580" bIns="34290" rtlCol="0" anchor="ctr" anchorCtr="0">
            <a:no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20000"/>
              </a:lnSpc>
            </a:pPr>
            <a:r>
              <a:rPr kumimoji="1" lang="zh-CN" altLang="en-US" sz="2100" b="1" dirty="0">
                <a:solidFill>
                  <a:srgbClr val="FF0000"/>
                </a:solidFill>
                <a:effectLst/>
                <a:latin typeface="华文新魏"/>
                <a:ea typeface="华文新魏"/>
                <a:cs typeface="华文新魏"/>
              </a:rPr>
              <a:t>  </a:t>
            </a:r>
            <a:endParaRPr lang="en-US" altLang="zh-CN" sz="2025" b="1" dirty="0">
              <a:effectLst/>
            </a:endParaRPr>
          </a:p>
        </p:txBody>
      </p:sp>
      <p:sp>
        <p:nvSpPr>
          <p:cNvPr id="7" name="Rectangle 3"/>
          <p:cNvSpPr txBox="1">
            <a:spLocks noChangeArrowheads="1"/>
          </p:cNvSpPr>
          <p:nvPr/>
        </p:nvSpPr>
        <p:spPr bwMode="auto">
          <a:xfrm>
            <a:off x="5990551" y="353661"/>
            <a:ext cx="2664296" cy="8430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indent="0" eaLnBrk="1" hangingPunct="1">
              <a:lnSpc>
                <a:spcPct val="110000"/>
              </a:lnSpc>
              <a:spcBef>
                <a:spcPts val="0"/>
              </a:spcBef>
              <a:buClr>
                <a:srgbClr val="FF0000"/>
              </a:buClr>
              <a:buNone/>
            </a:pPr>
            <a:r>
              <a:rPr lang="sv-SE" altLang="zh-CN"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rPr>
              <a:t>TD(0):  </a:t>
            </a:r>
            <a:r>
              <a:rPr lang="zh-CN" altLang="en-US"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rPr>
              <a:t>一步时差法</a:t>
            </a:r>
            <a:endParaRPr lang="sv-SE" altLang="zh-CN"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10000"/>
              </a:lnSpc>
              <a:spcBef>
                <a:spcPts val="0"/>
              </a:spcBef>
              <a:buFont typeface="Wingdings" pitchFamily="2" charset="2"/>
              <a:buNone/>
            </a:pPr>
            <a:r>
              <a:rPr lang="sv-SE" altLang="zh-CN"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rPr>
              <a:t>TD(1) : </a:t>
            </a:r>
            <a:r>
              <a:rPr lang="zh-CN" altLang="en-US"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rPr>
              <a:t>蒙特卡洛法</a:t>
            </a:r>
            <a:r>
              <a:rPr lang="sv-SE" altLang="zh-CN"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rPr>
              <a:t> </a:t>
            </a:r>
            <a:endParaRPr lang="en-US" altLang="zh-CN"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endParaRPr>
          </a:p>
        </p:txBody>
      </p:sp>
      <p:sp>
        <p:nvSpPr>
          <p:cNvPr id="8" name="矩形 7"/>
          <p:cNvSpPr/>
          <p:nvPr/>
        </p:nvSpPr>
        <p:spPr>
          <a:xfrm>
            <a:off x="676430" y="3573016"/>
            <a:ext cx="7784001" cy="1532727"/>
          </a:xfrm>
          <a:prstGeom prst="rect">
            <a:avLst/>
          </a:prstGeom>
        </p:spPr>
        <p:txBody>
          <a:bodyPr wrap="square">
            <a:spAutoFit/>
          </a:bodyPr>
          <a:lstStyle/>
          <a:p>
            <a:pPr>
              <a:lnSpc>
                <a:spcPct val="130000"/>
              </a:lnSpc>
            </a:pPr>
            <a:r>
              <a:rPr lang="zh-CN" altLang="en-US" dirty="0" smtClean="0">
                <a:solidFill>
                  <a:schemeClr val="accent1"/>
                </a:solidFill>
                <a:latin typeface="微软雅黑" panose="020B0503020204020204" pitchFamily="34" charset="-122"/>
                <a:ea typeface="微软雅黑" panose="020B0503020204020204" pitchFamily="34" charset="-122"/>
              </a:rPr>
              <a:t>通常每个</a:t>
            </a:r>
            <a:r>
              <a:rPr lang="zh-CN" altLang="en-US" dirty="0">
                <a:solidFill>
                  <a:schemeClr val="accent1"/>
                </a:solidFill>
                <a:latin typeface="微软雅黑" panose="020B0503020204020204" pitchFamily="34" charset="-122"/>
                <a:ea typeface="微软雅黑" panose="020B0503020204020204" pitchFamily="34" charset="-122"/>
              </a:rPr>
              <a:t>状态</a:t>
            </a:r>
            <a:r>
              <a:rPr lang="en-US" altLang="zh-CN" dirty="0">
                <a:solidFill>
                  <a:schemeClr val="accent1"/>
                </a:solidFill>
                <a:latin typeface="微软雅黑" panose="020B0503020204020204" pitchFamily="34" charset="-122"/>
                <a:ea typeface="微软雅黑" panose="020B0503020204020204" pitchFamily="34" charset="-122"/>
              </a:rPr>
              <a:t>-</a:t>
            </a:r>
            <a:r>
              <a:rPr lang="zh-CN" altLang="en-US" dirty="0">
                <a:solidFill>
                  <a:schemeClr val="accent1"/>
                </a:solidFill>
                <a:latin typeface="微软雅黑" panose="020B0503020204020204" pitchFamily="34" charset="-122"/>
                <a:ea typeface="微软雅黑" panose="020B0503020204020204" pitchFamily="34" charset="-122"/>
              </a:rPr>
              <a:t>动作对都对应一个</a:t>
            </a:r>
            <a:r>
              <a:rPr lang="sv-SE" altLang="zh-CN" dirty="0">
                <a:solidFill>
                  <a:schemeClr val="accent1"/>
                </a:solidFill>
                <a:latin typeface="微软雅黑" panose="020B0503020204020204" pitchFamily="34" charset="-122"/>
                <a:ea typeface="微软雅黑" panose="020B0503020204020204" pitchFamily="34" charset="-122"/>
              </a:rPr>
              <a:t>eligibility </a:t>
            </a:r>
            <a:r>
              <a:rPr lang="sv-SE" altLang="zh-CN" dirty="0" smtClean="0">
                <a:solidFill>
                  <a:schemeClr val="accent1"/>
                </a:solidFill>
                <a:latin typeface="微软雅黑" panose="020B0503020204020204" pitchFamily="34" charset="-122"/>
                <a:ea typeface="微软雅黑" panose="020B0503020204020204" pitchFamily="34" charset="-122"/>
              </a:rPr>
              <a:t>trace</a:t>
            </a:r>
            <a:r>
              <a:rPr lang="zh-CN" altLang="en-US" dirty="0" smtClean="0">
                <a:solidFill>
                  <a:schemeClr val="accent1"/>
                </a:solidFill>
                <a:latin typeface="微软雅黑" panose="020B0503020204020204" pitchFamily="34" charset="-122"/>
                <a:ea typeface="微软雅黑" panose="020B0503020204020204" pitchFamily="34" charset="-122"/>
              </a:rPr>
              <a:t>（传导性迹</a:t>
            </a:r>
            <a:r>
              <a:rPr lang="en-US" altLang="zh-CN" dirty="0" smtClean="0">
                <a:solidFill>
                  <a:schemeClr val="accent1"/>
                </a:solidFill>
                <a:latin typeface="微软雅黑" panose="020B0503020204020204" pitchFamily="34" charset="-122"/>
                <a:ea typeface="微软雅黑" panose="020B0503020204020204" pitchFamily="34" charset="-122"/>
              </a:rPr>
              <a:t>/</a:t>
            </a:r>
            <a:r>
              <a:rPr lang="zh-CN" altLang="en-US" dirty="0">
                <a:solidFill>
                  <a:schemeClr val="accent1"/>
                </a:solidFill>
                <a:latin typeface="微软雅黑" panose="020B0503020204020204" pitchFamily="34" charset="-122"/>
                <a:ea typeface="微软雅黑" panose="020B0503020204020204" pitchFamily="34" charset="-122"/>
              </a:rPr>
              <a:t>资格迹</a:t>
            </a:r>
            <a:r>
              <a:rPr lang="zh-CN" altLang="en-US" dirty="0" smtClean="0">
                <a:solidFill>
                  <a:schemeClr val="accent1"/>
                </a:solidFill>
                <a:latin typeface="微软雅黑" panose="020B0503020204020204" pitchFamily="34" charset="-122"/>
                <a:ea typeface="微软雅黑" panose="020B0503020204020204" pitchFamily="34" charset="-122"/>
              </a:rPr>
              <a:t>）</a:t>
            </a:r>
            <a:r>
              <a:rPr lang="sv-SE" altLang="zh-CN" dirty="0" smtClean="0">
                <a:solidFill>
                  <a:schemeClr val="accent1"/>
                </a:solidFill>
                <a:latin typeface="微软雅黑" panose="020B0503020204020204" pitchFamily="34" charset="-122"/>
                <a:ea typeface="微软雅黑" panose="020B0503020204020204" pitchFamily="34" charset="-122"/>
              </a:rPr>
              <a:t>e</a:t>
            </a:r>
            <a:r>
              <a:rPr lang="sv-SE" altLang="zh-CN" baseline="-25000" dirty="0" smtClean="0">
                <a:solidFill>
                  <a:schemeClr val="accent1"/>
                </a:solidFill>
                <a:latin typeface="微软雅黑" panose="020B0503020204020204" pitchFamily="34" charset="-122"/>
                <a:ea typeface="微软雅黑" panose="020B0503020204020204" pitchFamily="34" charset="-122"/>
              </a:rPr>
              <a:t>t</a:t>
            </a:r>
            <a:r>
              <a:rPr lang="sv-SE" altLang="zh-CN" dirty="0" smtClean="0">
                <a:solidFill>
                  <a:schemeClr val="accent1"/>
                </a:solidFill>
                <a:latin typeface="微软雅黑" panose="020B0503020204020204" pitchFamily="34" charset="-122"/>
                <a:ea typeface="微软雅黑" panose="020B0503020204020204" pitchFamily="34" charset="-122"/>
              </a:rPr>
              <a:t>(s,a</a:t>
            </a:r>
            <a:r>
              <a:rPr lang="sv-SE" altLang="zh-CN" dirty="0">
                <a:solidFill>
                  <a:schemeClr val="accent1"/>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。事实上，</a:t>
            </a:r>
            <a:r>
              <a:rPr lang="sv-SE" altLang="zh-CN" dirty="0" smtClean="0">
                <a:solidFill>
                  <a:schemeClr val="accent1"/>
                </a:solidFill>
                <a:latin typeface="微软雅黑" panose="020B0503020204020204" pitchFamily="34" charset="-122"/>
                <a:ea typeface="微软雅黑" panose="020B0503020204020204" pitchFamily="34" charset="-122"/>
              </a:rPr>
              <a:t>eligibility </a:t>
            </a:r>
            <a:r>
              <a:rPr lang="sv-SE" altLang="zh-CN" dirty="0">
                <a:solidFill>
                  <a:schemeClr val="accent1"/>
                </a:solidFill>
                <a:latin typeface="微软雅黑" panose="020B0503020204020204" pitchFamily="34" charset="-122"/>
                <a:ea typeface="微软雅黑" panose="020B0503020204020204" pitchFamily="34" charset="-122"/>
              </a:rPr>
              <a:t>trace</a:t>
            </a:r>
            <a:r>
              <a:rPr lang="zh-CN" altLang="en-US" dirty="0">
                <a:solidFill>
                  <a:schemeClr val="accent1"/>
                </a:solidFill>
                <a:latin typeface="微软雅黑" panose="020B0503020204020204" pitchFamily="34" charset="-122"/>
                <a:ea typeface="微软雅黑" panose="020B0503020204020204" pitchFamily="34" charset="-122"/>
              </a:rPr>
              <a:t>算法可以</a:t>
            </a:r>
            <a:r>
              <a:rPr lang="zh-CN" altLang="en-US" dirty="0" smtClean="0">
                <a:solidFill>
                  <a:schemeClr val="accent1"/>
                </a:solidFill>
                <a:latin typeface="微软雅黑" panose="020B0503020204020204" pitchFamily="34" charset="-122"/>
                <a:ea typeface="微软雅黑" panose="020B0503020204020204" pitchFamily="34" charset="-122"/>
              </a:rPr>
              <a:t>跟上述所有的无模型（</a:t>
            </a:r>
            <a:r>
              <a:rPr lang="en-US" altLang="zh-CN" dirty="0" smtClean="0">
                <a:solidFill>
                  <a:schemeClr val="accent1"/>
                </a:solidFill>
                <a:latin typeface="微软雅黑" panose="020B0503020204020204" pitchFamily="34" charset="-122"/>
                <a:ea typeface="微软雅黑" panose="020B0503020204020204" pitchFamily="34" charset="-122"/>
              </a:rPr>
              <a:t>model-free</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dirty="0">
                <a:solidFill>
                  <a:schemeClr val="accent1"/>
                </a:solidFill>
                <a:latin typeface="微软雅黑" panose="020B0503020204020204" pitchFamily="34" charset="-122"/>
                <a:ea typeface="微软雅黑" panose="020B0503020204020204" pitchFamily="34" charset="-122"/>
              </a:rPr>
              <a:t>算法结合</a:t>
            </a:r>
            <a:r>
              <a:rPr lang="zh-CN" altLang="en-US" dirty="0" smtClean="0">
                <a:solidFill>
                  <a:schemeClr val="accent1"/>
                </a:solidFill>
                <a:latin typeface="微软雅黑" panose="020B0503020204020204" pitchFamily="34" charset="-122"/>
                <a:ea typeface="微软雅黑" panose="020B0503020204020204" pitchFamily="34" charset="-122"/>
              </a:rPr>
              <a:t>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676430" y="5085184"/>
            <a:ext cx="7992888" cy="15841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130000"/>
              </a:lnSpc>
              <a:buFont typeface="Wingdings" pitchFamily="2" charset="2"/>
              <a:buNone/>
            </a:pPr>
            <a:r>
              <a:rPr lang="sv-SE" altLang="zh-CN" sz="2400" b="1" kern="0" dirty="0" smtClean="0">
                <a:solidFill>
                  <a:schemeClr val="accent1"/>
                </a:solidFill>
                <a:ea typeface="宋体" pitchFamily="2" charset="-122"/>
              </a:rPr>
              <a:t>TD(</a:t>
            </a:r>
            <a:r>
              <a:rPr lang="el-GR" altLang="zh-CN" sz="2400" kern="0" dirty="0" smtClean="0">
                <a:solidFill>
                  <a:schemeClr val="accent1"/>
                </a:solidFill>
                <a:latin typeface="微软雅黑" panose="020B0503020204020204" pitchFamily="34" charset="-122"/>
                <a:ea typeface="微软雅黑" panose="020B0503020204020204" pitchFamily="34" charset="-122"/>
              </a:rPr>
              <a:t>λ</a:t>
            </a:r>
            <a:r>
              <a:rPr lang="sv-SE" altLang="zh-CN" sz="2400" b="1" kern="0" dirty="0" smtClean="0">
                <a:solidFill>
                  <a:schemeClr val="accent1"/>
                </a:solidFill>
                <a:ea typeface="宋体" pitchFamily="2" charset="-122"/>
              </a:rPr>
              <a:t>)</a:t>
            </a:r>
            <a:r>
              <a:rPr lang="zh-CN" altLang="en-US" sz="2400" b="1" kern="0" dirty="0" smtClean="0">
                <a:solidFill>
                  <a:schemeClr val="accent1"/>
                </a:solidFill>
                <a:latin typeface="微软雅黑" panose="020B0503020204020204" pitchFamily="34" charset="-122"/>
                <a:ea typeface="微软雅黑" panose="020B0503020204020204" pitchFamily="34" charset="-122"/>
              </a:rPr>
              <a:t>的实现</a:t>
            </a:r>
            <a:r>
              <a:rPr lang="sv-SE" altLang="zh-CN" sz="2400" b="1" kern="0" dirty="0" smtClean="0">
                <a:solidFill>
                  <a:schemeClr val="accent1"/>
                </a:solidFill>
                <a:latin typeface="微软雅黑" panose="020B0503020204020204" pitchFamily="34" charset="-122"/>
                <a:ea typeface="微软雅黑" panose="020B0503020204020204" pitchFamily="34" charset="-122"/>
              </a:rPr>
              <a:t>:</a:t>
            </a:r>
          </a:p>
          <a:p>
            <a:pPr marL="0" indent="15875" eaLnBrk="1" hangingPunct="1">
              <a:lnSpc>
                <a:spcPct val="130000"/>
              </a:lnSpc>
              <a:buFont typeface="Wingdings" pitchFamily="2" charset="2"/>
              <a:buNone/>
            </a:pPr>
            <a:r>
              <a:rPr lang="zh-CN" altLang="en-US" sz="2400" kern="0" dirty="0" smtClean="0">
                <a:solidFill>
                  <a:schemeClr val="accent1"/>
                </a:solidFill>
                <a:latin typeface="微软雅黑" panose="020B0503020204020204" pitchFamily="34" charset="-122"/>
                <a:ea typeface="微软雅黑" panose="020B0503020204020204" pitchFamily="34" charset="-122"/>
              </a:rPr>
              <a:t>实际中使用</a:t>
            </a:r>
            <a:r>
              <a:rPr lang="en-US" altLang="zh-CN" sz="2400" kern="0" dirty="0" smtClean="0">
                <a:solidFill>
                  <a:schemeClr val="accent1"/>
                </a:solidFill>
                <a:latin typeface="微软雅黑" panose="020B0503020204020204" pitchFamily="34" charset="-122"/>
                <a:ea typeface="微软雅黑" panose="020B0503020204020204" pitchFamily="34" charset="-122"/>
              </a:rPr>
              <a:t>TD(</a:t>
            </a:r>
            <a:r>
              <a:rPr lang="el-GR" altLang="zh-CN" sz="2400" kern="0" dirty="0" smtClean="0">
                <a:solidFill>
                  <a:schemeClr val="accent1"/>
                </a:solidFill>
                <a:latin typeface="微软雅黑" panose="020B0503020204020204" pitchFamily="34" charset="-122"/>
                <a:ea typeface="微软雅黑" panose="020B0503020204020204" pitchFamily="34" charset="-122"/>
              </a:rPr>
              <a:t>λ) </a:t>
            </a:r>
            <a:r>
              <a:rPr lang="zh-CN" altLang="en-US" sz="2400" kern="0" dirty="0" smtClean="0">
                <a:solidFill>
                  <a:schemeClr val="accent1"/>
                </a:solidFill>
                <a:latin typeface="微软雅黑" panose="020B0503020204020204" pitchFamily="34" charset="-122"/>
                <a:ea typeface="微软雅黑" panose="020B0503020204020204" pitchFamily="34" charset="-122"/>
              </a:rPr>
              <a:t>算法的</a:t>
            </a:r>
            <a:r>
              <a:rPr lang="en-US" altLang="zh-CN" sz="2400" kern="0" dirty="0" smtClean="0">
                <a:solidFill>
                  <a:schemeClr val="accent1"/>
                </a:solidFill>
                <a:latin typeface="微软雅黑" panose="020B0503020204020204" pitchFamily="34" charset="-122"/>
                <a:ea typeface="微软雅黑" panose="020B0503020204020204" pitchFamily="34" charset="-122"/>
              </a:rPr>
              <a:t>backward view</a:t>
            </a:r>
            <a:r>
              <a:rPr lang="zh-CN" altLang="en-US" sz="2400" kern="0" dirty="0" smtClean="0">
                <a:solidFill>
                  <a:schemeClr val="accent1"/>
                </a:solidFill>
                <a:latin typeface="微软雅黑" panose="020B0503020204020204" pitchFamily="34" charset="-122"/>
                <a:ea typeface="微软雅黑" panose="020B0503020204020204" pitchFamily="34" charset="-122"/>
              </a:rPr>
              <a:t>版。该法通常需配合使用</a:t>
            </a:r>
            <a:r>
              <a:rPr lang="en-US" altLang="zh-CN" sz="2400" kern="0" dirty="0" smtClean="0">
                <a:solidFill>
                  <a:schemeClr val="accent1"/>
                </a:solidFill>
                <a:latin typeface="微软雅黑" panose="020B0503020204020204" pitchFamily="34" charset="-122"/>
                <a:ea typeface="微软雅黑" panose="020B0503020204020204" pitchFamily="34" charset="-122"/>
              </a:rPr>
              <a:t>eligibility trace</a:t>
            </a:r>
            <a:r>
              <a:rPr lang="zh-CN" altLang="en-US" sz="2400" kern="0" dirty="0" smtClean="0">
                <a:solidFill>
                  <a:schemeClr val="accent1"/>
                </a:solidFill>
                <a:latin typeface="微软雅黑" panose="020B0503020204020204" pitchFamily="34" charset="-122"/>
                <a:ea typeface="微软雅黑" panose="020B0503020204020204" pitchFamily="34" charset="-122"/>
              </a:rPr>
              <a:t>。</a:t>
            </a:r>
            <a:endParaRPr lang="en-US" altLang="zh-CN" sz="2400" kern="0" dirty="0" smtClean="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50682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idx="1"/>
          </p:nvPr>
        </p:nvSpPr>
        <p:spPr>
          <a:xfrm>
            <a:off x="611560" y="1268760"/>
            <a:ext cx="7992888" cy="3024336"/>
          </a:xfrm>
        </p:spPr>
        <p:txBody>
          <a:bodyPr/>
          <a:lstStyle/>
          <a:p>
            <a:pPr eaLnBrk="1" hangingPunct="1">
              <a:lnSpc>
                <a:spcPct val="130000"/>
              </a:lnSpc>
              <a:buNone/>
            </a:pPr>
            <a:r>
              <a:rPr lang="sv-SE" altLang="zh-CN" sz="2400" b="1" dirty="0" smtClean="0">
                <a:solidFill>
                  <a:schemeClr val="accent1"/>
                </a:solidFill>
                <a:ea typeface="宋体" pitchFamily="2" charset="-122"/>
              </a:rPr>
              <a:t>TD(</a:t>
            </a:r>
            <a:r>
              <a:rPr lang="el-GR" altLang="zh-CN" sz="2400" dirty="0">
                <a:solidFill>
                  <a:schemeClr val="accent1"/>
                </a:solidFill>
                <a:latin typeface="微软雅黑" panose="020B0503020204020204" pitchFamily="34" charset="-122"/>
                <a:ea typeface="微软雅黑" panose="020B0503020204020204" pitchFamily="34" charset="-122"/>
              </a:rPr>
              <a:t>λ</a:t>
            </a:r>
            <a:r>
              <a:rPr lang="sv-SE" altLang="zh-CN" sz="2400" b="1" dirty="0" smtClean="0">
                <a:solidFill>
                  <a:schemeClr val="accent1"/>
                </a:solidFill>
                <a:ea typeface="宋体" pitchFamily="2" charset="-122"/>
              </a:rPr>
              <a:t>)</a:t>
            </a:r>
            <a:r>
              <a:rPr lang="zh-CN" altLang="en-US" sz="2400" b="1" dirty="0" smtClean="0">
                <a:solidFill>
                  <a:schemeClr val="accent1"/>
                </a:solidFill>
                <a:latin typeface="微软雅黑" panose="020B0503020204020204" pitchFamily="34" charset="-122"/>
                <a:ea typeface="微软雅黑" panose="020B0503020204020204" pitchFamily="34" charset="-122"/>
              </a:rPr>
              <a:t>的实现</a:t>
            </a:r>
            <a:r>
              <a:rPr lang="sv-SE" altLang="zh-CN" sz="2400" b="1" dirty="0" smtClean="0">
                <a:solidFill>
                  <a:schemeClr val="accent1"/>
                </a:solidFill>
                <a:latin typeface="微软雅黑" panose="020B0503020204020204" pitchFamily="34" charset="-122"/>
                <a:ea typeface="微软雅黑" panose="020B0503020204020204" pitchFamily="34" charset="-122"/>
              </a:rPr>
              <a:t>:</a:t>
            </a:r>
          </a:p>
          <a:p>
            <a:pPr marL="0" indent="15875" eaLnBrk="1" hangingPunct="1">
              <a:lnSpc>
                <a:spcPct val="130000"/>
              </a:lnSpc>
              <a:buNone/>
            </a:pPr>
            <a:r>
              <a:rPr lang="en-US" altLang="zh-CN" sz="2400" dirty="0" smtClean="0">
                <a:solidFill>
                  <a:schemeClr val="accent1"/>
                </a:solidFill>
                <a:latin typeface="微软雅黑" panose="020B0503020204020204" pitchFamily="34" charset="-122"/>
                <a:ea typeface="微软雅黑" panose="020B0503020204020204" pitchFamily="34" charset="-122"/>
              </a:rPr>
              <a:t>eligibility trace</a:t>
            </a:r>
            <a:r>
              <a:rPr lang="zh-CN" altLang="en-US" sz="2400" dirty="0" smtClean="0">
                <a:solidFill>
                  <a:schemeClr val="accent1"/>
                </a:solidFill>
                <a:latin typeface="微软雅黑" panose="020B0503020204020204" pitchFamily="34" charset="-122"/>
                <a:ea typeface="微软雅黑" panose="020B0503020204020204" pitchFamily="34" charset="-122"/>
              </a:rPr>
              <a:t>的更新公式为：对每个</a:t>
            </a:r>
            <a:r>
              <a:rPr lang="zh-CN" altLang="en-US" sz="2400" dirty="0">
                <a:solidFill>
                  <a:schemeClr val="accent1"/>
                </a:solidFill>
                <a:latin typeface="微软雅黑" panose="020B0503020204020204" pitchFamily="34" charset="-122"/>
                <a:ea typeface="微软雅黑" panose="020B0503020204020204" pitchFamily="34" charset="-122"/>
              </a:rPr>
              <a:t>时间步，所有状态</a:t>
            </a:r>
            <a:r>
              <a:rPr lang="en-US" altLang="zh-CN" sz="2400" dirty="0">
                <a:solidFill>
                  <a:schemeClr val="accent1"/>
                </a:solidFill>
                <a:latin typeface="微软雅黑" panose="020B0503020204020204" pitchFamily="34" charset="-122"/>
                <a:ea typeface="微软雅黑" panose="020B0503020204020204" pitchFamily="34" charset="-122"/>
              </a:rPr>
              <a:t>-</a:t>
            </a:r>
            <a:r>
              <a:rPr lang="zh-CN" altLang="en-US" sz="2400" dirty="0">
                <a:solidFill>
                  <a:schemeClr val="accent1"/>
                </a:solidFill>
                <a:latin typeface="微软雅黑" panose="020B0503020204020204" pitchFamily="34" charset="-122"/>
                <a:ea typeface="微软雅黑" panose="020B0503020204020204" pitchFamily="34" charset="-122"/>
              </a:rPr>
              <a:t>动作对的</a:t>
            </a:r>
            <a:r>
              <a:rPr lang="sv-SE" altLang="zh-CN" sz="2400" dirty="0">
                <a:solidFill>
                  <a:schemeClr val="accent1"/>
                </a:solidFill>
                <a:latin typeface="微软雅黑" panose="020B0503020204020204" pitchFamily="34" charset="-122"/>
                <a:ea typeface="微软雅黑" panose="020B0503020204020204" pitchFamily="34" charset="-122"/>
              </a:rPr>
              <a:t>eligibility trace</a:t>
            </a:r>
            <a:r>
              <a:rPr lang="zh-CN" altLang="en-US" sz="2400" dirty="0">
                <a:solidFill>
                  <a:schemeClr val="accent1"/>
                </a:solidFill>
                <a:latin typeface="微软雅黑" panose="020B0503020204020204" pitchFamily="34" charset="-122"/>
                <a:ea typeface="微软雅黑" panose="020B0503020204020204" pitchFamily="34" charset="-122"/>
              </a:rPr>
              <a:t>都会</a:t>
            </a:r>
            <a:r>
              <a:rPr lang="zh-CN" altLang="en-US" sz="2400" dirty="0">
                <a:solidFill>
                  <a:srgbClr val="54DFA2"/>
                </a:solidFill>
                <a:latin typeface="微软雅黑" panose="020B0503020204020204" pitchFamily="34" charset="-122"/>
                <a:ea typeface="微软雅黑" panose="020B0503020204020204" pitchFamily="34" charset="-122"/>
              </a:rPr>
              <a:t>衰减</a:t>
            </a:r>
            <a:r>
              <a:rPr lang="sv-SE" altLang="zh-CN" sz="2400" dirty="0">
                <a:solidFill>
                  <a:srgbClr val="54DFA2"/>
                </a:solidFill>
                <a:latin typeface="微软雅黑" panose="020B0503020204020204" pitchFamily="34" charset="-122"/>
                <a:ea typeface="微软雅黑" panose="020B0503020204020204" pitchFamily="34" charset="-122"/>
              </a:rPr>
              <a:t> </a:t>
            </a:r>
            <a:r>
              <a:rPr lang="sv-SE" altLang="zh-CN" sz="2400" dirty="0" smtClean="0">
                <a:solidFill>
                  <a:srgbClr val="54DFA2"/>
                </a:solidFill>
                <a:latin typeface="Symbol" pitchFamily="18" charset="2"/>
                <a:ea typeface="宋体" pitchFamily="2" charset="-122"/>
              </a:rPr>
              <a:t>gl</a:t>
            </a:r>
            <a:r>
              <a:rPr lang="zh-CN" altLang="en-US" sz="2400" dirty="0" smtClean="0">
                <a:solidFill>
                  <a:srgbClr val="54DFA2"/>
                </a:solidFill>
                <a:ea typeface="宋体" pitchFamily="2" charset="-122"/>
              </a:rPr>
              <a:t>，</a:t>
            </a:r>
            <a:r>
              <a:rPr lang="zh-CN" altLang="en-US" sz="2400" dirty="0">
                <a:solidFill>
                  <a:schemeClr val="accent1"/>
                </a:solidFill>
                <a:latin typeface="微软雅黑" panose="020B0503020204020204" pitchFamily="34" charset="-122"/>
                <a:ea typeface="微软雅黑" panose="020B0503020204020204" pitchFamily="34" charset="-122"/>
              </a:rPr>
              <a:t>但若每个状态</a:t>
            </a:r>
            <a:r>
              <a:rPr lang="en-US" altLang="zh-CN" sz="2400" dirty="0">
                <a:solidFill>
                  <a:schemeClr val="accent1"/>
                </a:solidFill>
                <a:latin typeface="微软雅黑" panose="020B0503020204020204" pitchFamily="34" charset="-122"/>
                <a:ea typeface="微软雅黑" panose="020B0503020204020204" pitchFamily="34" charset="-122"/>
              </a:rPr>
              <a:t>-</a:t>
            </a:r>
            <a:r>
              <a:rPr lang="zh-CN" altLang="en-US" sz="2400" dirty="0">
                <a:solidFill>
                  <a:schemeClr val="accent1"/>
                </a:solidFill>
                <a:latin typeface="微软雅黑" panose="020B0503020204020204" pitchFamily="34" charset="-122"/>
                <a:ea typeface="微软雅黑" panose="020B0503020204020204" pitchFamily="34" charset="-122"/>
              </a:rPr>
              <a:t>动作对在该</a:t>
            </a:r>
            <a:r>
              <a:rPr lang="zh-CN" altLang="en-US" sz="2400" dirty="0" smtClean="0">
                <a:solidFill>
                  <a:schemeClr val="accent1"/>
                </a:solidFill>
                <a:latin typeface="微软雅黑" panose="020B0503020204020204" pitchFamily="34" charset="-122"/>
                <a:ea typeface="微软雅黑" panose="020B0503020204020204" pitchFamily="34" charset="-122"/>
              </a:rPr>
              <a:t>步被</a:t>
            </a:r>
            <a:r>
              <a:rPr lang="zh-CN" altLang="en-US" sz="2400" dirty="0">
                <a:solidFill>
                  <a:schemeClr val="accent1"/>
                </a:solidFill>
                <a:latin typeface="微软雅黑" panose="020B0503020204020204" pitchFamily="34" charset="-122"/>
                <a:ea typeface="微软雅黑" panose="020B0503020204020204" pitchFamily="34" charset="-122"/>
              </a:rPr>
              <a:t>访问过，则相应的</a:t>
            </a:r>
            <a:r>
              <a:rPr lang="sv-SE" altLang="zh-CN" sz="2400" dirty="0">
                <a:solidFill>
                  <a:schemeClr val="accent1"/>
                </a:solidFill>
                <a:latin typeface="微软雅黑" panose="020B0503020204020204" pitchFamily="34" charset="-122"/>
                <a:ea typeface="微软雅黑" panose="020B0503020204020204" pitchFamily="34" charset="-122"/>
              </a:rPr>
              <a:t>eligibility </a:t>
            </a:r>
            <a:r>
              <a:rPr lang="sv-SE" altLang="zh-CN" sz="2400" dirty="0" smtClean="0">
                <a:solidFill>
                  <a:schemeClr val="accent1"/>
                </a:solidFill>
                <a:latin typeface="微软雅黑" panose="020B0503020204020204" pitchFamily="34" charset="-122"/>
                <a:ea typeface="微软雅黑" panose="020B0503020204020204" pitchFamily="34" charset="-122"/>
              </a:rPr>
              <a:t>trace</a:t>
            </a:r>
            <a:r>
              <a:rPr lang="zh-CN" altLang="en-US" sz="2400" dirty="0" smtClean="0">
                <a:solidFill>
                  <a:schemeClr val="accent1"/>
                </a:solidFill>
                <a:latin typeface="微软雅黑" panose="020B0503020204020204" pitchFamily="34" charset="-122"/>
                <a:ea typeface="微软雅黑" panose="020B0503020204020204" pitchFamily="34" charset="-122"/>
              </a:rPr>
              <a:t>再加</a:t>
            </a:r>
            <a:r>
              <a:rPr lang="en-US" altLang="zh-CN" sz="2400" dirty="0">
                <a:solidFill>
                  <a:schemeClr val="accent1"/>
                </a:solidFill>
                <a:latin typeface="微软雅黑" panose="020B0503020204020204" pitchFamily="34" charset="-122"/>
                <a:ea typeface="微软雅黑" panose="020B0503020204020204" pitchFamily="34" charset="-122"/>
              </a:rPr>
              <a:t>1</a:t>
            </a:r>
            <a:r>
              <a:rPr lang="zh-CN" altLang="en-US" sz="2400" dirty="0">
                <a:solidFill>
                  <a:schemeClr val="accent1"/>
                </a:solidFill>
                <a:latin typeface="微软雅黑" panose="020B0503020204020204" pitchFamily="34" charset="-122"/>
                <a:ea typeface="微软雅黑" panose="020B0503020204020204" pitchFamily="34" charset="-122"/>
              </a:rPr>
              <a:t>，即</a:t>
            </a:r>
            <a:endParaRPr lang="sv-SE" altLang="zh-CN" sz="2400" dirty="0">
              <a:solidFill>
                <a:schemeClr val="accent1"/>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sv-SE" altLang="zh-CN" sz="2400" dirty="0" smtClean="0">
                <a:solidFill>
                  <a:srgbClr val="FFFF00"/>
                </a:solidFill>
                <a:ea typeface="宋体" pitchFamily="2" charset="-122"/>
              </a:rPr>
              <a:t>                   e</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(s,a) = </a:t>
            </a:r>
            <a:r>
              <a:rPr lang="sv-SE" altLang="zh-CN" sz="2400" dirty="0" smtClean="0">
                <a:solidFill>
                  <a:srgbClr val="FFFF00"/>
                </a:solidFill>
                <a:latin typeface="Symbol" pitchFamily="18" charset="2"/>
                <a:ea typeface="宋体" pitchFamily="2" charset="-122"/>
              </a:rPr>
              <a:t>g l</a:t>
            </a:r>
            <a:r>
              <a:rPr lang="sv-SE" altLang="zh-CN" sz="2400" dirty="0" smtClean="0">
                <a:solidFill>
                  <a:srgbClr val="FFFF00"/>
                </a:solidFill>
                <a:ea typeface="宋体" pitchFamily="2" charset="-122"/>
              </a:rPr>
              <a:t> e</a:t>
            </a:r>
            <a:r>
              <a:rPr lang="sv-SE" altLang="zh-CN" sz="2400" baseline="-25000" dirty="0" smtClean="0">
                <a:solidFill>
                  <a:srgbClr val="FFFF00"/>
                </a:solidFill>
                <a:ea typeface="宋体" pitchFamily="2" charset="-122"/>
              </a:rPr>
              <a:t>t-1</a:t>
            </a:r>
            <a:r>
              <a:rPr lang="sv-SE" altLang="zh-CN" sz="2400" dirty="0" smtClean="0">
                <a:solidFill>
                  <a:srgbClr val="FFFF00"/>
                </a:solidFill>
                <a:ea typeface="宋体" pitchFamily="2" charset="-122"/>
              </a:rPr>
              <a:t>(s,a) + 1, </a:t>
            </a:r>
            <a:r>
              <a:rPr lang="sv-SE" altLang="zh-CN" sz="2400" dirty="0">
                <a:solidFill>
                  <a:srgbClr val="FFFF00"/>
                </a:solidFill>
                <a:ea typeface="宋体" pitchFamily="2" charset="-122"/>
              </a:rPr>
              <a:t> </a:t>
            </a:r>
            <a:r>
              <a:rPr lang="sv-SE" altLang="zh-CN" sz="2400" dirty="0" smtClean="0">
                <a:solidFill>
                  <a:srgbClr val="FFFF00"/>
                </a:solidFill>
                <a:ea typeface="宋体" pitchFamily="2" charset="-122"/>
              </a:rPr>
              <a:t>if s</a:t>
            </a:r>
            <a:r>
              <a:rPr lang="sv-SE" altLang="zh-CN" sz="2400" dirty="0" smtClean="0">
                <a:solidFill>
                  <a:srgbClr val="FFFF00"/>
                </a:solidFill>
                <a:ea typeface="宋体" pitchFamily="2" charset="-122"/>
                <a:sym typeface="Symbol" pitchFamily="18" charset="2"/>
              </a:rPr>
              <a:t>=s</a:t>
            </a:r>
            <a:r>
              <a:rPr lang="sv-SE" altLang="zh-CN" sz="2400" baseline="-25000" dirty="0" smtClean="0">
                <a:solidFill>
                  <a:srgbClr val="FFFF00"/>
                </a:solidFill>
                <a:ea typeface="宋体" pitchFamily="2" charset="-122"/>
                <a:sym typeface="Symbol" pitchFamily="18" charset="2"/>
              </a:rPr>
              <a:t>t </a:t>
            </a:r>
            <a:r>
              <a:rPr lang="zh-CN" altLang="en-US" sz="2400" dirty="0" smtClean="0">
                <a:solidFill>
                  <a:srgbClr val="FFFF00"/>
                </a:solidFill>
                <a:latin typeface="微软雅黑" panose="020B0503020204020204" pitchFamily="34" charset="-122"/>
                <a:ea typeface="微软雅黑" panose="020B0503020204020204" pitchFamily="34" charset="-122"/>
                <a:sym typeface="Symbol" pitchFamily="18" charset="2"/>
              </a:rPr>
              <a:t>且</a:t>
            </a:r>
            <a:r>
              <a:rPr lang="sv-SE" altLang="zh-CN" sz="2400" dirty="0" smtClean="0">
                <a:solidFill>
                  <a:srgbClr val="FFFF00"/>
                </a:solidFill>
                <a:ea typeface="宋体" pitchFamily="2" charset="-122"/>
                <a:sym typeface="Symbol" pitchFamily="18" charset="2"/>
              </a:rPr>
              <a:t> a=a</a:t>
            </a:r>
            <a:r>
              <a:rPr lang="sv-SE" altLang="zh-CN" sz="2400" baseline="-25000" dirty="0" smtClean="0">
                <a:solidFill>
                  <a:srgbClr val="FFFF00"/>
                </a:solidFill>
                <a:ea typeface="宋体" pitchFamily="2" charset="-122"/>
                <a:sym typeface="Symbol" pitchFamily="18" charset="2"/>
              </a:rPr>
              <a:t>t</a:t>
            </a:r>
          </a:p>
          <a:p>
            <a:pPr eaLnBrk="1" hangingPunct="1">
              <a:buFont typeface="Wingdings" pitchFamily="2" charset="2"/>
              <a:buNone/>
            </a:pPr>
            <a:r>
              <a:rPr lang="sv-SE" altLang="zh-CN" sz="2400" dirty="0" smtClean="0">
                <a:solidFill>
                  <a:srgbClr val="FFFF00"/>
                </a:solidFill>
                <a:ea typeface="宋体" pitchFamily="2" charset="-122"/>
              </a:rPr>
              <a:t>                             = </a:t>
            </a:r>
            <a:r>
              <a:rPr lang="sv-SE" altLang="zh-CN" sz="2400" dirty="0" smtClean="0">
                <a:solidFill>
                  <a:srgbClr val="FFFF00"/>
                </a:solidFill>
                <a:latin typeface="Symbol" pitchFamily="18" charset="2"/>
                <a:ea typeface="宋体" pitchFamily="2" charset="-122"/>
              </a:rPr>
              <a:t>g l</a:t>
            </a:r>
            <a:r>
              <a:rPr lang="sv-SE" altLang="zh-CN" sz="2400" dirty="0" smtClean="0">
                <a:solidFill>
                  <a:srgbClr val="FFFF00"/>
                </a:solidFill>
                <a:ea typeface="宋体" pitchFamily="2" charset="-122"/>
              </a:rPr>
              <a:t> e</a:t>
            </a:r>
            <a:r>
              <a:rPr lang="sv-SE" altLang="zh-CN" sz="2400" baseline="-25000" dirty="0" smtClean="0">
                <a:solidFill>
                  <a:srgbClr val="FFFF00"/>
                </a:solidFill>
                <a:ea typeface="宋体" pitchFamily="2" charset="-122"/>
              </a:rPr>
              <a:t>t-1</a:t>
            </a:r>
            <a:r>
              <a:rPr lang="sv-SE" altLang="zh-CN" sz="2400" dirty="0" smtClean="0">
                <a:solidFill>
                  <a:srgbClr val="FFFF00"/>
                </a:solidFill>
                <a:ea typeface="宋体" pitchFamily="2" charset="-122"/>
              </a:rPr>
              <a:t>(s,a)</a:t>
            </a:r>
            <a:r>
              <a:rPr lang="sv-SE" altLang="zh-CN" sz="2400" dirty="0" smtClean="0">
                <a:solidFill>
                  <a:srgbClr val="FFFF00"/>
                </a:solidFill>
                <a:latin typeface="Symbol" pitchFamily="18" charset="2"/>
                <a:ea typeface="宋体" pitchFamily="2" charset="-122"/>
              </a:rPr>
              <a:t> 	  </a:t>
            </a:r>
            <a:r>
              <a:rPr lang="zh-CN" altLang="en-US" sz="2400" dirty="0" smtClean="0">
                <a:solidFill>
                  <a:srgbClr val="FFFF00"/>
                </a:solidFill>
                <a:latin typeface="微软雅黑" panose="020B0503020204020204" pitchFamily="34" charset="-122"/>
                <a:ea typeface="微软雅黑" panose="020B0503020204020204" pitchFamily="34" charset="-122"/>
              </a:rPr>
              <a:t>否则</a:t>
            </a:r>
            <a:r>
              <a:rPr lang="sv-SE" altLang="zh-CN" sz="2400" baseline="-25000" dirty="0" smtClean="0">
                <a:solidFill>
                  <a:srgbClr val="FFFF00"/>
                </a:solidFill>
                <a:ea typeface="宋体" pitchFamily="2" charset="-122"/>
                <a:sym typeface="Symbol" pitchFamily="18" charset="2"/>
              </a:rPr>
              <a:t> </a:t>
            </a:r>
          </a:p>
          <a:p>
            <a:pPr eaLnBrk="1" hangingPunct="1">
              <a:buFont typeface="Wingdings" pitchFamily="2" charset="2"/>
              <a:buNone/>
            </a:pPr>
            <a:r>
              <a:rPr lang="sv-SE" altLang="zh-CN" sz="2400" baseline="-25000" dirty="0" smtClean="0">
                <a:solidFill>
                  <a:schemeClr val="bg1"/>
                </a:solidFill>
                <a:ea typeface="宋体" pitchFamily="2" charset="-122"/>
                <a:sym typeface="Symbol" pitchFamily="18" charset="2"/>
              </a:rPr>
              <a:t> </a:t>
            </a:r>
          </a:p>
          <a:p>
            <a:pPr eaLnBrk="1" hangingPunct="1">
              <a:buFont typeface="Wingdings" pitchFamily="2" charset="2"/>
              <a:buNone/>
            </a:pPr>
            <a:endParaRPr lang="en-US" altLang="zh-CN" sz="2400" baseline="-25000" dirty="0" smtClean="0">
              <a:solidFill>
                <a:schemeClr val="bg1"/>
              </a:solidFill>
              <a:ea typeface="宋体" pitchFamily="2" charset="-122"/>
            </a:endParaRPr>
          </a:p>
        </p:txBody>
      </p:sp>
      <p:pic>
        <p:nvPicPr>
          <p:cNvPr id="57348" name="Picture 4" descr="eligi"/>
          <p:cNvPicPr>
            <a:picLocks noChangeAspect="1" noChangeArrowheads="1"/>
          </p:cNvPicPr>
          <p:nvPr/>
        </p:nvPicPr>
        <p:blipFill>
          <a:blip r:embed="rId2" cstate="print"/>
          <a:srcRect/>
          <a:stretch>
            <a:fillRect/>
          </a:stretch>
        </p:blipFill>
        <p:spPr bwMode="auto">
          <a:xfrm>
            <a:off x="2411760" y="4365104"/>
            <a:ext cx="4104456" cy="2302643"/>
          </a:xfrm>
          <a:prstGeom prst="rect">
            <a:avLst/>
          </a:prstGeom>
          <a:noFill/>
          <a:ln w="9525">
            <a:noFill/>
            <a:miter lim="800000"/>
            <a:headEnd/>
            <a:tailEnd/>
          </a:ln>
        </p:spPr>
      </p:pic>
      <p:sp>
        <p:nvSpPr>
          <p:cNvPr id="5" name="Rectangle 2"/>
          <p:cNvSpPr txBox="1">
            <a:spLocks noChangeArrowheads="1"/>
          </p:cNvSpPr>
          <p:nvPr/>
        </p:nvSpPr>
        <p:spPr bwMode="auto">
          <a:xfrm>
            <a:off x="538856" y="404664"/>
            <a:ext cx="2088928"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TD(</a:t>
            </a:r>
            <a:r>
              <a:rPr lang="el-GR" altLang="zh-CN" sz="2800" dirty="0">
                <a:solidFill>
                  <a:srgbClr val="FFFF00"/>
                </a:solidFill>
                <a:latin typeface="微软雅黑" panose="020B0503020204020204" pitchFamily="34" charset="-122"/>
                <a:ea typeface="微软雅黑" panose="020B0503020204020204" pitchFamily="34" charset="-122"/>
              </a:rPr>
              <a:t>λ</a:t>
            </a:r>
            <a:r>
              <a:rPr lang="sv-SE"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4999149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827584" y="1484784"/>
            <a:ext cx="8065592" cy="4824536"/>
          </a:xfrm>
        </p:spPr>
        <p:txBody>
          <a:bodyPr/>
          <a:lstStyle/>
          <a:p>
            <a:pPr eaLnBrk="1" hangingPunct="1">
              <a:lnSpc>
                <a:spcPct val="90000"/>
              </a:lnSpc>
              <a:buFont typeface="Wingdings" pitchFamily="2" charset="2"/>
              <a:buNone/>
            </a:pPr>
            <a:r>
              <a:rPr lang="sv-SE" altLang="zh-CN" sz="2200" dirty="0" smtClean="0">
                <a:solidFill>
                  <a:schemeClr val="bg1"/>
                </a:solidFill>
                <a:ea typeface="宋体" pitchFamily="2" charset="-122"/>
              </a:rPr>
              <a:t>Initialize Q(s,a) arbitrarily and e(s,a)=0 for all s,a</a:t>
            </a:r>
          </a:p>
          <a:p>
            <a:pPr eaLnBrk="1" hangingPunct="1">
              <a:lnSpc>
                <a:spcPct val="90000"/>
              </a:lnSpc>
              <a:buFont typeface="Wingdings" pitchFamily="2" charset="2"/>
              <a:buNone/>
            </a:pPr>
            <a:r>
              <a:rPr lang="sv-SE" altLang="zh-CN" sz="2200" dirty="0" smtClean="0">
                <a:solidFill>
                  <a:schemeClr val="bg1"/>
                </a:solidFill>
                <a:ea typeface="宋体" pitchFamily="2" charset="-122"/>
                <a:sym typeface="Symbol" pitchFamily="18" charset="2"/>
              </a:rPr>
              <a:t>Repeat for each episode</a:t>
            </a:r>
          </a:p>
          <a:p>
            <a:pPr eaLnBrk="1" hangingPunct="1">
              <a:lnSpc>
                <a:spcPct val="90000"/>
              </a:lnSpc>
              <a:buClr>
                <a:srgbClr val="FF0000"/>
              </a:buClr>
            </a:pPr>
            <a:r>
              <a:rPr lang="sv-SE" altLang="zh-CN" sz="2200" dirty="0" smtClean="0">
                <a:solidFill>
                  <a:schemeClr val="bg1"/>
                </a:solidFill>
                <a:ea typeface="宋体" pitchFamily="2" charset="-122"/>
                <a:sym typeface="Symbol" pitchFamily="18" charset="2"/>
              </a:rPr>
              <a:t>Initialize s,a</a:t>
            </a:r>
          </a:p>
          <a:p>
            <a:pPr eaLnBrk="1" hangingPunct="1">
              <a:lnSpc>
                <a:spcPct val="90000"/>
              </a:lnSpc>
              <a:buClr>
                <a:srgbClr val="FF0000"/>
              </a:buClr>
            </a:pPr>
            <a:r>
              <a:rPr lang="sv-SE" altLang="zh-CN" sz="2200" dirty="0" smtClean="0">
                <a:solidFill>
                  <a:schemeClr val="bg1"/>
                </a:solidFill>
                <a:ea typeface="宋体" pitchFamily="2" charset="-122"/>
                <a:sym typeface="Symbol" pitchFamily="18" charset="2"/>
              </a:rPr>
              <a:t>Repeat for each step of episode</a:t>
            </a:r>
          </a:p>
          <a:p>
            <a:pPr lvl="1" eaLnBrk="1" hangingPunct="1">
              <a:lnSpc>
                <a:spcPct val="90000"/>
              </a:lnSpc>
              <a:buClr>
                <a:srgbClr val="FF0000"/>
              </a:buClr>
            </a:pPr>
            <a:r>
              <a:rPr lang="sv-SE" altLang="zh-CN" sz="2200" dirty="0" smtClean="0">
                <a:solidFill>
                  <a:schemeClr val="bg1"/>
                </a:solidFill>
                <a:ea typeface="宋体" pitchFamily="2" charset="-122"/>
                <a:sym typeface="Symbol" pitchFamily="18" charset="2"/>
              </a:rPr>
              <a:t>Take action a, observe r, s’</a:t>
            </a:r>
          </a:p>
          <a:p>
            <a:pPr lvl="1" eaLnBrk="1" hangingPunct="1">
              <a:lnSpc>
                <a:spcPct val="90000"/>
              </a:lnSpc>
              <a:buClr>
                <a:srgbClr val="FF0000"/>
              </a:buClr>
            </a:pPr>
            <a:r>
              <a:rPr lang="sv-SE" altLang="zh-CN" sz="2200" dirty="0" smtClean="0">
                <a:solidFill>
                  <a:schemeClr val="bg1"/>
                </a:solidFill>
                <a:ea typeface="宋体" pitchFamily="2" charset="-122"/>
                <a:sym typeface="Symbol" pitchFamily="18" charset="2"/>
              </a:rPr>
              <a:t>Choose a’ from s’ using policy derived from Q (</a:t>
            </a:r>
            <a:r>
              <a:rPr lang="sv-SE" altLang="zh-CN" sz="2200" dirty="0" smtClean="0">
                <a:solidFill>
                  <a:schemeClr val="bg1"/>
                </a:solidFill>
                <a:latin typeface="Symbol" pitchFamily="18" charset="2"/>
                <a:ea typeface="宋体" pitchFamily="2" charset="-122"/>
                <a:sym typeface="Symbol" pitchFamily="18" charset="2"/>
              </a:rPr>
              <a:t>e</a:t>
            </a:r>
            <a:r>
              <a:rPr lang="sv-SE" altLang="zh-CN" sz="2200" dirty="0" smtClean="0">
                <a:solidFill>
                  <a:schemeClr val="bg1"/>
                </a:solidFill>
                <a:ea typeface="宋体" pitchFamily="2" charset="-122"/>
                <a:sym typeface="Symbol" pitchFamily="18" charset="2"/>
              </a:rPr>
              <a:t>-greedy)</a:t>
            </a:r>
          </a:p>
          <a:p>
            <a:pPr lvl="1" eaLnBrk="1" hangingPunct="1">
              <a:lnSpc>
                <a:spcPct val="90000"/>
              </a:lnSpc>
              <a:buClr>
                <a:srgbClr val="FF0000"/>
              </a:buClr>
            </a:pPr>
            <a:r>
              <a:rPr lang="sv-SE" altLang="zh-CN" sz="2200" dirty="0" smtClean="0">
                <a:solidFill>
                  <a:schemeClr val="bg1"/>
                </a:solidFill>
                <a:latin typeface="Symbol" pitchFamily="18" charset="2"/>
                <a:ea typeface="宋体" pitchFamily="2" charset="-122"/>
                <a:sym typeface="Symbol" pitchFamily="18" charset="2"/>
              </a:rPr>
              <a:t>d</a:t>
            </a:r>
            <a:r>
              <a:rPr lang="sv-SE" altLang="zh-CN" sz="2200" dirty="0" smtClean="0">
                <a:solidFill>
                  <a:schemeClr val="bg1"/>
                </a:solidFill>
                <a:ea typeface="宋体" pitchFamily="2" charset="-122"/>
                <a:sym typeface="Symbol" pitchFamily="18" charset="2"/>
              </a:rPr>
              <a:t>  r + </a:t>
            </a:r>
            <a:r>
              <a:rPr lang="sv-SE" altLang="zh-CN" sz="2200" dirty="0" smtClean="0">
                <a:solidFill>
                  <a:schemeClr val="bg1"/>
                </a:solidFill>
                <a:latin typeface="Symbol" pitchFamily="18" charset="2"/>
                <a:ea typeface="宋体" pitchFamily="2" charset="-122"/>
                <a:sym typeface="Symbol" pitchFamily="18" charset="2"/>
              </a:rPr>
              <a:t>g </a:t>
            </a:r>
            <a:r>
              <a:rPr lang="sv-SE" altLang="zh-CN" sz="2200" dirty="0" smtClean="0">
                <a:solidFill>
                  <a:schemeClr val="bg1"/>
                </a:solidFill>
                <a:ea typeface="宋体" pitchFamily="2" charset="-122"/>
                <a:sym typeface="Symbol" pitchFamily="18" charset="2"/>
              </a:rPr>
              <a:t>Q(s’,a’) – Q(s,a)</a:t>
            </a:r>
          </a:p>
          <a:p>
            <a:pPr lvl="1" eaLnBrk="1" hangingPunct="1">
              <a:lnSpc>
                <a:spcPct val="90000"/>
              </a:lnSpc>
              <a:buClr>
                <a:srgbClr val="FF0000"/>
              </a:buClr>
            </a:pPr>
            <a:r>
              <a:rPr lang="sv-SE" altLang="zh-CN" sz="2200" dirty="0" smtClean="0">
                <a:solidFill>
                  <a:schemeClr val="bg1"/>
                </a:solidFill>
                <a:ea typeface="宋体" pitchFamily="2" charset="-122"/>
                <a:sym typeface="Symbol" pitchFamily="18" charset="2"/>
              </a:rPr>
              <a:t>e(s,a)  e(s,a) +1 </a:t>
            </a:r>
          </a:p>
          <a:p>
            <a:pPr lvl="1" eaLnBrk="1" hangingPunct="1">
              <a:lnSpc>
                <a:spcPct val="90000"/>
              </a:lnSpc>
              <a:buClr>
                <a:srgbClr val="FF0000"/>
              </a:buClr>
              <a:buFont typeface="Wingdings" pitchFamily="2" charset="2"/>
              <a:buNone/>
            </a:pPr>
            <a:r>
              <a:rPr lang="sv-SE" altLang="zh-CN" sz="2200" dirty="0" smtClean="0">
                <a:solidFill>
                  <a:schemeClr val="bg1"/>
                </a:solidFill>
                <a:ea typeface="宋体" pitchFamily="2" charset="-122"/>
                <a:sym typeface="Symbol" pitchFamily="18" charset="2"/>
              </a:rPr>
              <a:t>For all s,a:</a:t>
            </a:r>
          </a:p>
          <a:p>
            <a:pPr lvl="1" eaLnBrk="1" hangingPunct="1">
              <a:lnSpc>
                <a:spcPct val="90000"/>
              </a:lnSpc>
              <a:buClr>
                <a:srgbClr val="FF0000"/>
              </a:buClr>
            </a:pPr>
            <a:r>
              <a:rPr lang="sv-SE" altLang="zh-CN" sz="2200" dirty="0" smtClean="0">
                <a:solidFill>
                  <a:schemeClr val="bg1"/>
                </a:solidFill>
                <a:ea typeface="宋体" pitchFamily="2" charset="-122"/>
              </a:rPr>
              <a:t>Q(s,a) </a:t>
            </a:r>
            <a:r>
              <a:rPr lang="sv-SE" altLang="zh-CN" sz="2200" dirty="0" smtClean="0">
                <a:solidFill>
                  <a:schemeClr val="bg1"/>
                </a:solidFill>
                <a:ea typeface="宋体" pitchFamily="2" charset="-122"/>
                <a:sym typeface="Symbol" pitchFamily="18" charset="2"/>
              </a:rPr>
              <a:t> Q(s,a)+ </a:t>
            </a:r>
            <a:r>
              <a:rPr lang="sv-SE" altLang="zh-CN" sz="2200" dirty="0" smtClean="0">
                <a:solidFill>
                  <a:schemeClr val="bg1"/>
                </a:solidFill>
                <a:latin typeface="Symbol" pitchFamily="18" charset="2"/>
                <a:ea typeface="宋体" pitchFamily="2" charset="-122"/>
                <a:sym typeface="Symbol" pitchFamily="18" charset="2"/>
              </a:rPr>
              <a:t>a</a:t>
            </a:r>
            <a:r>
              <a:rPr lang="sv-SE" altLang="zh-CN" sz="2200" dirty="0" smtClean="0">
                <a:solidFill>
                  <a:schemeClr val="bg1"/>
                </a:solidFill>
                <a:ea typeface="宋体" pitchFamily="2" charset="-122"/>
                <a:sym typeface="Symbol" pitchFamily="18" charset="2"/>
              </a:rPr>
              <a:t> </a:t>
            </a:r>
            <a:r>
              <a:rPr lang="sv-SE" altLang="zh-CN" sz="2200" dirty="0" smtClean="0">
                <a:solidFill>
                  <a:schemeClr val="bg1"/>
                </a:solidFill>
                <a:latin typeface="Symbol" pitchFamily="18" charset="2"/>
                <a:ea typeface="宋体" pitchFamily="2" charset="-122"/>
                <a:sym typeface="Symbol" pitchFamily="18" charset="2"/>
              </a:rPr>
              <a:t>d</a:t>
            </a:r>
            <a:r>
              <a:rPr lang="sv-SE" altLang="zh-CN" sz="2200" dirty="0" smtClean="0">
                <a:solidFill>
                  <a:schemeClr val="bg1"/>
                </a:solidFill>
                <a:ea typeface="宋体" pitchFamily="2" charset="-122"/>
                <a:sym typeface="Symbol" pitchFamily="18" charset="2"/>
              </a:rPr>
              <a:t> e(s,a)</a:t>
            </a:r>
          </a:p>
          <a:p>
            <a:pPr lvl="1" eaLnBrk="1" hangingPunct="1">
              <a:lnSpc>
                <a:spcPct val="90000"/>
              </a:lnSpc>
              <a:buClr>
                <a:srgbClr val="FF0000"/>
              </a:buClr>
            </a:pPr>
            <a:r>
              <a:rPr lang="sv-SE" altLang="zh-CN" sz="2200" dirty="0" smtClean="0">
                <a:solidFill>
                  <a:schemeClr val="bg1"/>
                </a:solidFill>
                <a:ea typeface="宋体" pitchFamily="2" charset="-122"/>
                <a:sym typeface="Symbol" pitchFamily="18" charset="2"/>
              </a:rPr>
              <a:t>e(s,a)  </a:t>
            </a:r>
            <a:r>
              <a:rPr lang="sv-SE" altLang="zh-CN" sz="2200" dirty="0" smtClean="0">
                <a:solidFill>
                  <a:schemeClr val="bg1"/>
                </a:solidFill>
                <a:latin typeface="Symbol" pitchFamily="18" charset="2"/>
                <a:ea typeface="宋体" pitchFamily="2" charset="-122"/>
                <a:sym typeface="Symbol" pitchFamily="18" charset="2"/>
              </a:rPr>
              <a:t>g l</a:t>
            </a:r>
            <a:r>
              <a:rPr lang="sv-SE" altLang="zh-CN" sz="2200" dirty="0" smtClean="0">
                <a:solidFill>
                  <a:schemeClr val="bg1"/>
                </a:solidFill>
                <a:ea typeface="宋体" pitchFamily="2" charset="-122"/>
                <a:sym typeface="Symbol" pitchFamily="18" charset="2"/>
              </a:rPr>
              <a:t> e(s,a)</a:t>
            </a:r>
          </a:p>
          <a:p>
            <a:pPr lvl="1" eaLnBrk="1" hangingPunct="1">
              <a:lnSpc>
                <a:spcPct val="90000"/>
              </a:lnSpc>
              <a:buClr>
                <a:srgbClr val="FF0000"/>
              </a:buClr>
            </a:pPr>
            <a:r>
              <a:rPr lang="sv-SE" altLang="zh-CN" sz="2200" dirty="0" smtClean="0">
                <a:solidFill>
                  <a:schemeClr val="bg1"/>
                </a:solidFill>
                <a:ea typeface="宋体" pitchFamily="2" charset="-122"/>
                <a:sym typeface="Symbol" pitchFamily="18" charset="2"/>
              </a:rPr>
              <a:t>s  s’, a  a’</a:t>
            </a:r>
          </a:p>
          <a:p>
            <a:pPr eaLnBrk="1" hangingPunct="1">
              <a:lnSpc>
                <a:spcPct val="90000"/>
              </a:lnSpc>
              <a:buClr>
                <a:srgbClr val="FF0000"/>
              </a:buClr>
            </a:pPr>
            <a:r>
              <a:rPr lang="sv-SE" altLang="zh-CN" sz="2200" dirty="0" smtClean="0">
                <a:solidFill>
                  <a:schemeClr val="bg1"/>
                </a:solidFill>
                <a:ea typeface="宋体" pitchFamily="2" charset="-122"/>
                <a:sym typeface="Symbol" pitchFamily="18" charset="2"/>
              </a:rPr>
              <a:t>Until s is terminal</a:t>
            </a:r>
          </a:p>
          <a:p>
            <a:pPr eaLnBrk="1" hangingPunct="1">
              <a:lnSpc>
                <a:spcPct val="90000"/>
              </a:lnSpc>
            </a:pPr>
            <a:endParaRPr lang="sv-SE" altLang="zh-CN" sz="2400" dirty="0" smtClean="0">
              <a:solidFill>
                <a:schemeClr val="bg1"/>
              </a:solidFill>
              <a:ea typeface="宋体" pitchFamily="2" charset="-122"/>
              <a:sym typeface="Symbol" pitchFamily="18" charset="2"/>
            </a:endParaRPr>
          </a:p>
          <a:p>
            <a:pPr eaLnBrk="1" hangingPunct="1">
              <a:lnSpc>
                <a:spcPct val="90000"/>
              </a:lnSpc>
            </a:pPr>
            <a:endParaRPr lang="zh-CN" altLang="en-US" sz="2400" dirty="0" smtClean="0">
              <a:solidFill>
                <a:schemeClr val="bg1"/>
              </a:solidFill>
              <a:ea typeface="宋体" pitchFamily="2" charset="-122"/>
            </a:endParaRPr>
          </a:p>
        </p:txBody>
      </p:sp>
      <p:sp>
        <p:nvSpPr>
          <p:cNvPr id="4" name="Rectangle 2"/>
          <p:cNvSpPr txBox="1">
            <a:spLocks noChangeArrowheads="1"/>
          </p:cNvSpPr>
          <p:nvPr/>
        </p:nvSpPr>
        <p:spPr bwMode="auto">
          <a:xfrm>
            <a:off x="538856" y="404664"/>
            <a:ext cx="2088928"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sv-SE"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TD(</a:t>
            </a:r>
            <a:r>
              <a:rPr lang="el-GR" altLang="zh-CN" sz="2800" kern="0" dirty="0">
                <a:solidFill>
                  <a:srgbClr val="FFFF00"/>
                </a:solidFill>
                <a:latin typeface="微软雅黑" panose="020B0503020204020204" pitchFamily="34" charset="-122"/>
                <a:ea typeface="微软雅黑" panose="020B0503020204020204" pitchFamily="34" charset="-122"/>
              </a:rPr>
              <a:t>λ</a:t>
            </a:r>
            <a:r>
              <a:rPr lang="sv-SE" altLang="zh-CN"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9564549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676430" y="1268760"/>
            <a:ext cx="5551754" cy="648072"/>
          </a:xfrm>
        </p:spPr>
        <p:txBody>
          <a:bodyPr/>
          <a:lstStyle/>
          <a:p>
            <a:pPr eaLnBrk="1" hangingPunct="1">
              <a:lnSpc>
                <a:spcPct val="130000"/>
              </a:lnSpc>
              <a:buClr>
                <a:srgbClr val="FF0000"/>
              </a:buClr>
            </a:pPr>
            <a:r>
              <a:rPr lang="en-US" altLang="zh-CN" sz="2400" dirty="0">
                <a:solidFill>
                  <a:srgbClr val="54DFA2"/>
                </a:solidFill>
                <a:ea typeface="宋体" pitchFamily="2" charset="-122"/>
              </a:rPr>
              <a:t>SARSA</a:t>
            </a:r>
            <a:r>
              <a:rPr lang="sv-SE" altLang="zh-CN" sz="2400" dirty="0" smtClean="0">
                <a:solidFill>
                  <a:srgbClr val="54DFA2"/>
                </a:solidFill>
                <a:ea typeface="宋体" pitchFamily="2" charset="-122"/>
              </a:rPr>
              <a:t>(</a:t>
            </a:r>
            <a:r>
              <a:rPr lang="el-GR" altLang="zh-CN" sz="2400" dirty="0">
                <a:solidFill>
                  <a:schemeClr val="accent1"/>
                </a:solidFill>
                <a:latin typeface="微软雅黑" panose="020B0503020204020204" pitchFamily="34" charset="-122"/>
                <a:ea typeface="微软雅黑" panose="020B0503020204020204" pitchFamily="34" charset="-122"/>
              </a:rPr>
              <a:t>λ</a:t>
            </a:r>
            <a:r>
              <a:rPr lang="sv-SE" altLang="zh-CN" sz="2400" dirty="0" smtClean="0">
                <a:solidFill>
                  <a:srgbClr val="54DFA2"/>
                </a:solidFill>
                <a:ea typeface="宋体" pitchFamily="2" charset="-122"/>
              </a:rPr>
              <a:t>) :  </a:t>
            </a:r>
            <a:r>
              <a:rPr lang="en-US" altLang="zh-CN" sz="2400" dirty="0" smtClean="0">
                <a:solidFill>
                  <a:srgbClr val="54DFA2"/>
                </a:solidFill>
                <a:latin typeface="微软雅黑" panose="020B0503020204020204" pitchFamily="34" charset="-122"/>
                <a:ea typeface="微软雅黑" panose="020B0503020204020204" pitchFamily="34" charset="-122"/>
              </a:rPr>
              <a:t>TD(</a:t>
            </a:r>
            <a:r>
              <a:rPr lang="el-GR" altLang="zh-CN" sz="2400" dirty="0">
                <a:solidFill>
                  <a:schemeClr val="accent1"/>
                </a:solidFill>
                <a:latin typeface="微软雅黑" panose="020B0503020204020204" pitchFamily="34" charset="-122"/>
                <a:ea typeface="微软雅黑" panose="020B0503020204020204" pitchFamily="34" charset="-122"/>
              </a:rPr>
              <a:t>λ</a:t>
            </a:r>
            <a:r>
              <a:rPr lang="en-US" altLang="zh-CN" sz="2400" dirty="0" smtClean="0">
                <a:solidFill>
                  <a:srgbClr val="54DFA2"/>
                </a:solidFill>
                <a:latin typeface="微软雅黑" panose="020B0503020204020204" pitchFamily="34" charset="-122"/>
                <a:ea typeface="微软雅黑" panose="020B0503020204020204" pitchFamily="34" charset="-122"/>
              </a:rPr>
              <a:t>)</a:t>
            </a:r>
            <a:r>
              <a:rPr lang="zh-CN" altLang="en-US" sz="2400" dirty="0" smtClean="0">
                <a:solidFill>
                  <a:srgbClr val="54DFA2"/>
                </a:solidFill>
                <a:latin typeface="微软雅黑" panose="020B0503020204020204" pitchFamily="34" charset="-122"/>
                <a:ea typeface="微软雅黑" panose="020B0503020204020204" pitchFamily="34" charset="-122"/>
              </a:rPr>
              <a:t>的</a:t>
            </a:r>
            <a:r>
              <a:rPr lang="en-US" altLang="zh-CN" sz="2400" dirty="0" smtClean="0">
                <a:solidFill>
                  <a:schemeClr val="accent1">
                    <a:lumMod val="60000"/>
                    <a:lumOff val="40000"/>
                  </a:schemeClr>
                </a:solidFill>
                <a:ea typeface="宋体" pitchFamily="2" charset="-122"/>
                <a:sym typeface="Symbol" pitchFamily="18" charset="2"/>
              </a:rPr>
              <a:t>Q</a:t>
            </a:r>
            <a:r>
              <a:rPr lang="sv-SE" altLang="zh-CN" sz="2400" baseline="-25000" dirty="0" smtClean="0">
                <a:solidFill>
                  <a:srgbClr val="54DFA2"/>
                </a:solidFill>
                <a:latin typeface="微软雅黑" panose="020B0503020204020204" pitchFamily="34" charset="-122"/>
                <a:ea typeface="微软雅黑" panose="020B0503020204020204" pitchFamily="34" charset="-122"/>
                <a:cs typeface="Times New Roman" pitchFamily="18" charset="0"/>
              </a:rPr>
              <a:t>t </a:t>
            </a:r>
            <a:r>
              <a:rPr lang="sv-SE" altLang="zh-CN" sz="2400" dirty="0">
                <a:solidFill>
                  <a:schemeClr val="accent1">
                    <a:lumMod val="60000"/>
                    <a:lumOff val="40000"/>
                  </a:schemeClr>
                </a:solidFill>
                <a:ea typeface="宋体" pitchFamily="2" charset="-122"/>
                <a:sym typeface="Symbol" pitchFamily="18" charset="2"/>
              </a:rPr>
              <a:t>(</a:t>
            </a:r>
            <a:r>
              <a:rPr lang="sv-SE" altLang="zh-CN" sz="2400" dirty="0" smtClean="0">
                <a:solidFill>
                  <a:schemeClr val="accent1">
                    <a:lumMod val="60000"/>
                    <a:lumOff val="40000"/>
                  </a:schemeClr>
                </a:solidFill>
                <a:ea typeface="宋体" pitchFamily="2" charset="-122"/>
                <a:sym typeface="Symbol" pitchFamily="18" charset="2"/>
              </a:rPr>
              <a:t>s</a:t>
            </a:r>
            <a:r>
              <a:rPr lang="sv-SE" altLang="zh-CN" sz="2400" baseline="-25000" dirty="0" smtClean="0">
                <a:solidFill>
                  <a:schemeClr val="accent1">
                    <a:lumMod val="60000"/>
                    <a:lumOff val="40000"/>
                  </a:schemeClr>
                </a:solidFill>
                <a:ea typeface="宋体" pitchFamily="2" charset="-122"/>
                <a:sym typeface="Symbol" pitchFamily="18" charset="2"/>
              </a:rPr>
              <a:t>t</a:t>
            </a:r>
            <a:r>
              <a:rPr lang="sv-SE" altLang="zh-CN" sz="2400" dirty="0" smtClean="0">
                <a:solidFill>
                  <a:schemeClr val="accent1">
                    <a:lumMod val="60000"/>
                    <a:lumOff val="40000"/>
                  </a:schemeClr>
                </a:solidFill>
                <a:ea typeface="宋体" pitchFamily="2" charset="-122"/>
                <a:sym typeface="Symbol" pitchFamily="18" charset="2"/>
              </a:rPr>
              <a:t>, a</a:t>
            </a:r>
            <a:r>
              <a:rPr lang="sv-SE" altLang="zh-CN" sz="2400" baseline="-25000" dirty="0" smtClean="0">
                <a:solidFill>
                  <a:schemeClr val="accent1">
                    <a:lumMod val="60000"/>
                    <a:lumOff val="40000"/>
                  </a:schemeClr>
                </a:solidFill>
                <a:ea typeface="宋体" pitchFamily="2" charset="-122"/>
                <a:sym typeface="Symbol" pitchFamily="18" charset="2"/>
              </a:rPr>
              <a:t>t</a:t>
            </a:r>
            <a:r>
              <a:rPr lang="sv-SE" altLang="zh-CN" sz="2400" dirty="0" smtClean="0">
                <a:solidFill>
                  <a:schemeClr val="accent1">
                    <a:lumMod val="60000"/>
                    <a:lumOff val="40000"/>
                  </a:schemeClr>
                </a:solidFill>
                <a:ea typeface="宋体" pitchFamily="2" charset="-122"/>
                <a:sym typeface="Symbol" pitchFamily="18" charset="2"/>
              </a:rPr>
              <a:t>)</a:t>
            </a:r>
            <a:r>
              <a:rPr lang="zh-CN" altLang="en-US" sz="2400" dirty="0" smtClean="0">
                <a:solidFill>
                  <a:srgbClr val="54DFA2"/>
                </a:solidFill>
                <a:latin typeface="微软雅黑" panose="020B0503020204020204" pitchFamily="34" charset="-122"/>
                <a:ea typeface="微软雅黑" panose="020B0503020204020204" pitchFamily="34" charset="-122"/>
              </a:rPr>
              <a:t>版本</a:t>
            </a:r>
            <a:endParaRPr lang="sv-SE" altLang="zh-CN" sz="2400" dirty="0" smtClean="0">
              <a:solidFill>
                <a:srgbClr val="54DFA2"/>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bwMode="auto">
          <a:xfrm>
            <a:off x="538856" y="404664"/>
            <a:ext cx="2881016"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多步自举法</a:t>
            </a:r>
            <a:endPar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
        <p:nvSpPr>
          <p:cNvPr id="5" name="标题 1"/>
          <p:cNvSpPr txBox="1">
            <a:spLocks/>
          </p:cNvSpPr>
          <p:nvPr/>
        </p:nvSpPr>
        <p:spPr>
          <a:xfrm>
            <a:off x="6281159" y="504202"/>
            <a:ext cx="2251978" cy="811850"/>
          </a:xfrm>
          <a:prstGeom prst="rect">
            <a:avLst/>
          </a:prstGeom>
          <a:noFill/>
          <a:ln w="38100">
            <a:solidFill>
              <a:srgbClr val="FF0000"/>
            </a:solidFill>
          </a:ln>
        </p:spPr>
        <p:txBody>
          <a:bodyPr vert="horz" lIns="68580" tIns="34290" rIns="68580" bIns="34290" rtlCol="0" anchor="ctr" anchorCtr="0">
            <a:no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20000"/>
              </a:lnSpc>
            </a:pPr>
            <a:r>
              <a:rPr kumimoji="1" lang="zh-CN" altLang="en-US" sz="2100" b="1" dirty="0">
                <a:solidFill>
                  <a:srgbClr val="FF0000"/>
                </a:solidFill>
                <a:effectLst/>
                <a:latin typeface="华文新魏"/>
                <a:ea typeface="华文新魏"/>
                <a:cs typeface="华文新魏"/>
              </a:rPr>
              <a:t>  </a:t>
            </a:r>
            <a:endParaRPr lang="en-US" altLang="zh-CN" sz="2025" b="1" dirty="0">
              <a:effectLst/>
            </a:endParaRPr>
          </a:p>
        </p:txBody>
      </p:sp>
      <p:sp>
        <p:nvSpPr>
          <p:cNvPr id="7" name="Rectangle 3"/>
          <p:cNvSpPr txBox="1">
            <a:spLocks noChangeArrowheads="1"/>
          </p:cNvSpPr>
          <p:nvPr/>
        </p:nvSpPr>
        <p:spPr bwMode="auto">
          <a:xfrm>
            <a:off x="6536949" y="438847"/>
            <a:ext cx="1800200"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indent="0" eaLnBrk="1" hangingPunct="1">
              <a:lnSpc>
                <a:spcPct val="110000"/>
              </a:lnSpc>
              <a:spcBef>
                <a:spcPts val="0"/>
              </a:spcBef>
              <a:buClr>
                <a:srgbClr val="FF0000"/>
              </a:buClr>
              <a:buNone/>
            </a:pPr>
            <a:r>
              <a:rPr lang="en-US" altLang="zh-CN" sz="2300" dirty="0">
                <a:solidFill>
                  <a:srgbClr val="54DFA2"/>
                </a:solidFill>
                <a:ea typeface="宋体" pitchFamily="2" charset="-122"/>
              </a:rPr>
              <a:t>SARSA</a:t>
            </a:r>
            <a:r>
              <a:rPr lang="sv-SE" altLang="zh-CN" sz="2300" dirty="0">
                <a:solidFill>
                  <a:srgbClr val="54DFA2"/>
                </a:solidFill>
                <a:ea typeface="宋体" pitchFamily="2" charset="-122"/>
              </a:rPr>
              <a:t>(</a:t>
            </a:r>
            <a:r>
              <a:rPr lang="el-GR" altLang="zh-CN" sz="2300" dirty="0">
                <a:solidFill>
                  <a:schemeClr val="accent1"/>
                </a:solidFill>
                <a:latin typeface="微软雅黑" panose="020B0503020204020204" pitchFamily="34" charset="-122"/>
                <a:ea typeface="微软雅黑" panose="020B0503020204020204" pitchFamily="34" charset="-122"/>
              </a:rPr>
              <a:t>λ</a:t>
            </a:r>
            <a:r>
              <a:rPr lang="sv-SE" altLang="zh-CN" sz="2300" dirty="0" smtClean="0">
                <a:solidFill>
                  <a:srgbClr val="54DFA2"/>
                </a:solidFill>
                <a:ea typeface="宋体" pitchFamily="2" charset="-122"/>
              </a:rPr>
              <a:t>)</a:t>
            </a:r>
            <a:r>
              <a:rPr lang="zh-CN" altLang="en-US" sz="2400" dirty="0">
                <a:solidFill>
                  <a:srgbClr val="54DFA2"/>
                </a:solidFill>
                <a:latin typeface="微软雅黑" panose="020B0503020204020204" pitchFamily="34" charset="-122"/>
                <a:ea typeface="微软雅黑" panose="020B0503020204020204" pitchFamily="34" charset="-122"/>
              </a:rPr>
              <a:t>法</a:t>
            </a:r>
            <a:endParaRPr lang="sv-SE" altLang="zh-CN"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endParaRPr>
          </a:p>
          <a:p>
            <a:pPr marL="0" indent="0" eaLnBrk="1" hangingPunct="1">
              <a:lnSpc>
                <a:spcPct val="110000"/>
              </a:lnSpc>
              <a:spcBef>
                <a:spcPts val="0"/>
              </a:spcBef>
              <a:buClr>
                <a:srgbClr val="FF0000"/>
              </a:buClr>
              <a:buNone/>
            </a:pPr>
            <a:r>
              <a:rPr lang="en-US" altLang="zh-CN" sz="2300" dirty="0">
                <a:solidFill>
                  <a:srgbClr val="54DFA2"/>
                </a:solidFill>
                <a:ea typeface="宋体" pitchFamily="2" charset="-122"/>
              </a:rPr>
              <a:t>Q</a:t>
            </a:r>
            <a:r>
              <a:rPr lang="sv-SE" altLang="zh-CN" sz="2300" dirty="0" smtClean="0">
                <a:solidFill>
                  <a:srgbClr val="54DFA2"/>
                </a:solidFill>
                <a:ea typeface="宋体" pitchFamily="2" charset="-122"/>
              </a:rPr>
              <a:t>(</a:t>
            </a:r>
            <a:r>
              <a:rPr lang="el-GR" altLang="zh-CN" sz="2300" dirty="0">
                <a:solidFill>
                  <a:schemeClr val="accent1"/>
                </a:solidFill>
                <a:latin typeface="微软雅黑" panose="020B0503020204020204" pitchFamily="34" charset="-122"/>
                <a:ea typeface="微软雅黑" panose="020B0503020204020204" pitchFamily="34" charset="-122"/>
              </a:rPr>
              <a:t>λ</a:t>
            </a:r>
            <a:r>
              <a:rPr lang="sv-SE" altLang="zh-CN" sz="2300" dirty="0" smtClean="0">
                <a:solidFill>
                  <a:srgbClr val="54DFA2"/>
                </a:solidFill>
                <a:ea typeface="宋体" pitchFamily="2" charset="-122"/>
              </a:rPr>
              <a:t>)-</a:t>
            </a:r>
            <a:r>
              <a:rPr lang="zh-CN" altLang="en-US" sz="2400" dirty="0" smtClean="0">
                <a:solidFill>
                  <a:srgbClr val="54DFA2"/>
                </a:solidFill>
                <a:latin typeface="微软雅黑" panose="020B0503020204020204" pitchFamily="34" charset="-122"/>
                <a:ea typeface="微软雅黑" panose="020B0503020204020204" pitchFamily="34" charset="-122"/>
              </a:rPr>
              <a:t>学习法</a:t>
            </a:r>
            <a:endParaRPr lang="sv-SE" altLang="zh-CN" sz="2400" dirty="0">
              <a:solidFill>
                <a:srgbClr val="54DFA2"/>
              </a:solidFill>
              <a:latin typeface="微软雅黑" panose="020B0503020204020204" pitchFamily="34" charset="-122"/>
              <a:ea typeface="微软雅黑" panose="020B0503020204020204" pitchFamily="34" charset="-122"/>
            </a:endParaRPr>
          </a:p>
          <a:p>
            <a:pPr eaLnBrk="1" hangingPunct="1">
              <a:lnSpc>
                <a:spcPct val="130000"/>
              </a:lnSpc>
              <a:buFont typeface="Wingdings" pitchFamily="2" charset="2"/>
              <a:buNone/>
            </a:pPr>
            <a:r>
              <a:rPr lang="sv-SE" altLang="zh-CN"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rPr>
              <a:t> </a:t>
            </a:r>
            <a:endParaRPr lang="en-US" altLang="zh-CN" sz="2300" kern="0" dirty="0" smtClean="0">
              <a:solidFill>
                <a:schemeClr val="accent1"/>
              </a:solidFill>
              <a:latin typeface="微软雅黑" panose="020B0503020204020204" pitchFamily="34" charset="-122"/>
              <a:ea typeface="微软雅黑" panose="020B0503020204020204" pitchFamily="34" charset="-122"/>
              <a:cs typeface="Times New Roman" pitchFamily="18" charset="0"/>
            </a:endParaRPr>
          </a:p>
        </p:txBody>
      </p:sp>
      <p:sp>
        <p:nvSpPr>
          <p:cNvPr id="10" name="Rectangle 3"/>
          <p:cNvSpPr txBox="1">
            <a:spLocks noChangeArrowheads="1"/>
          </p:cNvSpPr>
          <p:nvPr/>
        </p:nvSpPr>
        <p:spPr bwMode="auto">
          <a:xfrm>
            <a:off x="683568" y="5949280"/>
            <a:ext cx="7207938" cy="648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130000"/>
              </a:lnSpc>
              <a:buClr>
                <a:srgbClr val="FF0000"/>
              </a:buClr>
            </a:pPr>
            <a:r>
              <a:rPr lang="en-US" altLang="zh-CN" sz="2400" kern="0" dirty="0">
                <a:solidFill>
                  <a:srgbClr val="54DFA2"/>
                </a:solidFill>
                <a:ea typeface="宋体" pitchFamily="2" charset="-122"/>
              </a:rPr>
              <a:t>Q</a:t>
            </a:r>
            <a:r>
              <a:rPr lang="sv-SE" altLang="zh-CN" sz="2400" kern="0" dirty="0" smtClean="0">
                <a:solidFill>
                  <a:srgbClr val="54DFA2"/>
                </a:solidFill>
                <a:ea typeface="宋体" pitchFamily="2" charset="-122"/>
              </a:rPr>
              <a:t>(</a:t>
            </a:r>
            <a:r>
              <a:rPr lang="el-GR" altLang="zh-CN" sz="2400" kern="0" dirty="0" smtClean="0">
                <a:solidFill>
                  <a:schemeClr val="accent1"/>
                </a:solidFill>
                <a:latin typeface="微软雅黑" panose="020B0503020204020204" pitchFamily="34" charset="-122"/>
                <a:ea typeface="微软雅黑" panose="020B0503020204020204" pitchFamily="34" charset="-122"/>
              </a:rPr>
              <a:t>λ</a:t>
            </a:r>
            <a:r>
              <a:rPr lang="sv-SE" altLang="zh-CN" sz="2400" kern="0" dirty="0" smtClean="0">
                <a:solidFill>
                  <a:srgbClr val="54DFA2"/>
                </a:solidFill>
                <a:ea typeface="宋体" pitchFamily="2" charset="-122"/>
              </a:rPr>
              <a:t>)</a:t>
            </a:r>
            <a:r>
              <a:rPr lang="en-US" altLang="zh-CN" sz="2400" kern="0" dirty="0">
                <a:solidFill>
                  <a:srgbClr val="54DFA2"/>
                </a:solidFill>
                <a:latin typeface="微软雅黑" panose="020B0503020204020204" pitchFamily="34" charset="-122"/>
                <a:ea typeface="微软雅黑" panose="020B0503020204020204" pitchFamily="34" charset="-122"/>
              </a:rPr>
              <a:t>-</a:t>
            </a:r>
            <a:r>
              <a:rPr lang="zh-CN" altLang="en-US" sz="2400" kern="0" dirty="0">
                <a:solidFill>
                  <a:srgbClr val="54DFA2"/>
                </a:solidFill>
                <a:latin typeface="微软雅黑" panose="020B0503020204020204" pitchFamily="34" charset="-122"/>
                <a:ea typeface="微软雅黑" panose="020B0503020204020204" pitchFamily="34" charset="-122"/>
              </a:rPr>
              <a:t>学习法</a:t>
            </a:r>
            <a:r>
              <a:rPr lang="sv-SE" altLang="zh-CN" sz="2400" kern="0" dirty="0">
                <a:solidFill>
                  <a:srgbClr val="54DFA2"/>
                </a:solidFill>
                <a:latin typeface="微软雅黑" panose="020B0503020204020204" pitchFamily="34" charset="-122"/>
                <a:ea typeface="微软雅黑" panose="020B0503020204020204" pitchFamily="34" charset="-122"/>
              </a:rPr>
              <a:t> </a:t>
            </a:r>
            <a:r>
              <a:rPr lang="sv-SE" altLang="zh-CN" sz="2400" kern="0" dirty="0" smtClean="0">
                <a:solidFill>
                  <a:srgbClr val="54DFA2"/>
                </a:solidFill>
                <a:latin typeface="微软雅黑" panose="020B0503020204020204" pitchFamily="34" charset="-122"/>
                <a:ea typeface="微软雅黑" panose="020B0503020204020204" pitchFamily="34" charset="-122"/>
              </a:rPr>
              <a:t>:  </a:t>
            </a:r>
            <a:r>
              <a:rPr lang="en-US" altLang="zh-CN" sz="2400" kern="0" dirty="0">
                <a:solidFill>
                  <a:srgbClr val="54DFA2"/>
                </a:solidFill>
                <a:latin typeface="微软雅黑" panose="020B0503020204020204" pitchFamily="34" charset="-122"/>
                <a:ea typeface="微软雅黑" panose="020B0503020204020204" pitchFamily="34" charset="-122"/>
              </a:rPr>
              <a:t>SARSA</a:t>
            </a:r>
            <a:r>
              <a:rPr lang="en-US" altLang="zh-CN" sz="2400" kern="0" dirty="0" smtClean="0">
                <a:solidFill>
                  <a:srgbClr val="54DFA2"/>
                </a:solidFill>
                <a:latin typeface="微软雅黑" panose="020B0503020204020204" pitchFamily="34" charset="-122"/>
                <a:ea typeface="微软雅黑" panose="020B0503020204020204" pitchFamily="34" charset="-122"/>
              </a:rPr>
              <a:t>(</a:t>
            </a:r>
            <a:r>
              <a:rPr lang="el-GR" altLang="zh-CN" sz="2400" kern="0" dirty="0" smtClean="0">
                <a:solidFill>
                  <a:schemeClr val="accent1"/>
                </a:solidFill>
                <a:latin typeface="微软雅黑" panose="020B0503020204020204" pitchFamily="34" charset="-122"/>
                <a:ea typeface="微软雅黑" panose="020B0503020204020204" pitchFamily="34" charset="-122"/>
              </a:rPr>
              <a:t>λ</a:t>
            </a:r>
            <a:r>
              <a:rPr lang="en-US" altLang="zh-CN" sz="2400" kern="0" dirty="0" smtClean="0">
                <a:solidFill>
                  <a:srgbClr val="54DFA2"/>
                </a:solidFill>
                <a:latin typeface="微软雅黑" panose="020B0503020204020204" pitchFamily="34" charset="-122"/>
                <a:ea typeface="微软雅黑" panose="020B0503020204020204" pitchFamily="34" charset="-122"/>
              </a:rPr>
              <a:t>)</a:t>
            </a:r>
            <a:r>
              <a:rPr lang="zh-CN" altLang="en-US" sz="2400" kern="0" dirty="0" smtClean="0">
                <a:solidFill>
                  <a:srgbClr val="54DFA2"/>
                </a:solidFill>
                <a:latin typeface="微软雅黑" panose="020B0503020204020204" pitchFamily="34" charset="-122"/>
                <a:ea typeface="微软雅黑" panose="020B0503020204020204" pitchFamily="34" charset="-122"/>
              </a:rPr>
              <a:t>的</a:t>
            </a:r>
            <a:r>
              <a:rPr lang="en-US" altLang="zh-CN" sz="2400" kern="0" dirty="0" smtClean="0">
                <a:solidFill>
                  <a:srgbClr val="54DFA2"/>
                </a:solidFill>
                <a:latin typeface="微软雅黑" panose="020B0503020204020204" pitchFamily="34" charset="-122"/>
                <a:ea typeface="微软雅黑" panose="020B0503020204020204" pitchFamily="34" charset="-122"/>
              </a:rPr>
              <a:t>Off-policy</a:t>
            </a:r>
            <a:r>
              <a:rPr lang="zh-CN" altLang="en-US" sz="2400" kern="0" dirty="0" smtClean="0">
                <a:solidFill>
                  <a:srgbClr val="54DFA2"/>
                </a:solidFill>
                <a:latin typeface="微软雅黑" panose="020B0503020204020204" pitchFamily="34" charset="-122"/>
                <a:ea typeface="微软雅黑" panose="020B0503020204020204" pitchFamily="34" charset="-122"/>
              </a:rPr>
              <a:t>版本</a:t>
            </a:r>
            <a:endParaRPr lang="sv-SE" altLang="zh-CN" sz="2400" kern="0" dirty="0" smtClean="0">
              <a:solidFill>
                <a:srgbClr val="54DFA2"/>
              </a:solidFill>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bwMode="auto">
          <a:xfrm>
            <a:off x="1187624" y="1772816"/>
            <a:ext cx="7345512"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90000"/>
              </a:lnSpc>
              <a:buFont typeface="Wingdings" pitchFamily="2" charset="2"/>
              <a:buNone/>
            </a:pPr>
            <a:r>
              <a:rPr lang="sv-SE" altLang="zh-CN" sz="1900" kern="0" dirty="0" smtClean="0">
                <a:solidFill>
                  <a:schemeClr val="bg1"/>
                </a:solidFill>
                <a:ea typeface="宋体" pitchFamily="2" charset="-122"/>
              </a:rPr>
              <a:t>Initialize Q(s,a) arbitrarily and e(s,a)=0 for all s,a</a:t>
            </a:r>
          </a:p>
          <a:p>
            <a:pPr eaLnBrk="1" hangingPunct="1">
              <a:lnSpc>
                <a:spcPct val="90000"/>
              </a:lnSpc>
              <a:buFont typeface="Wingdings" pitchFamily="2" charset="2"/>
              <a:buNone/>
            </a:pPr>
            <a:r>
              <a:rPr lang="sv-SE" altLang="zh-CN" sz="1900" kern="0" dirty="0" smtClean="0">
                <a:solidFill>
                  <a:schemeClr val="bg1"/>
                </a:solidFill>
                <a:ea typeface="宋体" pitchFamily="2" charset="-122"/>
                <a:sym typeface="Symbol" pitchFamily="18" charset="2"/>
              </a:rPr>
              <a:t>Repeat for each episode</a:t>
            </a:r>
          </a:p>
          <a:p>
            <a:pPr marL="0" indent="0" eaLnBrk="1" hangingPunct="1">
              <a:lnSpc>
                <a:spcPct val="90000"/>
              </a:lnSpc>
              <a:buClr>
                <a:srgbClr val="FF0000"/>
              </a:buClr>
              <a:buNone/>
            </a:pPr>
            <a:r>
              <a:rPr lang="sv-SE" altLang="zh-CN" sz="1900" kern="0" dirty="0" smtClean="0">
                <a:solidFill>
                  <a:schemeClr val="bg1"/>
                </a:solidFill>
                <a:ea typeface="宋体" pitchFamily="2" charset="-122"/>
                <a:sym typeface="Symbol" pitchFamily="18" charset="2"/>
              </a:rPr>
              <a:t>Initialize s,a</a:t>
            </a:r>
          </a:p>
          <a:p>
            <a:pPr marL="0" indent="0" eaLnBrk="1" hangingPunct="1">
              <a:lnSpc>
                <a:spcPct val="90000"/>
              </a:lnSpc>
              <a:buClr>
                <a:srgbClr val="FF0000"/>
              </a:buClr>
              <a:buNone/>
            </a:pPr>
            <a:r>
              <a:rPr lang="sv-SE" altLang="zh-CN" sz="1900" kern="0" dirty="0" smtClean="0">
                <a:solidFill>
                  <a:schemeClr val="bg1"/>
                </a:solidFill>
                <a:ea typeface="宋体" pitchFamily="2" charset="-122"/>
                <a:sym typeface="Symbol" pitchFamily="18" charset="2"/>
              </a:rPr>
              <a:t>Repeat for each step of episode</a:t>
            </a:r>
          </a:p>
          <a:p>
            <a:pPr marL="457200" lvl="1" indent="0" eaLnBrk="1" hangingPunct="1">
              <a:lnSpc>
                <a:spcPct val="90000"/>
              </a:lnSpc>
              <a:buClr>
                <a:srgbClr val="FF0000"/>
              </a:buClr>
              <a:buNone/>
            </a:pPr>
            <a:r>
              <a:rPr lang="sv-SE" altLang="zh-CN" sz="1900" kern="0" dirty="0" smtClean="0">
                <a:solidFill>
                  <a:schemeClr val="bg1"/>
                </a:solidFill>
                <a:ea typeface="宋体" pitchFamily="2" charset="-122"/>
                <a:sym typeface="Symbol" pitchFamily="18" charset="2"/>
              </a:rPr>
              <a:t>Take action a, observe r, s’</a:t>
            </a:r>
          </a:p>
          <a:p>
            <a:pPr marL="457200" lvl="1" indent="0" eaLnBrk="1" hangingPunct="1">
              <a:lnSpc>
                <a:spcPct val="90000"/>
              </a:lnSpc>
              <a:buClr>
                <a:srgbClr val="FF0000"/>
              </a:buClr>
              <a:buNone/>
            </a:pPr>
            <a:r>
              <a:rPr lang="sv-SE" altLang="zh-CN" sz="1900" kern="0" dirty="0" smtClean="0">
                <a:solidFill>
                  <a:schemeClr val="bg1"/>
                </a:solidFill>
                <a:ea typeface="宋体" pitchFamily="2" charset="-122"/>
                <a:sym typeface="Symbol" pitchFamily="18" charset="2"/>
              </a:rPr>
              <a:t>Choose a’ from s’ using policy derived from Q (</a:t>
            </a:r>
            <a:r>
              <a:rPr lang="sv-SE" altLang="zh-CN" sz="1900" kern="0" dirty="0" smtClean="0">
                <a:solidFill>
                  <a:schemeClr val="bg1"/>
                </a:solidFill>
                <a:latin typeface="Symbol" pitchFamily="18" charset="2"/>
                <a:ea typeface="宋体" pitchFamily="2" charset="-122"/>
                <a:sym typeface="Symbol" pitchFamily="18" charset="2"/>
              </a:rPr>
              <a:t>e</a:t>
            </a:r>
            <a:r>
              <a:rPr lang="sv-SE" altLang="zh-CN" sz="1900" kern="0" dirty="0" smtClean="0">
                <a:solidFill>
                  <a:schemeClr val="bg1"/>
                </a:solidFill>
                <a:ea typeface="宋体" pitchFamily="2" charset="-122"/>
                <a:sym typeface="Symbol" pitchFamily="18" charset="2"/>
              </a:rPr>
              <a:t>-greedy)</a:t>
            </a:r>
          </a:p>
          <a:p>
            <a:pPr marL="457200" lvl="1" indent="0" eaLnBrk="1" hangingPunct="1">
              <a:lnSpc>
                <a:spcPct val="90000"/>
              </a:lnSpc>
              <a:buClr>
                <a:srgbClr val="FF0000"/>
              </a:buClr>
              <a:buNone/>
            </a:pPr>
            <a:r>
              <a:rPr lang="sv-SE" altLang="zh-CN" sz="1900" kern="0" dirty="0" smtClean="0">
                <a:solidFill>
                  <a:schemeClr val="bg1"/>
                </a:solidFill>
                <a:latin typeface="Symbol" pitchFamily="18" charset="2"/>
                <a:ea typeface="宋体" pitchFamily="2" charset="-122"/>
                <a:sym typeface="Symbol" pitchFamily="18" charset="2"/>
              </a:rPr>
              <a:t>d</a:t>
            </a:r>
            <a:r>
              <a:rPr lang="sv-SE" altLang="zh-CN" sz="1900" kern="0" dirty="0" smtClean="0">
                <a:solidFill>
                  <a:schemeClr val="bg1"/>
                </a:solidFill>
                <a:ea typeface="宋体" pitchFamily="2" charset="-122"/>
                <a:sym typeface="Symbol" pitchFamily="18" charset="2"/>
              </a:rPr>
              <a:t>  r + </a:t>
            </a:r>
            <a:r>
              <a:rPr lang="sv-SE" altLang="zh-CN" sz="1900" kern="0" dirty="0" smtClean="0">
                <a:solidFill>
                  <a:schemeClr val="bg1"/>
                </a:solidFill>
                <a:latin typeface="Symbol" pitchFamily="18" charset="2"/>
                <a:ea typeface="宋体" pitchFamily="2" charset="-122"/>
                <a:sym typeface="Symbol" pitchFamily="18" charset="2"/>
              </a:rPr>
              <a:t>g </a:t>
            </a:r>
            <a:r>
              <a:rPr lang="sv-SE" altLang="zh-CN" sz="1900" kern="0" dirty="0" smtClean="0">
                <a:solidFill>
                  <a:schemeClr val="bg1"/>
                </a:solidFill>
                <a:ea typeface="宋体" pitchFamily="2" charset="-122"/>
                <a:sym typeface="Symbol" pitchFamily="18" charset="2"/>
              </a:rPr>
              <a:t>Q(s’,a’) – Q(s,a)</a:t>
            </a:r>
          </a:p>
          <a:p>
            <a:pPr marL="457200" lvl="1" indent="0" eaLnBrk="1" hangingPunct="1">
              <a:lnSpc>
                <a:spcPct val="90000"/>
              </a:lnSpc>
              <a:buClr>
                <a:srgbClr val="FF0000"/>
              </a:buClr>
              <a:buNone/>
            </a:pPr>
            <a:r>
              <a:rPr lang="sv-SE" altLang="zh-CN" sz="1900" kern="0" dirty="0" smtClean="0">
                <a:solidFill>
                  <a:schemeClr val="bg1"/>
                </a:solidFill>
                <a:ea typeface="宋体" pitchFamily="2" charset="-122"/>
                <a:sym typeface="Symbol" pitchFamily="18" charset="2"/>
              </a:rPr>
              <a:t>e(s,a)  e(s,a) +1 </a:t>
            </a:r>
          </a:p>
          <a:p>
            <a:pPr marL="457200" lvl="1" indent="0" eaLnBrk="1" hangingPunct="1">
              <a:lnSpc>
                <a:spcPct val="90000"/>
              </a:lnSpc>
              <a:buClr>
                <a:srgbClr val="FF0000"/>
              </a:buClr>
              <a:buNone/>
            </a:pPr>
            <a:r>
              <a:rPr lang="sv-SE" altLang="zh-CN" sz="1900" kern="0" dirty="0" smtClean="0">
                <a:solidFill>
                  <a:schemeClr val="bg1"/>
                </a:solidFill>
                <a:ea typeface="宋体" pitchFamily="2" charset="-122"/>
                <a:sym typeface="Symbol" pitchFamily="18" charset="2"/>
              </a:rPr>
              <a:t>For all s,a:</a:t>
            </a:r>
          </a:p>
          <a:p>
            <a:pPr marL="457200" lvl="1" indent="0" eaLnBrk="1" hangingPunct="1">
              <a:lnSpc>
                <a:spcPct val="90000"/>
              </a:lnSpc>
              <a:buClr>
                <a:srgbClr val="FF0000"/>
              </a:buClr>
              <a:buNone/>
            </a:pPr>
            <a:r>
              <a:rPr lang="sv-SE" altLang="zh-CN" sz="1900" kern="0" dirty="0" smtClean="0">
                <a:solidFill>
                  <a:schemeClr val="bg1"/>
                </a:solidFill>
                <a:ea typeface="宋体" pitchFamily="2" charset="-122"/>
              </a:rPr>
              <a:t>Q(s,a) </a:t>
            </a:r>
            <a:r>
              <a:rPr lang="sv-SE" altLang="zh-CN" sz="1900" kern="0" dirty="0" smtClean="0">
                <a:solidFill>
                  <a:schemeClr val="bg1"/>
                </a:solidFill>
                <a:ea typeface="宋体" pitchFamily="2" charset="-122"/>
                <a:sym typeface="Symbol" pitchFamily="18" charset="2"/>
              </a:rPr>
              <a:t> Q(s,a)+ </a:t>
            </a:r>
            <a:r>
              <a:rPr lang="sv-SE" altLang="zh-CN" sz="1900" kern="0" dirty="0" smtClean="0">
                <a:solidFill>
                  <a:schemeClr val="bg1"/>
                </a:solidFill>
                <a:latin typeface="Symbol" pitchFamily="18" charset="2"/>
                <a:ea typeface="宋体" pitchFamily="2" charset="-122"/>
                <a:sym typeface="Symbol" pitchFamily="18" charset="2"/>
              </a:rPr>
              <a:t>a</a:t>
            </a:r>
            <a:r>
              <a:rPr lang="sv-SE" altLang="zh-CN" sz="1900" kern="0" dirty="0" smtClean="0">
                <a:solidFill>
                  <a:schemeClr val="bg1"/>
                </a:solidFill>
                <a:ea typeface="宋体" pitchFamily="2" charset="-122"/>
                <a:sym typeface="Symbol" pitchFamily="18" charset="2"/>
              </a:rPr>
              <a:t> </a:t>
            </a:r>
            <a:r>
              <a:rPr lang="sv-SE" altLang="zh-CN" sz="1900" kern="0" dirty="0" smtClean="0">
                <a:solidFill>
                  <a:schemeClr val="bg1"/>
                </a:solidFill>
                <a:latin typeface="Symbol" pitchFamily="18" charset="2"/>
                <a:ea typeface="宋体" pitchFamily="2" charset="-122"/>
                <a:sym typeface="Symbol" pitchFamily="18" charset="2"/>
              </a:rPr>
              <a:t>d</a:t>
            </a:r>
            <a:r>
              <a:rPr lang="sv-SE" altLang="zh-CN" sz="1900" kern="0" dirty="0" smtClean="0">
                <a:solidFill>
                  <a:schemeClr val="bg1"/>
                </a:solidFill>
                <a:ea typeface="宋体" pitchFamily="2" charset="-122"/>
                <a:sym typeface="Symbol" pitchFamily="18" charset="2"/>
              </a:rPr>
              <a:t> e(s,a)</a:t>
            </a:r>
          </a:p>
          <a:p>
            <a:pPr marL="457200" lvl="1" indent="0" eaLnBrk="1" hangingPunct="1">
              <a:lnSpc>
                <a:spcPct val="90000"/>
              </a:lnSpc>
              <a:buClr>
                <a:srgbClr val="FF0000"/>
              </a:buClr>
              <a:buNone/>
            </a:pPr>
            <a:r>
              <a:rPr lang="sv-SE" altLang="zh-CN" sz="1900" kern="0" dirty="0" smtClean="0">
                <a:solidFill>
                  <a:schemeClr val="bg1"/>
                </a:solidFill>
                <a:ea typeface="宋体" pitchFamily="2" charset="-122"/>
                <a:sym typeface="Symbol" pitchFamily="18" charset="2"/>
              </a:rPr>
              <a:t>e(s,a)  </a:t>
            </a:r>
            <a:r>
              <a:rPr lang="sv-SE" altLang="zh-CN" sz="1900" kern="0" dirty="0" smtClean="0">
                <a:solidFill>
                  <a:schemeClr val="bg1"/>
                </a:solidFill>
                <a:latin typeface="Symbol" pitchFamily="18" charset="2"/>
                <a:ea typeface="宋体" pitchFamily="2" charset="-122"/>
                <a:sym typeface="Symbol" pitchFamily="18" charset="2"/>
              </a:rPr>
              <a:t>g l</a:t>
            </a:r>
            <a:r>
              <a:rPr lang="sv-SE" altLang="zh-CN" sz="1900" kern="0" dirty="0" smtClean="0">
                <a:solidFill>
                  <a:schemeClr val="bg1"/>
                </a:solidFill>
                <a:ea typeface="宋体" pitchFamily="2" charset="-122"/>
                <a:sym typeface="Symbol" pitchFamily="18" charset="2"/>
              </a:rPr>
              <a:t> e(s,a)</a:t>
            </a:r>
          </a:p>
          <a:p>
            <a:pPr marL="457200" lvl="1" indent="0" eaLnBrk="1" hangingPunct="1">
              <a:lnSpc>
                <a:spcPct val="90000"/>
              </a:lnSpc>
              <a:buClr>
                <a:srgbClr val="FF0000"/>
              </a:buClr>
              <a:buNone/>
            </a:pPr>
            <a:r>
              <a:rPr lang="sv-SE" altLang="zh-CN" sz="1900" kern="0" dirty="0" smtClean="0">
                <a:solidFill>
                  <a:schemeClr val="bg1"/>
                </a:solidFill>
                <a:ea typeface="宋体" pitchFamily="2" charset="-122"/>
                <a:sym typeface="Symbol" pitchFamily="18" charset="2"/>
              </a:rPr>
              <a:t>s  s’, a  a’</a:t>
            </a:r>
          </a:p>
          <a:p>
            <a:pPr marL="0" indent="0" eaLnBrk="1" hangingPunct="1">
              <a:lnSpc>
                <a:spcPct val="90000"/>
              </a:lnSpc>
              <a:buClr>
                <a:srgbClr val="FF0000"/>
              </a:buClr>
              <a:buNone/>
            </a:pPr>
            <a:r>
              <a:rPr lang="sv-SE" altLang="zh-CN" sz="1900" kern="0" dirty="0" smtClean="0">
                <a:solidFill>
                  <a:schemeClr val="bg1"/>
                </a:solidFill>
                <a:ea typeface="宋体" pitchFamily="2" charset="-122"/>
                <a:sym typeface="Symbol" pitchFamily="18" charset="2"/>
              </a:rPr>
              <a:t>Until s is terminal</a:t>
            </a:r>
          </a:p>
          <a:p>
            <a:pPr marL="0" indent="0" eaLnBrk="1" hangingPunct="1">
              <a:lnSpc>
                <a:spcPct val="90000"/>
              </a:lnSpc>
              <a:buNone/>
            </a:pPr>
            <a:endParaRPr lang="sv-SE" altLang="zh-CN" sz="2400" kern="0" dirty="0" smtClean="0">
              <a:solidFill>
                <a:schemeClr val="bg1"/>
              </a:solidFill>
              <a:ea typeface="宋体" pitchFamily="2" charset="-122"/>
              <a:sym typeface="Symbol" pitchFamily="18" charset="2"/>
            </a:endParaRPr>
          </a:p>
        </p:txBody>
      </p:sp>
    </p:spTree>
    <p:extLst>
      <p:ext uri="{BB962C8B-B14F-4D97-AF65-F5344CB8AC3E}">
        <p14:creationId xmlns:p14="http://schemas.microsoft.com/office/powerpoint/2010/main" val="41639551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67544" y="404664"/>
            <a:ext cx="8208912" cy="6120680"/>
          </a:xfrm>
          <a:ln>
            <a:solidFill>
              <a:srgbClr val="FF3300"/>
            </a:solidFill>
          </a:ln>
        </p:spPr>
        <p:txBody>
          <a:bodyPr anchor="t"/>
          <a:lstStyle/>
          <a:p>
            <a:pPr eaLnBrk="1" hangingPunct="1">
              <a:lnSpc>
                <a:spcPct val="120000"/>
              </a:lnSpc>
              <a:defRPr/>
            </a:pP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r>
              <a:rPr lang="zh-CN" altLang="en-US"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、蒙特卡洛法：无模型强化学习方法之一</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zh-CN" altLang="sv-SE"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On-policy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与</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 </a:t>
            </a:r>
            <a:r>
              <a:rPr lang="sv-SE" altLang="zh-CN" sz="3200" b="1" dirty="0" smtClean="0">
                <a:solidFill>
                  <a:schemeClr val="bg1">
                    <a:lumMod val="50000"/>
                  </a:schemeClr>
                </a:solidFill>
                <a:latin typeface="Symbol" pitchFamily="18" charset="2"/>
                <a:ea typeface="宋体" pitchFamily="2" charset="-122"/>
              </a:rPr>
              <a:t>e</a:t>
            </a:r>
            <a:r>
              <a:rPr lang="sv-SE"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贪婪策略</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、时差法：无模型强化学习方法之二</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TD(0)</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Q-</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学习法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、多步自举法：无模型强化学习方法之三</a:t>
            </a: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a:t>
            </a:r>
            <a:r>
              <a:rPr lang="sv-SE" altLang="zh-CN" sz="3200" b="1" dirty="0">
                <a:solidFill>
                  <a:schemeClr val="bg1">
                    <a:lumMod val="50000"/>
                  </a:schemeClr>
                </a:solidFill>
                <a:latin typeface="Symbol" pitchFamily="18" charset="2"/>
                <a:ea typeface="宋体" pitchFamily="2" charset="-122"/>
              </a:rPr>
              <a:t>l</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3200" b="1" dirty="0" smtClean="0">
                <a:solidFill>
                  <a:schemeClr val="bg1">
                    <a:lumMod val="50000"/>
                  </a:schemeClr>
                </a:solidFill>
                <a:latin typeface="Symbol" pitchFamily="18" charset="2"/>
                <a:ea typeface="宋体" pitchFamily="2" charset="-122"/>
              </a:rPr>
              <a:t>l</a:t>
            </a:r>
            <a:r>
              <a:rPr lang="sv-SE" altLang="zh-CN" sz="2800" b="1" dirty="0" smtClean="0">
                <a:solidFill>
                  <a:schemeClr val="bg1">
                    <a:lumMod val="50000"/>
                  </a:schemeClr>
                </a:solidFill>
                <a:latin typeface="Symbol" pitchFamily="18" charset="2"/>
                <a:ea typeface="宋体" pitchFamily="2" charset="-122"/>
              </a:rPr>
              <a:t>)</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下的多</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步自举法</a:t>
            </a:r>
            <a: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4</a:t>
            </a:r>
            <a:r>
              <a:rPr lang="zh-CN" altLang="en-US"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、从离散到连续</a:t>
            </a:r>
            <a: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函数逼近；神经网络；深度神经网络</a:t>
            </a:r>
            <a:r>
              <a:rPr lang="en-US" altLang="zh-CN" sz="32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5</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、策略</a:t>
            </a:r>
            <a:r>
              <a:rPr lang="zh-CN" altLang="en-US"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梯度法</a:t>
            </a: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Actor-Critic</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sv-SE" sz="3600" b="1" dirty="0">
                <a:solidFill>
                  <a:schemeClr val="accent1"/>
                </a:solidFill>
                <a:effectLst>
                  <a:outerShdw blurRad="38100" dist="38100" dir="2700000" algn="tl">
                    <a:srgbClr val="000000"/>
                  </a:outerShdw>
                </a:effectLst>
                <a:latin typeface="黑体" pitchFamily="2" charset="-122"/>
                <a:ea typeface="黑体" pitchFamily="2" charset="-122"/>
              </a:rPr>
              <a:t/>
            </a:r>
            <a:br>
              <a:rPr lang="sv-SE" sz="3600" b="1" dirty="0">
                <a:solidFill>
                  <a:schemeClr val="accent1"/>
                </a:solidFill>
                <a:effectLst>
                  <a:outerShdw blurRad="38100" dist="38100" dir="2700000" algn="tl">
                    <a:srgbClr val="000000"/>
                  </a:outerShdw>
                </a:effectLst>
                <a:latin typeface="黑体" pitchFamily="2" charset="-122"/>
                <a:ea typeface="黑体" pitchFamily="2" charset="-122"/>
              </a:rPr>
            </a:br>
            <a:endParaRPr lang="en-US" altLang="zh-CN" sz="3600" b="1" dirty="0">
              <a:solidFill>
                <a:schemeClr val="accent1"/>
              </a:solidFill>
              <a:effectLst>
                <a:outerShdw blurRad="38100" dist="38100" dir="2700000" algn="tl">
                  <a:srgbClr val="000000"/>
                </a:outerShdw>
              </a:effectLst>
              <a:latin typeface="黑体" pitchFamily="2" charset="-122"/>
              <a:ea typeface="黑体" pitchFamily="2" charset="-122"/>
            </a:endParaRPr>
          </a:p>
        </p:txBody>
      </p:sp>
    </p:spTree>
    <p:extLst>
      <p:ext uri="{BB962C8B-B14F-4D97-AF65-F5344CB8AC3E}">
        <p14:creationId xmlns:p14="http://schemas.microsoft.com/office/powerpoint/2010/main" val="3531232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683569" y="1484784"/>
            <a:ext cx="7848871" cy="3168352"/>
          </a:xfrm>
        </p:spPr>
        <p:txBody>
          <a:bodyPr/>
          <a:lstStyle/>
          <a:p>
            <a:pPr eaLnBrk="1" hangingPunct="1">
              <a:lnSpc>
                <a:spcPct val="130000"/>
              </a:lnSpc>
              <a:buClr>
                <a:srgbClr val="FF0000"/>
              </a:buClr>
            </a:pPr>
            <a:r>
              <a:rPr lang="zh-CN" altLang="en-US" sz="2400" dirty="0">
                <a:solidFill>
                  <a:srgbClr val="54DFA2"/>
                </a:solidFill>
                <a:latin typeface="微软雅黑" pitchFamily="34" charset="-122"/>
                <a:ea typeface="微软雅黑" pitchFamily="34" charset="-122"/>
              </a:rPr>
              <a:t>若</a:t>
            </a:r>
            <a:r>
              <a:rPr lang="zh-CN" altLang="en-US" sz="2400" dirty="0" smtClean="0">
                <a:solidFill>
                  <a:srgbClr val="54DFA2"/>
                </a:solidFill>
                <a:latin typeface="微软雅黑" pitchFamily="34" charset="-122"/>
                <a:ea typeface="微软雅黑" pitchFamily="34" charset="-122"/>
              </a:rPr>
              <a:t>动作价值函数</a:t>
            </a:r>
            <a:r>
              <a:rPr lang="sv-SE" altLang="zh-CN" sz="2400" dirty="0" smtClean="0">
                <a:solidFill>
                  <a:srgbClr val="54DFA2"/>
                </a:solidFill>
                <a:latin typeface="微软雅黑" pitchFamily="34" charset="-122"/>
                <a:ea typeface="微软雅黑" pitchFamily="34" charset="-122"/>
              </a:rPr>
              <a:t> </a:t>
            </a:r>
            <a:r>
              <a:rPr lang="sv-SE" altLang="zh-CN" sz="2400" dirty="0" smtClean="0">
                <a:solidFill>
                  <a:srgbClr val="54DFA2"/>
                </a:solidFill>
                <a:ea typeface="宋体" pitchFamily="2" charset="-122"/>
              </a:rPr>
              <a:t>Q(s,a) </a:t>
            </a:r>
            <a:r>
              <a:rPr lang="zh-CN" altLang="en-US" sz="2400" dirty="0" smtClean="0">
                <a:solidFill>
                  <a:srgbClr val="54DFA2"/>
                </a:solidFill>
                <a:latin typeface="微软雅黑" pitchFamily="34" charset="-122"/>
                <a:ea typeface="微软雅黑" pitchFamily="34" charset="-122"/>
              </a:rPr>
              <a:t>以</a:t>
            </a:r>
            <a:r>
              <a:rPr lang="en-US" altLang="zh-CN" sz="2400" dirty="0" smtClean="0">
                <a:solidFill>
                  <a:srgbClr val="54DFA2"/>
                </a:solidFill>
                <a:latin typeface="微软雅黑" pitchFamily="34" charset="-122"/>
                <a:ea typeface="微软雅黑" pitchFamily="34" charset="-122"/>
              </a:rPr>
              <a:t>DP</a:t>
            </a:r>
            <a:r>
              <a:rPr lang="zh-CN" altLang="en-US" sz="2400" dirty="0" smtClean="0">
                <a:solidFill>
                  <a:srgbClr val="54DFA2"/>
                </a:solidFill>
                <a:latin typeface="微软雅黑" pitchFamily="34" charset="-122"/>
                <a:ea typeface="微软雅黑" pitchFamily="34" charset="-122"/>
              </a:rPr>
              <a:t>表的形式表达，则可求解的问题就限定为仅具有少量状态和动作的问题；</a:t>
            </a:r>
            <a:endParaRPr lang="sv-SE" altLang="zh-CN" sz="2400" dirty="0" smtClean="0">
              <a:solidFill>
                <a:srgbClr val="54DFA2"/>
              </a:solidFill>
              <a:latin typeface="微软雅黑" pitchFamily="34" charset="-122"/>
              <a:ea typeface="微软雅黑" pitchFamily="34" charset="-122"/>
            </a:endParaRPr>
          </a:p>
          <a:p>
            <a:pPr eaLnBrk="1" hangingPunct="1">
              <a:lnSpc>
                <a:spcPct val="130000"/>
              </a:lnSpc>
              <a:buClr>
                <a:srgbClr val="FF0000"/>
              </a:buClr>
            </a:pPr>
            <a:r>
              <a:rPr lang="zh-CN" altLang="en-US" sz="2400" dirty="0" smtClean="0">
                <a:solidFill>
                  <a:srgbClr val="54DFA2"/>
                </a:solidFill>
                <a:latin typeface="微软雅黑" pitchFamily="34" charset="-122"/>
                <a:ea typeface="微软雅黑" pitchFamily="34" charset="-122"/>
              </a:rPr>
              <a:t>当状态空间很大时，基于</a:t>
            </a:r>
            <a:r>
              <a:rPr lang="en-US" altLang="zh-CN" sz="2400" dirty="0" smtClean="0">
                <a:solidFill>
                  <a:srgbClr val="54DFA2"/>
                </a:solidFill>
                <a:latin typeface="微软雅黑" pitchFamily="34" charset="-122"/>
                <a:ea typeface="微软雅黑" pitchFamily="34" charset="-122"/>
              </a:rPr>
              <a:t>DP</a:t>
            </a:r>
            <a:r>
              <a:rPr lang="zh-CN" altLang="en-US" sz="2400" dirty="0" smtClean="0">
                <a:solidFill>
                  <a:srgbClr val="54DFA2"/>
                </a:solidFill>
                <a:latin typeface="微软雅黑" pitchFamily="34" charset="-122"/>
                <a:ea typeface="微软雅黑" pitchFamily="34" charset="-122"/>
              </a:rPr>
              <a:t>表的方法需要占用大量的内存，而且还要准确地填充一个大的数据表。</a:t>
            </a:r>
            <a:endParaRPr lang="en-US" altLang="zh-CN" sz="2400" dirty="0" smtClean="0">
              <a:solidFill>
                <a:srgbClr val="54DFA2"/>
              </a:solidFill>
              <a:latin typeface="微软雅黑" pitchFamily="34" charset="-122"/>
              <a:ea typeface="微软雅黑" pitchFamily="34" charset="-122"/>
            </a:endParaRPr>
          </a:p>
          <a:p>
            <a:pPr eaLnBrk="1" hangingPunct="1">
              <a:lnSpc>
                <a:spcPct val="130000"/>
              </a:lnSpc>
              <a:buClr>
                <a:srgbClr val="FF0000"/>
              </a:buClr>
            </a:pPr>
            <a:r>
              <a:rPr lang="zh-CN" altLang="en-US" sz="2400" b="1" dirty="0" smtClean="0">
                <a:solidFill>
                  <a:srgbClr val="00CC00"/>
                </a:solidFill>
                <a:latin typeface="微软雅黑" pitchFamily="34" charset="-122"/>
                <a:ea typeface="微软雅黑" pitchFamily="34" charset="-122"/>
              </a:rPr>
              <a:t>如何解决连续空间的泛化问题？</a:t>
            </a:r>
            <a:r>
              <a:rPr lang="sv-SE" altLang="zh-CN" sz="2400" b="1" dirty="0" smtClean="0">
                <a:solidFill>
                  <a:srgbClr val="00CC00"/>
                </a:solidFill>
                <a:latin typeface="微软雅黑" pitchFamily="34" charset="-122"/>
                <a:ea typeface="微软雅黑" pitchFamily="34" charset="-122"/>
              </a:rPr>
              <a:t>  </a:t>
            </a:r>
            <a:r>
              <a:rPr lang="zh-CN" altLang="en-US" sz="2400" dirty="0">
                <a:solidFill>
                  <a:srgbClr val="00CC00"/>
                </a:solidFill>
                <a:latin typeface="微软雅黑" pitchFamily="34" charset="-122"/>
                <a:ea typeface="微软雅黑" pitchFamily="34" charset="-122"/>
              </a:rPr>
              <a:t>利用有限的动作价值对数据集，基于监督学习算法来估计</a:t>
            </a:r>
            <a:r>
              <a:rPr lang="sv-SE" altLang="zh-CN" sz="2400" dirty="0">
                <a:solidFill>
                  <a:srgbClr val="00CC00"/>
                </a:solidFill>
                <a:latin typeface="微软雅黑" pitchFamily="34" charset="-122"/>
                <a:ea typeface="微软雅黑" pitchFamily="34" charset="-122"/>
              </a:rPr>
              <a:t> Q(s,a) </a:t>
            </a:r>
            <a:r>
              <a:rPr lang="zh-CN" altLang="en-US" sz="2400" dirty="0" smtClean="0">
                <a:solidFill>
                  <a:srgbClr val="00CC00"/>
                </a:solidFill>
                <a:latin typeface="微软雅黑" pitchFamily="34" charset="-122"/>
                <a:ea typeface="微软雅黑" pitchFamily="34" charset="-122"/>
              </a:rPr>
              <a:t>。</a:t>
            </a:r>
            <a:endParaRPr lang="sv-SE" altLang="zh-CN" sz="2400" dirty="0">
              <a:solidFill>
                <a:srgbClr val="00CC00"/>
              </a:solidFill>
              <a:latin typeface="微软雅黑" pitchFamily="34" charset="-122"/>
              <a:ea typeface="微软雅黑" pitchFamily="34" charset="-122"/>
            </a:endParaRPr>
          </a:p>
        </p:txBody>
      </p:sp>
      <p:sp>
        <p:nvSpPr>
          <p:cNvPr id="7" name="Rectangle 2"/>
          <p:cNvSpPr>
            <a:spLocks noGrp="1" noChangeArrowheads="1"/>
          </p:cNvSpPr>
          <p:nvPr>
            <p:ph type="title"/>
          </p:nvPr>
        </p:nvSpPr>
        <p:spPr>
          <a:xfrm>
            <a:off x="683568" y="4797152"/>
            <a:ext cx="7776863" cy="1584176"/>
          </a:xfrm>
          <a:ln>
            <a:solidFill>
              <a:srgbClr val="FF3300"/>
            </a:solidFill>
          </a:ln>
        </p:spPr>
        <p:txBody>
          <a:bodyPr anchor="t"/>
          <a:lstStyle/>
          <a:p>
            <a:pPr marL="342900" lvl="1" eaLnBrk="1" hangingPunct="1">
              <a:lnSpc>
                <a:spcPct val="130000"/>
              </a:lnSpc>
              <a:buClr>
                <a:srgbClr val="FF0000"/>
              </a:buClr>
            </a:pPr>
            <a:r>
              <a:rPr lang="zh-CN" altLang="en-US" sz="2400" b="1" dirty="0" smtClean="0">
                <a:solidFill>
                  <a:srgbClr val="FF0000"/>
                </a:solidFill>
                <a:latin typeface="微软雅黑" pitchFamily="34" charset="-122"/>
                <a:ea typeface="微软雅黑" pitchFamily="34" charset="-122"/>
              </a:rPr>
              <a:t>★ </a:t>
            </a:r>
            <a:r>
              <a:rPr lang="zh-CN" altLang="en-US" sz="2400" b="1" dirty="0" smtClean="0">
                <a:solidFill>
                  <a:srgbClr val="FFFF00"/>
                </a:solidFill>
                <a:latin typeface="微软雅黑" pitchFamily="34" charset="-122"/>
                <a:ea typeface="微软雅黑" pitchFamily="34" charset="-122"/>
              </a:rPr>
              <a:t>函数</a:t>
            </a:r>
            <a:r>
              <a:rPr lang="zh-CN" altLang="en-US" sz="2400" b="1" dirty="0">
                <a:solidFill>
                  <a:srgbClr val="FFFF00"/>
                </a:solidFill>
                <a:latin typeface="微软雅黑" pitchFamily="34" charset="-122"/>
                <a:ea typeface="微软雅黑" pitchFamily="34" charset="-122"/>
              </a:rPr>
              <a:t>逼近：</a:t>
            </a:r>
            <a:r>
              <a:rPr lang="zh-CN" altLang="en-US" sz="2400" b="1" dirty="0" smtClean="0">
                <a:solidFill>
                  <a:srgbClr val="FFFF00"/>
                </a:solidFill>
                <a:latin typeface="微软雅黑" pitchFamily="34" charset="-122"/>
                <a:ea typeface="微软雅黑" pitchFamily="34" charset="-122"/>
              </a:rPr>
              <a:t>线性回归；最近邻法；</a:t>
            </a:r>
            <a:r>
              <a:rPr lang="en-US" altLang="zh-CN" sz="2400" b="1" dirty="0" smtClean="0">
                <a:solidFill>
                  <a:srgbClr val="FFFF00"/>
                </a:solidFill>
                <a:latin typeface="微软雅黑" pitchFamily="34" charset="-122"/>
                <a:ea typeface="微软雅黑" pitchFamily="34" charset="-122"/>
              </a:rPr>
              <a:t/>
            </a:r>
            <a:br>
              <a:rPr lang="en-US" altLang="zh-CN" sz="2400" b="1" dirty="0" smtClean="0">
                <a:solidFill>
                  <a:srgbClr val="FFFF00"/>
                </a:solidFill>
                <a:latin typeface="微软雅黑" pitchFamily="34" charset="-122"/>
                <a:ea typeface="微软雅黑" pitchFamily="34" charset="-122"/>
              </a:rPr>
            </a:br>
            <a:r>
              <a:rPr lang="zh-CN" altLang="en-US" sz="2400" b="1" dirty="0" smtClean="0">
                <a:solidFill>
                  <a:srgbClr val="FF0000"/>
                </a:solidFill>
                <a:latin typeface="微软雅黑" pitchFamily="34" charset="-122"/>
                <a:ea typeface="微软雅黑" pitchFamily="34" charset="-122"/>
              </a:rPr>
              <a:t>★ </a:t>
            </a:r>
            <a:r>
              <a:rPr lang="zh-CN" altLang="en-US" sz="2400" b="1" dirty="0" smtClean="0">
                <a:solidFill>
                  <a:srgbClr val="FFFF00"/>
                </a:solidFill>
                <a:latin typeface="微软雅黑" pitchFamily="34" charset="-122"/>
                <a:ea typeface="微软雅黑" pitchFamily="34" charset="-122"/>
              </a:rPr>
              <a:t>模糊推理系统；神经网络（神经</a:t>
            </a:r>
            <a:r>
              <a:rPr lang="en-US" altLang="zh-CN" sz="2400" b="1" dirty="0">
                <a:solidFill>
                  <a:srgbClr val="FFFF00"/>
                </a:solidFill>
                <a:latin typeface="微软雅黑" pitchFamily="34" charset="-122"/>
                <a:ea typeface="微软雅黑" pitchFamily="34" charset="-122"/>
              </a:rPr>
              <a:t>-</a:t>
            </a:r>
            <a:r>
              <a:rPr lang="zh-CN" altLang="en-US" sz="2400" b="1" dirty="0" smtClean="0">
                <a:solidFill>
                  <a:srgbClr val="FFFF00"/>
                </a:solidFill>
                <a:latin typeface="微软雅黑" pitchFamily="34" charset="-122"/>
                <a:ea typeface="微软雅黑" pitchFamily="34" charset="-122"/>
              </a:rPr>
              <a:t>动态规划）；</a:t>
            </a:r>
            <a:r>
              <a:rPr lang="sv-SE" altLang="zh-CN" sz="2400" b="1" dirty="0">
                <a:solidFill>
                  <a:srgbClr val="FFFF00"/>
                </a:solidFill>
                <a:latin typeface="微软雅黑" pitchFamily="34" charset="-122"/>
                <a:ea typeface="微软雅黑" pitchFamily="34" charset="-122"/>
              </a:rPr>
              <a:t/>
            </a:r>
            <a:br>
              <a:rPr lang="sv-SE" altLang="zh-CN" sz="2400" b="1" dirty="0">
                <a:solidFill>
                  <a:srgbClr val="FFFF00"/>
                </a:solidFill>
                <a:latin typeface="微软雅黑" pitchFamily="34" charset="-122"/>
                <a:ea typeface="微软雅黑" pitchFamily="34" charset="-122"/>
              </a:rPr>
            </a:br>
            <a:r>
              <a:rPr lang="zh-CN" altLang="en-US" sz="2400" b="1" dirty="0" smtClean="0">
                <a:solidFill>
                  <a:srgbClr val="FF0000"/>
                </a:solidFill>
                <a:latin typeface="微软雅黑" pitchFamily="34" charset="-122"/>
                <a:ea typeface="微软雅黑" pitchFamily="34" charset="-122"/>
              </a:rPr>
              <a:t>★ </a:t>
            </a:r>
            <a:r>
              <a:rPr lang="zh-CN" altLang="en-US" sz="2400" b="1" dirty="0" smtClean="0">
                <a:solidFill>
                  <a:srgbClr val="FFFF00"/>
                </a:solidFill>
                <a:latin typeface="微软雅黑" pitchFamily="34" charset="-122"/>
                <a:ea typeface="微软雅黑" pitchFamily="34" charset="-122"/>
              </a:rPr>
              <a:t>深度神经网络（</a:t>
            </a:r>
            <a:r>
              <a:rPr lang="en-US" altLang="zh-CN" sz="2400" b="1" dirty="0" smtClean="0">
                <a:solidFill>
                  <a:srgbClr val="FFFF00"/>
                </a:solidFill>
                <a:latin typeface="微软雅黑" pitchFamily="34" charset="-122"/>
                <a:ea typeface="微软雅黑" pitchFamily="34" charset="-122"/>
              </a:rPr>
              <a:t>DQN</a:t>
            </a:r>
            <a:r>
              <a:rPr lang="en-US" altLang="zh-CN" sz="2400" b="1" dirty="0">
                <a:solidFill>
                  <a:srgbClr val="FFFF00"/>
                </a:solidFill>
                <a:latin typeface="微软雅黑" pitchFamily="34" charset="-122"/>
                <a:ea typeface="微软雅黑" pitchFamily="34" charset="-122"/>
              </a:rPr>
              <a:t>, </a:t>
            </a:r>
            <a:r>
              <a:rPr lang="en-US" altLang="zh-CN" sz="2400" b="1" dirty="0" err="1" smtClean="0">
                <a:solidFill>
                  <a:srgbClr val="FFFF00"/>
                </a:solidFill>
                <a:latin typeface="微软雅黑" pitchFamily="34" charset="-122"/>
                <a:ea typeface="微软雅黑" pitchFamily="34" charset="-122"/>
              </a:rPr>
              <a:t>AlphaGo</a:t>
            </a:r>
            <a:r>
              <a:rPr lang="zh-CN" altLang="en-US" sz="2400" b="1" dirty="0">
                <a:solidFill>
                  <a:srgbClr val="FFFF00"/>
                </a:solidFill>
                <a:latin typeface="微软雅黑" pitchFamily="34" charset="-122"/>
                <a:ea typeface="微软雅黑" pitchFamily="34" charset="-122"/>
              </a:rPr>
              <a:t>）</a:t>
            </a:r>
            <a:r>
              <a:rPr lang="sv-SE" sz="2800" b="1" dirty="0">
                <a:solidFill>
                  <a:schemeClr val="accent1"/>
                </a:solidFill>
                <a:effectLst>
                  <a:outerShdw blurRad="38100" dist="38100" dir="2700000" algn="tl">
                    <a:srgbClr val="000000"/>
                  </a:outerShdw>
                </a:effectLst>
                <a:latin typeface="黑体" pitchFamily="2" charset="-122"/>
                <a:ea typeface="黑体" pitchFamily="2" charset="-122"/>
              </a:rPr>
              <a:t/>
            </a:r>
            <a:br>
              <a:rPr lang="sv-SE" sz="2800" b="1" dirty="0">
                <a:solidFill>
                  <a:schemeClr val="accent1"/>
                </a:solidFill>
                <a:effectLst>
                  <a:outerShdw blurRad="38100" dist="38100" dir="2700000" algn="tl">
                    <a:srgbClr val="000000"/>
                  </a:outerShdw>
                </a:effectLst>
                <a:latin typeface="黑体" pitchFamily="2" charset="-122"/>
                <a:ea typeface="黑体" pitchFamily="2" charset="-122"/>
              </a:rPr>
            </a:br>
            <a:endParaRPr lang="en-US" altLang="zh-CN" sz="2800" b="1" dirty="0">
              <a:solidFill>
                <a:schemeClr val="accent1"/>
              </a:solidFill>
              <a:effectLst>
                <a:outerShdw blurRad="38100" dist="38100" dir="2700000" algn="tl">
                  <a:srgbClr val="000000"/>
                </a:outerShdw>
              </a:effectLst>
              <a:latin typeface="黑体" pitchFamily="2" charset="-122"/>
              <a:ea typeface="黑体" pitchFamily="2" charset="-122"/>
            </a:endParaRPr>
          </a:p>
        </p:txBody>
      </p:sp>
      <p:sp>
        <p:nvSpPr>
          <p:cNvPr id="9" name="Rectangle 2"/>
          <p:cNvSpPr txBox="1">
            <a:spLocks noChangeArrowheads="1"/>
          </p:cNvSpPr>
          <p:nvPr/>
        </p:nvSpPr>
        <p:spPr bwMode="auto">
          <a:xfrm>
            <a:off x="538856" y="404664"/>
            <a:ext cx="3241056"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从离散到连续</a:t>
            </a:r>
            <a:endPar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402551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64"/>
          <p:cNvSpPr>
            <a:spLocks noChangeArrowheads="1"/>
          </p:cNvSpPr>
          <p:nvPr/>
        </p:nvSpPr>
        <p:spPr bwMode="auto">
          <a:xfrm flipH="1">
            <a:off x="4797276" y="5511924"/>
            <a:ext cx="404813"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s</a:t>
            </a:r>
            <a:r>
              <a:rPr lang="en-GB" altLang="zh-CN" baseline="-25000">
                <a:solidFill>
                  <a:schemeClr val="bg1"/>
                </a:solidFill>
                <a:latin typeface="Times New Roman" pitchFamily="18" charset="0"/>
                <a:ea typeface="宋体" pitchFamily="2" charset="-122"/>
              </a:rPr>
              <a:t>9</a:t>
            </a:r>
          </a:p>
        </p:txBody>
      </p:sp>
      <p:sp>
        <p:nvSpPr>
          <p:cNvPr id="22532" name="Rectangle 65"/>
          <p:cNvSpPr>
            <a:spLocks noChangeArrowheads="1"/>
          </p:cNvSpPr>
          <p:nvPr/>
        </p:nvSpPr>
        <p:spPr bwMode="auto">
          <a:xfrm flipH="1">
            <a:off x="3362176" y="5511924"/>
            <a:ext cx="404813"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s</a:t>
            </a:r>
            <a:r>
              <a:rPr lang="en-GB" altLang="zh-CN" baseline="-25000">
                <a:solidFill>
                  <a:schemeClr val="bg1"/>
                </a:solidFill>
                <a:latin typeface="Times New Roman" pitchFamily="18" charset="0"/>
                <a:ea typeface="宋体" pitchFamily="2" charset="-122"/>
              </a:rPr>
              <a:t>5</a:t>
            </a:r>
          </a:p>
        </p:txBody>
      </p:sp>
      <p:sp>
        <p:nvSpPr>
          <p:cNvPr id="22533" name="Rectangle 66"/>
          <p:cNvSpPr>
            <a:spLocks noChangeArrowheads="1"/>
          </p:cNvSpPr>
          <p:nvPr/>
        </p:nvSpPr>
        <p:spPr bwMode="auto">
          <a:xfrm flipH="1">
            <a:off x="2904976" y="5511924"/>
            <a:ext cx="404813"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s</a:t>
            </a:r>
            <a:r>
              <a:rPr lang="en-GB" altLang="zh-CN" baseline="-25000">
                <a:solidFill>
                  <a:schemeClr val="bg1"/>
                </a:solidFill>
                <a:latin typeface="Times New Roman" pitchFamily="18" charset="0"/>
                <a:ea typeface="宋体" pitchFamily="2" charset="-122"/>
              </a:rPr>
              <a:t>4</a:t>
            </a:r>
          </a:p>
        </p:txBody>
      </p:sp>
      <p:sp>
        <p:nvSpPr>
          <p:cNvPr id="22534" name="Rectangle 67"/>
          <p:cNvSpPr>
            <a:spLocks noChangeArrowheads="1"/>
          </p:cNvSpPr>
          <p:nvPr/>
        </p:nvSpPr>
        <p:spPr bwMode="auto">
          <a:xfrm flipH="1">
            <a:off x="1965176" y="5511924"/>
            <a:ext cx="404813"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s</a:t>
            </a:r>
            <a:r>
              <a:rPr lang="en-GB" altLang="zh-CN" baseline="-25000">
                <a:solidFill>
                  <a:schemeClr val="bg1"/>
                </a:solidFill>
                <a:latin typeface="Times New Roman" pitchFamily="18" charset="0"/>
                <a:ea typeface="宋体" pitchFamily="2" charset="-122"/>
              </a:rPr>
              <a:t>2</a:t>
            </a:r>
          </a:p>
        </p:txBody>
      </p:sp>
      <p:sp>
        <p:nvSpPr>
          <p:cNvPr id="22535" name="Text Box 68"/>
          <p:cNvSpPr txBox="1">
            <a:spLocks noChangeArrowheads="1"/>
          </p:cNvSpPr>
          <p:nvPr/>
        </p:nvSpPr>
        <p:spPr bwMode="auto">
          <a:xfrm flipH="1">
            <a:off x="4023102" y="5109049"/>
            <a:ext cx="374650" cy="457200"/>
          </a:xfrm>
          <a:prstGeom prst="rect">
            <a:avLst/>
          </a:prstGeom>
          <a:noFill/>
          <a:ln w="25400">
            <a:noFill/>
            <a:miter lim="800000"/>
            <a:headEnd/>
            <a:tailEnd type="none" w="lg" len="lg"/>
          </a:ln>
        </p:spPr>
        <p:txBody>
          <a:bodyPr>
            <a:spAutoFit/>
          </a:bodyPr>
          <a:lstStyle/>
          <a:p>
            <a:pPr algn="ctr" eaLnBrk="0" hangingPunct="0">
              <a:spcBef>
                <a:spcPct val="50000"/>
              </a:spcBef>
            </a:pPr>
            <a:r>
              <a:rPr lang="en-GB" altLang="zh-CN" dirty="0">
                <a:solidFill>
                  <a:schemeClr val="bg1"/>
                </a:solidFill>
                <a:latin typeface="Times New Roman" pitchFamily="18" charset="0"/>
                <a:ea typeface="宋体" pitchFamily="2" charset="-122"/>
              </a:rPr>
              <a:t>…</a:t>
            </a:r>
          </a:p>
        </p:txBody>
      </p:sp>
      <p:sp>
        <p:nvSpPr>
          <p:cNvPr id="22536" name="Text Box 69"/>
          <p:cNvSpPr txBox="1">
            <a:spLocks noChangeArrowheads="1"/>
          </p:cNvSpPr>
          <p:nvPr/>
        </p:nvSpPr>
        <p:spPr bwMode="auto">
          <a:xfrm flipH="1">
            <a:off x="2259657" y="5075362"/>
            <a:ext cx="374650" cy="457200"/>
          </a:xfrm>
          <a:prstGeom prst="rect">
            <a:avLst/>
          </a:prstGeom>
          <a:noFill/>
          <a:ln w="25400">
            <a:noFill/>
            <a:miter lim="800000"/>
            <a:headEnd/>
            <a:tailEnd type="none" w="lg" len="lg"/>
          </a:ln>
        </p:spPr>
        <p:txBody>
          <a:bodyPr>
            <a:spAutoFit/>
          </a:bodyPr>
          <a:lstStyle/>
          <a:p>
            <a:pPr algn="ctr" eaLnBrk="0" hangingPunct="0">
              <a:spcBef>
                <a:spcPct val="50000"/>
              </a:spcBef>
            </a:pPr>
            <a:r>
              <a:rPr lang="en-GB" altLang="zh-CN" dirty="0">
                <a:solidFill>
                  <a:schemeClr val="bg1"/>
                </a:solidFill>
                <a:latin typeface="Times New Roman" pitchFamily="18" charset="0"/>
                <a:ea typeface="宋体" pitchFamily="2" charset="-122"/>
              </a:rPr>
              <a:t>…</a:t>
            </a:r>
          </a:p>
        </p:txBody>
      </p:sp>
      <p:sp>
        <p:nvSpPr>
          <p:cNvPr id="22537" name="Text Box 70"/>
          <p:cNvSpPr txBox="1">
            <a:spLocks noChangeArrowheads="1"/>
          </p:cNvSpPr>
          <p:nvPr/>
        </p:nvSpPr>
        <p:spPr bwMode="auto">
          <a:xfrm flipH="1">
            <a:off x="3862239" y="5553199"/>
            <a:ext cx="374650" cy="457200"/>
          </a:xfrm>
          <a:prstGeom prst="rect">
            <a:avLst/>
          </a:prstGeom>
          <a:noFill/>
          <a:ln w="25400">
            <a:noFill/>
            <a:miter lim="800000"/>
            <a:headEnd/>
            <a:tailEnd type="none" w="lg" len="lg"/>
          </a:ln>
        </p:spPr>
        <p:txBody>
          <a:bodyPr>
            <a:spAutoFit/>
          </a:bodyPr>
          <a:lstStyle/>
          <a:p>
            <a:pPr algn="ctr" eaLnBrk="0" hangingPunct="0">
              <a:spcBef>
                <a:spcPct val="50000"/>
              </a:spcBef>
            </a:pPr>
            <a:r>
              <a:rPr lang="en-GB" altLang="zh-CN" dirty="0">
                <a:solidFill>
                  <a:schemeClr val="bg1"/>
                </a:solidFill>
                <a:latin typeface="Times New Roman" pitchFamily="18" charset="0"/>
                <a:ea typeface="宋体" pitchFamily="2" charset="-122"/>
              </a:rPr>
              <a:t>…</a:t>
            </a:r>
          </a:p>
        </p:txBody>
      </p:sp>
      <p:sp>
        <p:nvSpPr>
          <p:cNvPr id="22538" name="Rectangle 71"/>
          <p:cNvSpPr>
            <a:spLocks noChangeArrowheads="1"/>
          </p:cNvSpPr>
          <p:nvPr/>
        </p:nvSpPr>
        <p:spPr bwMode="auto">
          <a:xfrm flipH="1">
            <a:off x="2422376" y="5511924"/>
            <a:ext cx="404813"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s</a:t>
            </a:r>
            <a:r>
              <a:rPr lang="en-GB" altLang="zh-CN" baseline="-25000">
                <a:solidFill>
                  <a:schemeClr val="bg1"/>
                </a:solidFill>
                <a:latin typeface="Times New Roman" pitchFamily="18" charset="0"/>
                <a:ea typeface="宋体" pitchFamily="2" charset="-122"/>
              </a:rPr>
              <a:t>3</a:t>
            </a:r>
          </a:p>
        </p:txBody>
      </p:sp>
      <p:sp>
        <p:nvSpPr>
          <p:cNvPr id="22539" name="Freeform 72"/>
          <p:cNvSpPr>
            <a:spLocks/>
          </p:cNvSpPr>
          <p:nvPr/>
        </p:nvSpPr>
        <p:spPr bwMode="auto">
          <a:xfrm flipH="1">
            <a:off x="1655763" y="4343874"/>
            <a:ext cx="3708400" cy="790575"/>
          </a:xfrm>
          <a:custGeom>
            <a:avLst/>
            <a:gdLst>
              <a:gd name="T0" fmla="*/ 0 w 2336"/>
              <a:gd name="T1" fmla="*/ 2147483647 h 498"/>
              <a:gd name="T2" fmla="*/ 2147483647 w 2336"/>
              <a:gd name="T3" fmla="*/ 2147483647 h 498"/>
              <a:gd name="T4" fmla="*/ 2147483647 w 2336"/>
              <a:gd name="T5" fmla="*/ 2147483647 h 498"/>
              <a:gd name="T6" fmla="*/ 2147483647 w 2336"/>
              <a:gd name="T7" fmla="*/ 2147483647 h 498"/>
              <a:gd name="T8" fmla="*/ 2147483647 w 2336"/>
              <a:gd name="T9" fmla="*/ 2147483647 h 498"/>
              <a:gd name="T10" fmla="*/ 2147483647 w 2336"/>
              <a:gd name="T11" fmla="*/ 2147483647 h 498"/>
              <a:gd name="T12" fmla="*/ 2147483647 w 2336"/>
              <a:gd name="T13" fmla="*/ 2147483647 h 498"/>
              <a:gd name="T14" fmla="*/ 0 60000 65536"/>
              <a:gd name="T15" fmla="*/ 0 60000 65536"/>
              <a:gd name="T16" fmla="*/ 0 60000 65536"/>
              <a:gd name="T17" fmla="*/ 0 60000 65536"/>
              <a:gd name="T18" fmla="*/ 0 60000 65536"/>
              <a:gd name="T19" fmla="*/ 0 60000 65536"/>
              <a:gd name="T20" fmla="*/ 0 60000 65536"/>
              <a:gd name="T21" fmla="*/ 0 w 2336"/>
              <a:gd name="T22" fmla="*/ 0 h 498"/>
              <a:gd name="T23" fmla="*/ 2336 w 2336"/>
              <a:gd name="T24" fmla="*/ 498 h 4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498">
                <a:moveTo>
                  <a:pt x="0" y="263"/>
                </a:moveTo>
                <a:cubicBezTo>
                  <a:pt x="224" y="170"/>
                  <a:pt x="448" y="78"/>
                  <a:pt x="640" y="111"/>
                </a:cubicBezTo>
                <a:cubicBezTo>
                  <a:pt x="832" y="144"/>
                  <a:pt x="949" y="428"/>
                  <a:pt x="1152" y="463"/>
                </a:cubicBezTo>
                <a:cubicBezTo>
                  <a:pt x="1355" y="498"/>
                  <a:pt x="1691" y="390"/>
                  <a:pt x="1856" y="319"/>
                </a:cubicBezTo>
                <a:cubicBezTo>
                  <a:pt x="2021" y="248"/>
                  <a:pt x="2072" y="78"/>
                  <a:pt x="2144" y="39"/>
                </a:cubicBezTo>
                <a:cubicBezTo>
                  <a:pt x="2216" y="0"/>
                  <a:pt x="2256" y="48"/>
                  <a:pt x="2288" y="87"/>
                </a:cubicBezTo>
                <a:cubicBezTo>
                  <a:pt x="2320" y="126"/>
                  <a:pt x="2328" y="198"/>
                  <a:pt x="2336" y="271"/>
                </a:cubicBezTo>
              </a:path>
            </a:pathLst>
          </a:custGeom>
          <a:noFill/>
          <a:ln w="25400">
            <a:solidFill>
              <a:srgbClr val="FFFF00"/>
            </a:solidFill>
            <a:round/>
            <a:headEnd/>
            <a:tailEnd/>
          </a:ln>
        </p:spPr>
        <p:txBody>
          <a:bodyPr/>
          <a:lstStyle/>
          <a:p>
            <a:endParaRPr lang="zh-CN" altLang="en-US"/>
          </a:p>
        </p:txBody>
      </p:sp>
      <p:grpSp>
        <p:nvGrpSpPr>
          <p:cNvPr id="22540" name="Group 73"/>
          <p:cNvGrpSpPr>
            <a:grpSpLocks/>
          </p:cNvGrpSpPr>
          <p:nvPr/>
        </p:nvGrpSpPr>
        <p:grpSpPr bwMode="auto">
          <a:xfrm>
            <a:off x="1558776" y="3909663"/>
            <a:ext cx="6216650" cy="1679575"/>
            <a:chOff x="532" y="2655"/>
            <a:chExt cx="3916" cy="1058"/>
          </a:xfrm>
        </p:grpSpPr>
        <p:pic>
          <p:nvPicPr>
            <p:cNvPr id="22551" name="Picture 74" descr="robot_665[1]"/>
            <p:cNvPicPr>
              <a:picLocks noChangeAspect="1" noChangeArrowheads="1"/>
            </p:cNvPicPr>
            <p:nvPr/>
          </p:nvPicPr>
          <p:blipFill>
            <a:blip r:embed="rId2" cstate="print"/>
            <a:srcRect/>
            <a:stretch>
              <a:fillRect/>
            </a:stretch>
          </p:blipFill>
          <p:spPr bwMode="auto">
            <a:xfrm>
              <a:off x="3008" y="2655"/>
              <a:ext cx="1440" cy="1058"/>
            </a:xfrm>
            <a:prstGeom prst="rect">
              <a:avLst/>
            </a:prstGeom>
            <a:noFill/>
            <a:ln w="9525">
              <a:noFill/>
              <a:miter lim="800000"/>
              <a:headEnd/>
              <a:tailEnd/>
            </a:ln>
          </p:spPr>
        </p:pic>
        <p:sp>
          <p:nvSpPr>
            <p:cNvPr id="22552" name="Text Box 75"/>
            <p:cNvSpPr txBox="1">
              <a:spLocks noChangeArrowheads="1"/>
            </p:cNvSpPr>
            <p:nvPr/>
          </p:nvSpPr>
          <p:spPr bwMode="auto">
            <a:xfrm flipH="1">
              <a:off x="2503" y="2665"/>
              <a:ext cx="488" cy="288"/>
            </a:xfrm>
            <a:prstGeom prst="rect">
              <a:avLst/>
            </a:prstGeom>
            <a:noFill/>
            <a:ln w="9525">
              <a:noFill/>
              <a:miter lim="800000"/>
              <a:headEnd/>
              <a:tailEnd/>
            </a:ln>
          </p:spPr>
          <p:txBody>
            <a:bodyPr>
              <a:spAutoFit/>
            </a:bodyPr>
            <a:lstStyle/>
            <a:p>
              <a:pPr eaLnBrk="0" hangingPunct="0">
                <a:spcBef>
                  <a:spcPct val="50000"/>
                </a:spcBef>
              </a:pPr>
              <a:r>
                <a:rPr lang="en-GB" altLang="zh-CN" dirty="0">
                  <a:solidFill>
                    <a:schemeClr val="bg1"/>
                  </a:solidFill>
                  <a:latin typeface="Times New Roman" pitchFamily="18" charset="0"/>
                  <a:ea typeface="宋体" pitchFamily="2" charset="-122"/>
                </a:rPr>
                <a:t>+50</a:t>
              </a:r>
            </a:p>
          </p:txBody>
        </p:sp>
        <p:sp>
          <p:nvSpPr>
            <p:cNvPr id="22553" name="Text Box 76"/>
            <p:cNvSpPr txBox="1">
              <a:spLocks noChangeArrowheads="1"/>
            </p:cNvSpPr>
            <p:nvPr/>
          </p:nvSpPr>
          <p:spPr bwMode="auto">
            <a:xfrm flipH="1">
              <a:off x="1672" y="2968"/>
              <a:ext cx="416" cy="288"/>
            </a:xfrm>
            <a:prstGeom prst="rect">
              <a:avLst/>
            </a:prstGeom>
            <a:noFill/>
            <a:ln w="9525">
              <a:noFill/>
              <a:miter lim="800000"/>
              <a:headEnd/>
              <a:tailEnd/>
            </a:ln>
          </p:spPr>
          <p:txBody>
            <a:bodyPr>
              <a:spAutoFit/>
            </a:bodyPr>
            <a:lstStyle/>
            <a:p>
              <a:pPr eaLnBrk="0" hangingPunct="0">
                <a:spcBef>
                  <a:spcPct val="50000"/>
                </a:spcBef>
              </a:pPr>
              <a:r>
                <a:rPr lang="en-GB" altLang="zh-CN">
                  <a:solidFill>
                    <a:schemeClr val="bg1"/>
                  </a:solidFill>
                  <a:latin typeface="Times New Roman" pitchFamily="18" charset="0"/>
                  <a:ea typeface="宋体" pitchFamily="2" charset="-122"/>
                </a:rPr>
                <a:t>-1</a:t>
              </a:r>
            </a:p>
          </p:txBody>
        </p:sp>
        <p:sp>
          <p:nvSpPr>
            <p:cNvPr id="22554" name="Text Box 77"/>
            <p:cNvSpPr txBox="1">
              <a:spLocks noChangeArrowheads="1"/>
            </p:cNvSpPr>
            <p:nvPr/>
          </p:nvSpPr>
          <p:spPr bwMode="auto">
            <a:xfrm flipH="1">
              <a:off x="1344" y="2960"/>
              <a:ext cx="416" cy="288"/>
            </a:xfrm>
            <a:prstGeom prst="rect">
              <a:avLst/>
            </a:prstGeom>
            <a:noFill/>
            <a:ln w="9525">
              <a:noFill/>
              <a:miter lim="800000"/>
              <a:headEnd/>
              <a:tailEnd/>
            </a:ln>
          </p:spPr>
          <p:txBody>
            <a:bodyPr>
              <a:spAutoFit/>
            </a:bodyPr>
            <a:lstStyle/>
            <a:p>
              <a:pPr eaLnBrk="0" hangingPunct="0">
                <a:spcBef>
                  <a:spcPct val="50000"/>
                </a:spcBef>
              </a:pPr>
              <a:r>
                <a:rPr lang="en-GB" altLang="zh-CN">
                  <a:solidFill>
                    <a:schemeClr val="bg1"/>
                  </a:solidFill>
                  <a:latin typeface="Times New Roman" pitchFamily="18" charset="0"/>
                  <a:ea typeface="宋体" pitchFamily="2" charset="-122"/>
                </a:rPr>
                <a:t>-1</a:t>
              </a:r>
            </a:p>
          </p:txBody>
        </p:sp>
        <p:sp>
          <p:nvSpPr>
            <p:cNvPr id="22555" name="Text Box 78"/>
            <p:cNvSpPr txBox="1">
              <a:spLocks noChangeArrowheads="1"/>
            </p:cNvSpPr>
            <p:nvPr/>
          </p:nvSpPr>
          <p:spPr bwMode="auto">
            <a:xfrm flipH="1">
              <a:off x="540" y="2663"/>
              <a:ext cx="416" cy="288"/>
            </a:xfrm>
            <a:prstGeom prst="rect">
              <a:avLst/>
            </a:prstGeom>
            <a:noFill/>
            <a:ln w="9525">
              <a:noFill/>
              <a:miter lim="800000"/>
              <a:headEnd/>
              <a:tailEnd/>
            </a:ln>
          </p:spPr>
          <p:txBody>
            <a:bodyPr>
              <a:spAutoFit/>
            </a:bodyPr>
            <a:lstStyle/>
            <a:p>
              <a:pPr eaLnBrk="0" hangingPunct="0">
                <a:spcBef>
                  <a:spcPct val="50000"/>
                </a:spcBef>
              </a:pPr>
              <a:r>
                <a:rPr lang="en-GB" altLang="zh-CN" dirty="0">
                  <a:solidFill>
                    <a:schemeClr val="bg1"/>
                  </a:solidFill>
                  <a:latin typeface="Times New Roman" pitchFamily="18" charset="0"/>
                  <a:ea typeface="宋体" pitchFamily="2" charset="-122"/>
                </a:rPr>
                <a:t>+3</a:t>
              </a:r>
            </a:p>
          </p:txBody>
        </p:sp>
        <p:sp>
          <p:nvSpPr>
            <p:cNvPr id="22556" name="Rectangle 79"/>
            <p:cNvSpPr>
              <a:spLocks noChangeArrowheads="1"/>
            </p:cNvSpPr>
            <p:nvPr/>
          </p:nvSpPr>
          <p:spPr bwMode="auto">
            <a:xfrm flipH="1">
              <a:off x="2580" y="3392"/>
              <a:ext cx="244" cy="288"/>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r</a:t>
              </a:r>
              <a:r>
                <a:rPr lang="en-GB" altLang="zh-CN" baseline="-25000">
                  <a:solidFill>
                    <a:schemeClr val="bg1"/>
                  </a:solidFill>
                  <a:latin typeface="Times New Roman" pitchFamily="18" charset="0"/>
                  <a:ea typeface="宋体" pitchFamily="2" charset="-122"/>
                </a:rPr>
                <a:t>9</a:t>
              </a:r>
            </a:p>
          </p:txBody>
        </p:sp>
        <p:sp>
          <p:nvSpPr>
            <p:cNvPr id="22557" name="Rectangle 80"/>
            <p:cNvSpPr>
              <a:spLocks noChangeArrowheads="1"/>
            </p:cNvSpPr>
            <p:nvPr/>
          </p:nvSpPr>
          <p:spPr bwMode="auto">
            <a:xfrm flipH="1">
              <a:off x="1676" y="3400"/>
              <a:ext cx="244" cy="288"/>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r</a:t>
              </a:r>
              <a:r>
                <a:rPr lang="en-GB" altLang="zh-CN" baseline="-25000">
                  <a:solidFill>
                    <a:schemeClr val="bg1"/>
                  </a:solidFill>
                  <a:latin typeface="Times New Roman" pitchFamily="18" charset="0"/>
                  <a:ea typeface="宋体" pitchFamily="2" charset="-122"/>
                </a:rPr>
                <a:t>5</a:t>
              </a:r>
            </a:p>
          </p:txBody>
        </p:sp>
        <p:sp>
          <p:nvSpPr>
            <p:cNvPr id="22558" name="Rectangle 81"/>
            <p:cNvSpPr>
              <a:spLocks noChangeArrowheads="1"/>
            </p:cNvSpPr>
            <p:nvPr/>
          </p:nvSpPr>
          <p:spPr bwMode="auto">
            <a:xfrm flipH="1">
              <a:off x="1396" y="3400"/>
              <a:ext cx="244" cy="288"/>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r</a:t>
              </a:r>
              <a:r>
                <a:rPr lang="en-GB" altLang="zh-CN" baseline="-25000">
                  <a:solidFill>
                    <a:schemeClr val="bg1"/>
                  </a:solidFill>
                  <a:latin typeface="Times New Roman" pitchFamily="18" charset="0"/>
                  <a:ea typeface="宋体" pitchFamily="2" charset="-122"/>
                </a:rPr>
                <a:t>4</a:t>
              </a:r>
            </a:p>
          </p:txBody>
        </p:sp>
        <p:sp>
          <p:nvSpPr>
            <p:cNvPr id="22559" name="Rectangle 82"/>
            <p:cNvSpPr>
              <a:spLocks noChangeArrowheads="1"/>
            </p:cNvSpPr>
            <p:nvPr/>
          </p:nvSpPr>
          <p:spPr bwMode="auto">
            <a:xfrm flipH="1">
              <a:off x="532" y="3392"/>
              <a:ext cx="244" cy="288"/>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r</a:t>
              </a:r>
              <a:r>
                <a:rPr lang="en-GB" altLang="zh-CN" baseline="-25000">
                  <a:solidFill>
                    <a:schemeClr val="bg1"/>
                  </a:solidFill>
                  <a:latin typeface="Times New Roman" pitchFamily="18" charset="0"/>
                  <a:ea typeface="宋体" pitchFamily="2" charset="-122"/>
                </a:rPr>
                <a:t>1</a:t>
              </a:r>
            </a:p>
          </p:txBody>
        </p:sp>
      </p:grpSp>
      <p:sp>
        <p:nvSpPr>
          <p:cNvPr id="22541" name="Rectangle 83"/>
          <p:cNvSpPr>
            <a:spLocks noChangeArrowheads="1"/>
          </p:cNvSpPr>
          <p:nvPr/>
        </p:nvSpPr>
        <p:spPr bwMode="auto">
          <a:xfrm flipH="1">
            <a:off x="1547664" y="5511924"/>
            <a:ext cx="404812"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s</a:t>
            </a:r>
            <a:r>
              <a:rPr lang="en-GB" altLang="zh-CN" baseline="-25000">
                <a:solidFill>
                  <a:schemeClr val="bg1"/>
                </a:solidFill>
                <a:latin typeface="Times New Roman" pitchFamily="18" charset="0"/>
                <a:ea typeface="宋体" pitchFamily="2" charset="-122"/>
              </a:rPr>
              <a:t>1</a:t>
            </a:r>
          </a:p>
        </p:txBody>
      </p:sp>
      <p:sp>
        <p:nvSpPr>
          <p:cNvPr id="22542" name="Rectangle 84"/>
          <p:cNvSpPr>
            <a:spLocks noChangeArrowheads="1"/>
          </p:cNvSpPr>
          <p:nvPr/>
        </p:nvSpPr>
        <p:spPr bwMode="auto">
          <a:xfrm flipH="1">
            <a:off x="4798864" y="5943724"/>
            <a:ext cx="420687"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a</a:t>
            </a:r>
            <a:r>
              <a:rPr lang="en-GB" altLang="zh-CN" baseline="-25000">
                <a:solidFill>
                  <a:schemeClr val="bg1"/>
                </a:solidFill>
                <a:latin typeface="Times New Roman" pitchFamily="18" charset="0"/>
                <a:ea typeface="宋体" pitchFamily="2" charset="-122"/>
              </a:rPr>
              <a:t>9</a:t>
            </a:r>
          </a:p>
        </p:txBody>
      </p:sp>
      <p:sp>
        <p:nvSpPr>
          <p:cNvPr id="22543" name="Rectangle 85"/>
          <p:cNvSpPr>
            <a:spLocks noChangeArrowheads="1"/>
          </p:cNvSpPr>
          <p:nvPr/>
        </p:nvSpPr>
        <p:spPr bwMode="auto">
          <a:xfrm flipH="1">
            <a:off x="3363764" y="5943724"/>
            <a:ext cx="420687"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a</a:t>
            </a:r>
            <a:r>
              <a:rPr lang="en-GB" altLang="zh-CN" baseline="-25000">
                <a:solidFill>
                  <a:schemeClr val="bg1"/>
                </a:solidFill>
                <a:latin typeface="Times New Roman" pitchFamily="18" charset="0"/>
                <a:ea typeface="宋体" pitchFamily="2" charset="-122"/>
              </a:rPr>
              <a:t>5</a:t>
            </a:r>
          </a:p>
        </p:txBody>
      </p:sp>
      <p:sp>
        <p:nvSpPr>
          <p:cNvPr id="22544" name="Rectangle 86"/>
          <p:cNvSpPr>
            <a:spLocks noChangeArrowheads="1"/>
          </p:cNvSpPr>
          <p:nvPr/>
        </p:nvSpPr>
        <p:spPr bwMode="auto">
          <a:xfrm flipH="1">
            <a:off x="2906564" y="5943724"/>
            <a:ext cx="420687"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a</a:t>
            </a:r>
            <a:r>
              <a:rPr lang="en-GB" altLang="zh-CN" baseline="-25000">
                <a:solidFill>
                  <a:schemeClr val="bg1"/>
                </a:solidFill>
                <a:latin typeface="Times New Roman" pitchFamily="18" charset="0"/>
                <a:ea typeface="宋体" pitchFamily="2" charset="-122"/>
              </a:rPr>
              <a:t>4</a:t>
            </a:r>
          </a:p>
        </p:txBody>
      </p:sp>
      <p:sp>
        <p:nvSpPr>
          <p:cNvPr id="22545" name="Rectangle 87"/>
          <p:cNvSpPr>
            <a:spLocks noChangeArrowheads="1"/>
          </p:cNvSpPr>
          <p:nvPr/>
        </p:nvSpPr>
        <p:spPr bwMode="auto">
          <a:xfrm flipH="1">
            <a:off x="1966764" y="5943724"/>
            <a:ext cx="420687" cy="457200"/>
          </a:xfrm>
          <a:prstGeom prst="rect">
            <a:avLst/>
          </a:prstGeom>
          <a:noFill/>
          <a:ln w="9525">
            <a:noFill/>
            <a:miter lim="800000"/>
            <a:headEnd/>
            <a:tailEnd/>
          </a:ln>
        </p:spPr>
        <p:txBody>
          <a:bodyPr wrap="none">
            <a:spAutoFit/>
          </a:bodyPr>
          <a:lstStyle/>
          <a:p>
            <a:pPr eaLnBrk="0" hangingPunct="0"/>
            <a:r>
              <a:rPr lang="en-GB" altLang="zh-CN" dirty="0">
                <a:solidFill>
                  <a:schemeClr val="bg1"/>
                </a:solidFill>
                <a:latin typeface="Times New Roman" pitchFamily="18" charset="0"/>
                <a:ea typeface="宋体" pitchFamily="2" charset="-122"/>
              </a:rPr>
              <a:t>a</a:t>
            </a:r>
            <a:r>
              <a:rPr lang="en-GB" altLang="zh-CN" baseline="-25000" dirty="0">
                <a:solidFill>
                  <a:schemeClr val="bg1"/>
                </a:solidFill>
                <a:latin typeface="Times New Roman" pitchFamily="18" charset="0"/>
                <a:ea typeface="宋体" pitchFamily="2" charset="-122"/>
              </a:rPr>
              <a:t>2</a:t>
            </a:r>
          </a:p>
        </p:txBody>
      </p:sp>
      <p:sp>
        <p:nvSpPr>
          <p:cNvPr id="22546" name="Text Box 88"/>
          <p:cNvSpPr txBox="1">
            <a:spLocks noChangeArrowheads="1"/>
          </p:cNvSpPr>
          <p:nvPr/>
        </p:nvSpPr>
        <p:spPr bwMode="auto">
          <a:xfrm flipH="1">
            <a:off x="3862239" y="5984999"/>
            <a:ext cx="374650" cy="457200"/>
          </a:xfrm>
          <a:prstGeom prst="rect">
            <a:avLst/>
          </a:prstGeom>
          <a:noFill/>
          <a:ln w="25400">
            <a:noFill/>
            <a:miter lim="800000"/>
            <a:headEnd/>
            <a:tailEnd type="none" w="lg" len="lg"/>
          </a:ln>
        </p:spPr>
        <p:txBody>
          <a:bodyPr>
            <a:spAutoFit/>
          </a:bodyPr>
          <a:lstStyle/>
          <a:p>
            <a:pPr algn="ctr" eaLnBrk="0" hangingPunct="0">
              <a:spcBef>
                <a:spcPct val="50000"/>
              </a:spcBef>
            </a:pPr>
            <a:r>
              <a:rPr lang="en-GB" altLang="zh-CN">
                <a:solidFill>
                  <a:schemeClr val="bg1"/>
                </a:solidFill>
                <a:latin typeface="Times New Roman" pitchFamily="18" charset="0"/>
                <a:ea typeface="宋体" pitchFamily="2" charset="-122"/>
              </a:rPr>
              <a:t>…</a:t>
            </a:r>
          </a:p>
        </p:txBody>
      </p:sp>
      <p:sp>
        <p:nvSpPr>
          <p:cNvPr id="22547" name="Rectangle 89"/>
          <p:cNvSpPr>
            <a:spLocks noChangeArrowheads="1"/>
          </p:cNvSpPr>
          <p:nvPr/>
        </p:nvSpPr>
        <p:spPr bwMode="auto">
          <a:xfrm flipH="1">
            <a:off x="2423964" y="5943724"/>
            <a:ext cx="420687"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a</a:t>
            </a:r>
            <a:r>
              <a:rPr lang="en-GB" altLang="zh-CN" baseline="-25000">
                <a:solidFill>
                  <a:schemeClr val="bg1"/>
                </a:solidFill>
                <a:latin typeface="Times New Roman" pitchFamily="18" charset="0"/>
                <a:ea typeface="宋体" pitchFamily="2" charset="-122"/>
              </a:rPr>
              <a:t>3</a:t>
            </a:r>
          </a:p>
        </p:txBody>
      </p:sp>
      <p:sp>
        <p:nvSpPr>
          <p:cNvPr id="22548" name="Rectangle 90"/>
          <p:cNvSpPr>
            <a:spLocks noChangeArrowheads="1"/>
          </p:cNvSpPr>
          <p:nvPr/>
        </p:nvSpPr>
        <p:spPr bwMode="auto">
          <a:xfrm flipH="1">
            <a:off x="1549251" y="5943724"/>
            <a:ext cx="420688" cy="457200"/>
          </a:xfrm>
          <a:prstGeom prst="rect">
            <a:avLst/>
          </a:prstGeom>
          <a:noFill/>
          <a:ln w="9525">
            <a:noFill/>
            <a:miter lim="800000"/>
            <a:headEnd/>
            <a:tailEnd/>
          </a:ln>
        </p:spPr>
        <p:txBody>
          <a:bodyPr wrap="none">
            <a:spAutoFit/>
          </a:bodyPr>
          <a:lstStyle/>
          <a:p>
            <a:pPr eaLnBrk="0" hangingPunct="0"/>
            <a:r>
              <a:rPr lang="en-GB" altLang="zh-CN">
                <a:solidFill>
                  <a:schemeClr val="bg1"/>
                </a:solidFill>
                <a:latin typeface="Times New Roman" pitchFamily="18" charset="0"/>
                <a:ea typeface="宋体" pitchFamily="2" charset="-122"/>
              </a:rPr>
              <a:t>a</a:t>
            </a:r>
            <a:r>
              <a:rPr lang="en-GB" altLang="zh-CN" baseline="-25000">
                <a:solidFill>
                  <a:schemeClr val="bg1"/>
                </a:solidFill>
                <a:latin typeface="Times New Roman" pitchFamily="18" charset="0"/>
                <a:ea typeface="宋体" pitchFamily="2" charset="-122"/>
              </a:rPr>
              <a:t>1</a:t>
            </a:r>
          </a:p>
        </p:txBody>
      </p:sp>
      <p:sp>
        <p:nvSpPr>
          <p:cNvPr id="32" name="矩形 31"/>
          <p:cNvSpPr/>
          <p:nvPr/>
        </p:nvSpPr>
        <p:spPr>
          <a:xfrm>
            <a:off x="323850" y="276225"/>
            <a:ext cx="50403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33" name="标题 1"/>
          <p:cNvSpPr txBox="1">
            <a:spLocks/>
          </p:cNvSpPr>
          <p:nvPr/>
        </p:nvSpPr>
        <p:spPr>
          <a:xfrm>
            <a:off x="431800" y="333375"/>
            <a:ext cx="4932363"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一、什么是强化学习？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34" name="Rectangle 4"/>
          <p:cNvSpPr>
            <a:spLocks noChangeArrowheads="1"/>
          </p:cNvSpPr>
          <p:nvPr/>
        </p:nvSpPr>
        <p:spPr bwMode="auto">
          <a:xfrm>
            <a:off x="683568" y="1340768"/>
            <a:ext cx="4032448" cy="648072"/>
          </a:xfrm>
          <a:prstGeom prst="rect">
            <a:avLst/>
          </a:prstGeom>
          <a:noFill/>
          <a:ln w="9525">
            <a:noFill/>
            <a:miter lim="800000"/>
            <a:headEnd/>
            <a:tailEnd/>
          </a:ln>
          <a:effectLst/>
        </p:spPr>
        <p:txBody>
          <a:bodyPr anchor="t"/>
          <a:lstStyle/>
          <a:p>
            <a:pPr>
              <a:lnSpc>
                <a:spcPct val="130000"/>
              </a:lnSpc>
              <a:defRPr/>
            </a:pPr>
            <a:r>
              <a:rPr lang="zh-CN" altLang="en-US" sz="2800" b="1" dirty="0" smtClean="0">
                <a:solidFill>
                  <a:srgbClr val="00CC00"/>
                </a:solidFill>
                <a:latin typeface="微软雅黑" pitchFamily="34" charset="-122"/>
                <a:ea typeface="微软雅黑" pitchFamily="34" charset="-122"/>
                <a:cs typeface="Times New Roman" pitchFamily="18" charset="0"/>
              </a:rPr>
              <a:t>人工智能中的行为主义</a:t>
            </a:r>
            <a:endParaRPr lang="en-US" altLang="zh-CN" sz="2800" b="1" dirty="0">
              <a:solidFill>
                <a:srgbClr val="00CC00"/>
              </a:solidFill>
              <a:latin typeface="微软雅黑" pitchFamily="34" charset="-122"/>
              <a:ea typeface="微软雅黑" pitchFamily="34" charset="-122"/>
              <a:cs typeface="Times New Roman" pitchFamily="18" charset="0"/>
            </a:endParaRPr>
          </a:p>
        </p:txBody>
      </p:sp>
      <p:sp>
        <p:nvSpPr>
          <p:cNvPr id="35" name="Rectangle 63"/>
          <p:cNvSpPr txBox="1">
            <a:spLocks noChangeArrowheads="1"/>
          </p:cNvSpPr>
          <p:nvPr/>
        </p:nvSpPr>
        <p:spPr bwMode="auto">
          <a:xfrm>
            <a:off x="436563" y="1988840"/>
            <a:ext cx="8167885" cy="45357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130000"/>
              </a:lnSpc>
              <a:buClr>
                <a:srgbClr val="FF0000"/>
              </a:buClr>
            </a:pPr>
            <a:r>
              <a:rPr lang="zh-CN" altLang="en-US" sz="2400" b="1" kern="0" smtClean="0">
                <a:solidFill>
                  <a:schemeClr val="accent1"/>
                </a:solidFill>
                <a:latin typeface="微软雅黑" pitchFamily="34" charset="-122"/>
                <a:ea typeface="微软雅黑" pitchFamily="34" charset="-122"/>
              </a:rPr>
              <a:t>向惩罚和奖励学习：行为主义学习</a:t>
            </a:r>
            <a:endParaRPr lang="en-GB" altLang="zh-CN" sz="2400" b="1" kern="0" smtClean="0">
              <a:solidFill>
                <a:schemeClr val="accent1"/>
              </a:solidFill>
              <a:latin typeface="微软雅黑" pitchFamily="34" charset="-122"/>
              <a:ea typeface="微软雅黑" pitchFamily="34" charset="-122"/>
            </a:endParaRPr>
          </a:p>
          <a:p>
            <a:pPr eaLnBrk="1" hangingPunct="1">
              <a:lnSpc>
                <a:spcPct val="130000"/>
              </a:lnSpc>
              <a:buClr>
                <a:srgbClr val="FF0000"/>
              </a:buClr>
              <a:buFont typeface="Wingdings" pitchFamily="2" charset="2"/>
              <a:buNone/>
            </a:pPr>
            <a:r>
              <a:rPr lang="zh-CN" altLang="en-US" sz="2400" kern="0" smtClean="0">
                <a:solidFill>
                  <a:schemeClr val="bg1"/>
                </a:solidFill>
                <a:latin typeface="微软雅黑" pitchFamily="34" charset="-122"/>
                <a:ea typeface="微软雅黑" pitchFamily="34" charset="-122"/>
              </a:rPr>
              <a:t>       </a:t>
            </a:r>
            <a:r>
              <a:rPr lang="zh-CN" altLang="en-US" sz="2400" kern="0" smtClean="0">
                <a:solidFill>
                  <a:schemeClr val="accent5">
                    <a:lumMod val="75000"/>
                  </a:schemeClr>
                </a:solidFill>
                <a:latin typeface="Adobe 仿宋 Std R" pitchFamily="18" charset="-122"/>
                <a:ea typeface="Adobe 仿宋 Std R" pitchFamily="18" charset="-122"/>
              </a:rPr>
              <a:t>学习智能体在移动中同时观测状态和奖励值，通过调整策略或动作序列，使其所得奖励之目标函数最大化</a:t>
            </a:r>
            <a:endParaRPr lang="en-GB" altLang="zh-CN" sz="2400" kern="0" dirty="0" smtClean="0">
              <a:solidFill>
                <a:schemeClr val="accent5">
                  <a:lumMod val="75000"/>
                </a:schemeClr>
              </a:solidFill>
              <a:latin typeface="Adobe 仿宋 Std R" pitchFamily="18" charset="-122"/>
              <a:ea typeface="Adobe 仿宋 Std R" pitchFamily="18" charset="-122"/>
            </a:endParaRPr>
          </a:p>
        </p:txBody>
      </p:sp>
    </p:spTree>
    <p:extLst>
      <p:ext uri="{BB962C8B-B14F-4D97-AF65-F5344CB8AC3E}">
        <p14:creationId xmlns:p14="http://schemas.microsoft.com/office/powerpoint/2010/main" val="312949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612329" y="1556792"/>
            <a:ext cx="7920880" cy="4968552"/>
          </a:xfrm>
        </p:spPr>
        <p:txBody>
          <a:bodyPr/>
          <a:lstStyle/>
          <a:p>
            <a:pPr eaLnBrk="1" hangingPunct="1">
              <a:lnSpc>
                <a:spcPct val="130000"/>
              </a:lnSpc>
              <a:buClr>
                <a:srgbClr val="FF0000"/>
              </a:buClr>
            </a:pPr>
            <a:r>
              <a:rPr lang="zh-CN" altLang="en-US" sz="2400" dirty="0">
                <a:solidFill>
                  <a:srgbClr val="54DFA2"/>
                </a:solidFill>
                <a:latin typeface="微软雅黑" panose="020B0503020204020204" pitchFamily="34" charset="-122"/>
                <a:ea typeface="微软雅黑" panose="020B0503020204020204" pitchFamily="34" charset="-122"/>
              </a:rPr>
              <a:t>最小</a:t>
            </a:r>
            <a:r>
              <a:rPr lang="zh-CN" altLang="en-US" sz="2400" dirty="0" smtClean="0">
                <a:solidFill>
                  <a:srgbClr val="54DFA2"/>
                </a:solidFill>
                <a:latin typeface="微软雅黑" panose="020B0503020204020204" pitchFamily="34" charset="-122"/>
                <a:ea typeface="微软雅黑" panose="020B0503020204020204" pitchFamily="34" charset="-122"/>
              </a:rPr>
              <a:t>化训练样本</a:t>
            </a:r>
            <a:r>
              <a:rPr lang="sv-SE" altLang="zh-CN" sz="2400" dirty="0">
                <a:solidFill>
                  <a:srgbClr val="54DFA2"/>
                </a:solidFill>
                <a:ea typeface="宋体" pitchFamily="2" charset="-122"/>
              </a:rPr>
              <a:t>Q</a:t>
            </a:r>
            <a:r>
              <a:rPr lang="sv-SE" altLang="zh-CN" sz="2400" baseline="-25000" dirty="0">
                <a:solidFill>
                  <a:srgbClr val="54DFA2"/>
                </a:solidFill>
                <a:ea typeface="宋体" pitchFamily="2" charset="-122"/>
              </a:rPr>
              <a:t>t</a:t>
            </a:r>
            <a:r>
              <a:rPr lang="sv-SE" altLang="zh-CN" sz="2400" dirty="0">
                <a:solidFill>
                  <a:srgbClr val="54DFA2"/>
                </a:solidFill>
                <a:ea typeface="宋体" pitchFamily="2" charset="-122"/>
              </a:rPr>
              <a:t>(s</a:t>
            </a:r>
            <a:r>
              <a:rPr lang="sv-SE" altLang="zh-CN" sz="2400" baseline="-25000" dirty="0">
                <a:solidFill>
                  <a:srgbClr val="54DFA2"/>
                </a:solidFill>
                <a:ea typeface="宋体" pitchFamily="2" charset="-122"/>
              </a:rPr>
              <a:t>t,</a:t>
            </a:r>
            <a:r>
              <a:rPr lang="sv-SE" altLang="zh-CN" sz="2400" dirty="0">
                <a:solidFill>
                  <a:srgbClr val="54DFA2"/>
                </a:solidFill>
                <a:ea typeface="宋体" pitchFamily="2" charset="-122"/>
              </a:rPr>
              <a:t>,a</a:t>
            </a:r>
            <a:r>
              <a:rPr lang="sv-SE" altLang="zh-CN" sz="2400" baseline="-25000" dirty="0">
                <a:solidFill>
                  <a:srgbClr val="54DFA2"/>
                </a:solidFill>
                <a:ea typeface="宋体" pitchFamily="2" charset="-122"/>
              </a:rPr>
              <a:t>t</a:t>
            </a:r>
            <a:r>
              <a:rPr lang="sv-SE" altLang="zh-CN" sz="2400" dirty="0">
                <a:solidFill>
                  <a:srgbClr val="54DFA2"/>
                </a:solidFill>
                <a:ea typeface="宋体" pitchFamily="2" charset="-122"/>
              </a:rPr>
              <a:t>) </a:t>
            </a:r>
            <a:r>
              <a:rPr lang="zh-CN" altLang="en-US" sz="2400" dirty="0" smtClean="0">
                <a:solidFill>
                  <a:srgbClr val="54DFA2"/>
                </a:solidFill>
                <a:latin typeface="微软雅黑" panose="020B0503020204020204" pitchFamily="34" charset="-122"/>
                <a:ea typeface="微软雅黑" panose="020B0503020204020204" pitchFamily="34" charset="-122"/>
              </a:rPr>
              <a:t>和真值函数</a:t>
            </a:r>
            <a:r>
              <a:rPr lang="sv-SE" altLang="zh-CN" sz="2400" dirty="0">
                <a:solidFill>
                  <a:srgbClr val="54DFA2"/>
                </a:solidFill>
                <a:ea typeface="宋体" pitchFamily="2" charset="-122"/>
              </a:rPr>
              <a:t>Q</a:t>
            </a:r>
            <a:r>
              <a:rPr lang="sv-SE" altLang="zh-CN" sz="2400" baseline="30000" dirty="0">
                <a:solidFill>
                  <a:srgbClr val="54DFA2"/>
                </a:solidFill>
                <a:latin typeface="Symbol" pitchFamily="18" charset="2"/>
                <a:ea typeface="宋体" pitchFamily="2" charset="-122"/>
              </a:rPr>
              <a:t>p</a:t>
            </a:r>
            <a:r>
              <a:rPr lang="sv-SE" altLang="zh-CN" sz="2400" dirty="0">
                <a:solidFill>
                  <a:srgbClr val="54DFA2"/>
                </a:solidFill>
                <a:ea typeface="宋体" pitchFamily="2" charset="-122"/>
              </a:rPr>
              <a:t>(s,a</a:t>
            </a:r>
            <a:r>
              <a:rPr lang="sv-SE" altLang="zh-CN" sz="2400" dirty="0" smtClean="0">
                <a:solidFill>
                  <a:srgbClr val="54DFA2"/>
                </a:solidFill>
                <a:ea typeface="宋体" pitchFamily="2" charset="-122"/>
              </a:rPr>
              <a:t>) </a:t>
            </a:r>
            <a:r>
              <a:rPr lang="zh-CN" altLang="en-US" sz="2400" dirty="0" smtClean="0">
                <a:solidFill>
                  <a:srgbClr val="54DFA2"/>
                </a:solidFill>
                <a:latin typeface="微软雅黑" panose="020B0503020204020204" pitchFamily="34" charset="-122"/>
                <a:ea typeface="微软雅黑" panose="020B0503020204020204" pitchFamily="34" charset="-122"/>
              </a:rPr>
              <a:t>之间的均方误差，</a:t>
            </a:r>
            <a:endParaRPr lang="sv-SE" altLang="zh-CN" sz="2400" dirty="0" smtClean="0">
              <a:solidFill>
                <a:srgbClr val="54DFA2"/>
              </a:solidFill>
              <a:latin typeface="微软雅黑" panose="020B0503020204020204" pitchFamily="34" charset="-122"/>
              <a:ea typeface="微软雅黑" panose="020B0503020204020204" pitchFamily="34" charset="-122"/>
            </a:endParaRPr>
          </a:p>
          <a:p>
            <a:pPr eaLnBrk="1" hangingPunct="1">
              <a:lnSpc>
                <a:spcPct val="130000"/>
              </a:lnSpc>
              <a:spcBef>
                <a:spcPts val="0"/>
              </a:spcBef>
              <a:spcAft>
                <a:spcPts val="600"/>
              </a:spcAft>
              <a:buClr>
                <a:srgbClr val="FF0000"/>
              </a:buClr>
              <a:buFont typeface="Wingdings" pitchFamily="2" charset="2"/>
              <a:buNone/>
            </a:pPr>
            <a:r>
              <a:rPr lang="sv-SE" altLang="zh-CN" sz="2400" dirty="0" smtClean="0">
                <a:solidFill>
                  <a:srgbClr val="FFFF00"/>
                </a:solidFill>
                <a:ea typeface="宋体" pitchFamily="2" charset="-122"/>
                <a:sym typeface="Symbol" pitchFamily="18" charset="2"/>
              </a:rPr>
              <a:t>                    </a:t>
            </a:r>
            <a:r>
              <a:rPr lang="sv-SE" altLang="zh-CN" sz="2400" baseline="-25000" dirty="0" smtClean="0">
                <a:solidFill>
                  <a:srgbClr val="FFFF00"/>
                </a:solidFill>
                <a:ea typeface="宋体" pitchFamily="2" charset="-122"/>
                <a:sym typeface="Symbol" pitchFamily="18" charset="2"/>
              </a:rPr>
              <a:t>sS</a:t>
            </a:r>
            <a:r>
              <a:rPr lang="sv-SE" altLang="zh-CN" sz="2400" dirty="0" smtClean="0">
                <a:solidFill>
                  <a:srgbClr val="FFFF00"/>
                </a:solidFill>
                <a:ea typeface="宋体" pitchFamily="2" charset="-122"/>
                <a:sym typeface="Symbol" pitchFamily="18" charset="2"/>
              </a:rPr>
              <a:t> P(s) [</a:t>
            </a:r>
            <a:r>
              <a:rPr lang="sv-SE" altLang="zh-CN" sz="2400" dirty="0" smtClean="0">
                <a:solidFill>
                  <a:srgbClr val="FFFF00"/>
                </a:solidFill>
                <a:ea typeface="宋体" pitchFamily="2" charset="-122"/>
              </a:rPr>
              <a:t>Q</a:t>
            </a:r>
            <a:r>
              <a:rPr lang="sv-SE" altLang="zh-CN" sz="2400" baseline="30000" dirty="0" smtClean="0">
                <a:solidFill>
                  <a:srgbClr val="FFFF00"/>
                </a:solidFill>
                <a:latin typeface="Symbol" pitchFamily="18" charset="2"/>
                <a:ea typeface="宋体" pitchFamily="2" charset="-122"/>
              </a:rPr>
              <a:t>p</a:t>
            </a:r>
            <a:r>
              <a:rPr lang="sv-SE" altLang="zh-CN" sz="2400" dirty="0" smtClean="0">
                <a:solidFill>
                  <a:srgbClr val="FFFF00"/>
                </a:solidFill>
                <a:ea typeface="宋体" pitchFamily="2" charset="-122"/>
              </a:rPr>
              <a:t>(s,a)- Q</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(s</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,a</a:t>
            </a:r>
            <a:r>
              <a:rPr lang="sv-SE" altLang="zh-CN" sz="2400" baseline="-25000" dirty="0" smtClean="0">
                <a:solidFill>
                  <a:srgbClr val="FFFF00"/>
                </a:solidFill>
                <a:ea typeface="宋体" pitchFamily="2" charset="-122"/>
              </a:rPr>
              <a:t>t</a:t>
            </a:r>
            <a:r>
              <a:rPr lang="sv-SE" altLang="zh-CN" sz="2400" dirty="0" smtClean="0">
                <a:solidFill>
                  <a:srgbClr val="FFFF00"/>
                </a:solidFill>
                <a:ea typeface="宋体" pitchFamily="2" charset="-122"/>
              </a:rPr>
              <a:t>)]</a:t>
            </a:r>
            <a:r>
              <a:rPr lang="sv-SE" altLang="zh-CN" sz="2400" baseline="30000" dirty="0" smtClean="0">
                <a:solidFill>
                  <a:srgbClr val="FFFF00"/>
                </a:solidFill>
                <a:ea typeface="宋体" pitchFamily="2" charset="-122"/>
              </a:rPr>
              <a:t>2</a:t>
            </a:r>
          </a:p>
          <a:p>
            <a:pPr marL="0" indent="0" eaLnBrk="1" hangingPunct="1">
              <a:lnSpc>
                <a:spcPct val="130000"/>
              </a:lnSpc>
              <a:buClr>
                <a:srgbClr val="FF0000"/>
              </a:buClr>
              <a:buNone/>
            </a:pPr>
            <a:r>
              <a:rPr lang="zh-CN" altLang="en-US" sz="2400" dirty="0" smtClean="0">
                <a:solidFill>
                  <a:srgbClr val="54DFA2"/>
                </a:solidFill>
                <a:latin typeface="微软雅黑" panose="020B0503020204020204" pitchFamily="34" charset="-122"/>
                <a:ea typeface="微软雅黑" panose="020B0503020204020204" pitchFamily="34" charset="-122"/>
              </a:rPr>
              <a:t>其中，在策略迭代中</a:t>
            </a:r>
            <a:r>
              <a:rPr lang="sv-SE" altLang="zh-CN" sz="2400" dirty="0" smtClean="0">
                <a:solidFill>
                  <a:srgbClr val="54DFA2"/>
                </a:solidFill>
                <a:ea typeface="宋体" pitchFamily="2" charset="-122"/>
              </a:rPr>
              <a:t>P(s) </a:t>
            </a:r>
            <a:r>
              <a:rPr lang="zh-CN" altLang="en-US" sz="2400" dirty="0">
                <a:solidFill>
                  <a:srgbClr val="54DFA2"/>
                </a:solidFill>
                <a:latin typeface="微软雅黑" panose="020B0503020204020204" pitchFamily="34" charset="-122"/>
                <a:ea typeface="微软雅黑" panose="020B0503020204020204" pitchFamily="34" charset="-122"/>
              </a:rPr>
              <a:t>和</a:t>
            </a:r>
            <a:r>
              <a:rPr lang="sv-SE" altLang="zh-CN" sz="2400" dirty="0" smtClean="0">
                <a:solidFill>
                  <a:srgbClr val="54DFA2"/>
                </a:solidFill>
                <a:ea typeface="宋体" pitchFamily="2" charset="-122"/>
              </a:rPr>
              <a:t> Q</a:t>
            </a:r>
            <a:r>
              <a:rPr lang="sv-SE" altLang="zh-CN" sz="2400" baseline="30000" dirty="0" smtClean="0">
                <a:solidFill>
                  <a:srgbClr val="54DFA2"/>
                </a:solidFill>
                <a:latin typeface="Symbol" pitchFamily="18" charset="2"/>
                <a:ea typeface="宋体" pitchFamily="2" charset="-122"/>
              </a:rPr>
              <a:t>p</a:t>
            </a:r>
            <a:r>
              <a:rPr lang="sv-SE" altLang="zh-CN" sz="2400" dirty="0" smtClean="0">
                <a:solidFill>
                  <a:srgbClr val="54DFA2"/>
                </a:solidFill>
                <a:ea typeface="宋体" pitchFamily="2" charset="-122"/>
              </a:rPr>
              <a:t>(s,a) </a:t>
            </a:r>
            <a:r>
              <a:rPr lang="zh-CN" altLang="en-US" sz="2400" dirty="0">
                <a:solidFill>
                  <a:srgbClr val="54DFA2"/>
                </a:solidFill>
                <a:latin typeface="微软雅黑" panose="020B0503020204020204" pitchFamily="34" charset="-122"/>
                <a:ea typeface="微软雅黑" panose="020B0503020204020204" pitchFamily="34" charset="-122"/>
              </a:rPr>
              <a:t>是随时间变化</a:t>
            </a:r>
            <a:r>
              <a:rPr lang="zh-CN" altLang="en-US" sz="2400" dirty="0" smtClean="0">
                <a:solidFill>
                  <a:srgbClr val="54DFA2"/>
                </a:solidFill>
                <a:latin typeface="微软雅黑" panose="020B0503020204020204" pitchFamily="34" charset="-122"/>
                <a:ea typeface="微软雅黑" panose="020B0503020204020204" pitchFamily="34" charset="-122"/>
              </a:rPr>
              <a:t>的；</a:t>
            </a:r>
            <a:endParaRPr lang="en-US" altLang="zh-CN" sz="2400" dirty="0" smtClean="0">
              <a:solidFill>
                <a:srgbClr val="54DFA2"/>
              </a:solidFill>
              <a:latin typeface="微软雅黑" panose="020B0503020204020204" pitchFamily="34" charset="-122"/>
              <a:ea typeface="微软雅黑" panose="020B0503020204020204" pitchFamily="34" charset="-122"/>
            </a:endParaRPr>
          </a:p>
          <a:p>
            <a:pPr marL="0" indent="0" eaLnBrk="1" hangingPunct="1">
              <a:lnSpc>
                <a:spcPct val="130000"/>
              </a:lnSpc>
              <a:spcBef>
                <a:spcPts val="1800"/>
              </a:spcBef>
              <a:buClr>
                <a:srgbClr val="FF0000"/>
              </a:buClr>
              <a:buNone/>
            </a:pPr>
            <a:r>
              <a:rPr lang="sv-SE" altLang="zh-CN" sz="2400" b="1" dirty="0" smtClean="0">
                <a:solidFill>
                  <a:srgbClr val="00CC00"/>
                </a:solidFill>
                <a:latin typeface="微软雅黑" panose="020B0503020204020204" pitchFamily="34" charset="-122"/>
                <a:ea typeface="微软雅黑" panose="020B0503020204020204" pitchFamily="34" charset="-122"/>
              </a:rPr>
              <a:t>Q</a:t>
            </a:r>
            <a:r>
              <a:rPr lang="sv-SE" altLang="zh-CN" sz="2400" b="1" baseline="30000" dirty="0">
                <a:solidFill>
                  <a:srgbClr val="00CC00"/>
                </a:solidFill>
                <a:latin typeface="Symbol" pitchFamily="18" charset="2"/>
                <a:ea typeface="宋体" pitchFamily="2" charset="-122"/>
              </a:rPr>
              <a:t>p</a:t>
            </a:r>
            <a:r>
              <a:rPr lang="sv-SE" altLang="zh-CN" sz="2400" baseline="30000" dirty="0">
                <a:solidFill>
                  <a:srgbClr val="54DFA2"/>
                </a:solidFill>
                <a:latin typeface="Symbol" pitchFamily="18" charset="2"/>
                <a:ea typeface="宋体" pitchFamily="2" charset="-122"/>
              </a:rPr>
              <a:t> </a:t>
            </a:r>
            <a:r>
              <a:rPr lang="sv-SE" altLang="zh-CN" sz="2400" b="1" dirty="0" smtClean="0">
                <a:solidFill>
                  <a:srgbClr val="00CC00"/>
                </a:solidFill>
                <a:latin typeface="微软雅黑" panose="020B0503020204020204" pitchFamily="34" charset="-122"/>
                <a:ea typeface="微软雅黑" panose="020B0503020204020204" pitchFamily="34" charset="-122"/>
              </a:rPr>
              <a:t>(s,a)</a:t>
            </a:r>
            <a:r>
              <a:rPr lang="zh-CN" altLang="en-US" sz="2400" b="1" dirty="0">
                <a:solidFill>
                  <a:srgbClr val="00CC00"/>
                </a:solidFill>
                <a:latin typeface="微软雅黑" panose="020B0503020204020204" pitchFamily="34" charset="-122"/>
                <a:ea typeface="微软雅黑" panose="020B0503020204020204" pitchFamily="34" charset="-122"/>
              </a:rPr>
              <a:t>的</a:t>
            </a:r>
            <a:r>
              <a:rPr lang="zh-CN" altLang="en-US" sz="2400" b="1" dirty="0" smtClean="0">
                <a:solidFill>
                  <a:srgbClr val="00CC00"/>
                </a:solidFill>
                <a:latin typeface="微软雅黑" panose="020B0503020204020204" pitchFamily="34" charset="-122"/>
                <a:ea typeface="微软雅黑" panose="020B0503020204020204" pitchFamily="34" charset="-122"/>
              </a:rPr>
              <a:t>参数化</a:t>
            </a:r>
            <a:endParaRPr lang="sv-SE" altLang="zh-CN" sz="2400" b="1" dirty="0">
              <a:solidFill>
                <a:srgbClr val="00CC00"/>
              </a:solidFill>
              <a:latin typeface="微软雅黑" panose="020B0503020204020204" pitchFamily="34" charset="-122"/>
              <a:ea typeface="微软雅黑" panose="020B0503020204020204" pitchFamily="34" charset="-122"/>
            </a:endParaRPr>
          </a:p>
          <a:p>
            <a:pPr eaLnBrk="1" hangingPunct="1">
              <a:lnSpc>
                <a:spcPct val="130000"/>
              </a:lnSpc>
              <a:buClr>
                <a:srgbClr val="FF0000"/>
              </a:buClr>
            </a:pPr>
            <a:r>
              <a:rPr lang="zh-CN" altLang="en-US" sz="2400" dirty="0">
                <a:solidFill>
                  <a:srgbClr val="54DFA2"/>
                </a:solidFill>
                <a:latin typeface="微软雅黑" panose="020B0503020204020204" pitchFamily="34" charset="-122"/>
                <a:ea typeface="微软雅黑" panose="020B0503020204020204" pitchFamily="34" charset="-122"/>
              </a:rPr>
              <a:t>利用向量</a:t>
            </a:r>
            <a:r>
              <a:rPr lang="sv-SE" altLang="zh-CN" sz="2400" dirty="0">
                <a:solidFill>
                  <a:srgbClr val="54DFA2"/>
                </a:solidFill>
                <a:ea typeface="宋体" pitchFamily="2" charset="-122"/>
                <a:sym typeface="Symbol" pitchFamily="18" charset="2"/>
              </a:rPr>
              <a:t></a:t>
            </a:r>
            <a:r>
              <a:rPr lang="sv-SE" altLang="zh-CN" sz="2400" dirty="0" smtClean="0">
                <a:solidFill>
                  <a:srgbClr val="54DFA2"/>
                </a:solidFill>
                <a:ea typeface="宋体" pitchFamily="2" charset="-122"/>
                <a:sym typeface="Symbol" pitchFamily="18" charset="2"/>
              </a:rPr>
              <a:t>=[</a:t>
            </a:r>
            <a:r>
              <a:rPr lang="sv-SE" altLang="zh-CN" sz="2400" baseline="-25000" dirty="0">
                <a:solidFill>
                  <a:srgbClr val="54DFA2"/>
                </a:solidFill>
                <a:ea typeface="宋体" pitchFamily="2" charset="-122"/>
                <a:sym typeface="Symbol" pitchFamily="18" charset="2"/>
              </a:rPr>
              <a:t>1</a:t>
            </a:r>
            <a:r>
              <a:rPr lang="sv-SE" altLang="zh-CN" sz="2400" dirty="0">
                <a:solidFill>
                  <a:srgbClr val="54DFA2"/>
                </a:solidFill>
                <a:ea typeface="宋体" pitchFamily="2" charset="-122"/>
                <a:sym typeface="Symbol" pitchFamily="18" charset="2"/>
              </a:rPr>
              <a:t>, </a:t>
            </a:r>
            <a:r>
              <a:rPr lang="sv-SE" altLang="zh-CN" sz="2400" dirty="0" smtClean="0">
                <a:solidFill>
                  <a:srgbClr val="54DFA2"/>
                </a:solidFill>
                <a:ea typeface="宋体" pitchFamily="2" charset="-122"/>
                <a:sym typeface="Symbol" pitchFamily="18" charset="2"/>
              </a:rPr>
              <a:t></a:t>
            </a:r>
            <a:r>
              <a:rPr lang="en-US" altLang="zh-CN" sz="2400" baseline="-25000" dirty="0" smtClean="0">
                <a:solidFill>
                  <a:srgbClr val="54DFA2"/>
                </a:solidFill>
                <a:ea typeface="宋体" pitchFamily="2" charset="-122"/>
                <a:sym typeface="Symbol" pitchFamily="18" charset="2"/>
              </a:rPr>
              <a:t>2</a:t>
            </a:r>
            <a:r>
              <a:rPr lang="sv-SE" altLang="zh-CN" sz="2400" dirty="0" smtClean="0">
                <a:solidFill>
                  <a:srgbClr val="54DFA2"/>
                </a:solidFill>
                <a:ea typeface="宋体" pitchFamily="2" charset="-122"/>
                <a:sym typeface="Symbol" pitchFamily="18" charset="2"/>
              </a:rPr>
              <a:t>, </a:t>
            </a:r>
            <a:r>
              <a:rPr lang="en-US" altLang="zh-CN" sz="2400" dirty="0">
                <a:solidFill>
                  <a:srgbClr val="54DFA2"/>
                </a:solidFill>
                <a:ea typeface="宋体" pitchFamily="2" charset="-122"/>
                <a:sym typeface="Symbol" pitchFamily="18" charset="2"/>
              </a:rPr>
              <a:t>,</a:t>
            </a:r>
            <a:r>
              <a:rPr lang="sv-SE" altLang="zh-CN" sz="2400" dirty="0" smtClean="0">
                <a:solidFill>
                  <a:srgbClr val="54DFA2"/>
                </a:solidFill>
                <a:ea typeface="宋体" pitchFamily="2" charset="-122"/>
                <a:sym typeface="Symbol" pitchFamily="18" charset="2"/>
              </a:rPr>
              <a:t> </a:t>
            </a:r>
            <a:r>
              <a:rPr lang="sv-SE" altLang="zh-CN" sz="2400" dirty="0">
                <a:solidFill>
                  <a:srgbClr val="54DFA2"/>
                </a:solidFill>
                <a:ea typeface="宋体" pitchFamily="2" charset="-122"/>
                <a:sym typeface="Symbol" pitchFamily="18" charset="2"/>
              </a:rPr>
              <a:t></a:t>
            </a:r>
            <a:r>
              <a:rPr lang="sv-SE" altLang="zh-CN" sz="2400" baseline="-25000" dirty="0" smtClean="0">
                <a:solidFill>
                  <a:srgbClr val="54DFA2"/>
                </a:solidFill>
                <a:ea typeface="宋体" pitchFamily="2" charset="-122"/>
                <a:sym typeface="Symbol" pitchFamily="18" charset="2"/>
              </a:rPr>
              <a:t>n</a:t>
            </a:r>
            <a:r>
              <a:rPr lang="sv-SE" altLang="zh-CN" sz="2400" dirty="0" smtClean="0">
                <a:solidFill>
                  <a:srgbClr val="54DFA2"/>
                </a:solidFill>
                <a:ea typeface="宋体" pitchFamily="2" charset="-122"/>
                <a:sym typeface="Symbol" pitchFamily="18" charset="2"/>
              </a:rPr>
              <a:t>]</a:t>
            </a:r>
            <a:r>
              <a:rPr lang="sv-SE" altLang="zh-CN" sz="2400" baseline="30000" dirty="0" smtClean="0">
                <a:solidFill>
                  <a:srgbClr val="54DFA2"/>
                </a:solidFill>
                <a:ea typeface="宋体" pitchFamily="2" charset="-122"/>
                <a:sym typeface="Symbol" pitchFamily="18" charset="2"/>
              </a:rPr>
              <a:t>T</a:t>
            </a:r>
            <a:r>
              <a:rPr lang="zh-CN" altLang="en-US" sz="2400" dirty="0" smtClean="0">
                <a:solidFill>
                  <a:srgbClr val="54DFA2"/>
                </a:solidFill>
                <a:ea typeface="宋体" pitchFamily="2" charset="-122"/>
                <a:sym typeface="Symbol" pitchFamily="18" charset="2"/>
              </a:rPr>
              <a:t>，</a:t>
            </a:r>
            <a:r>
              <a:rPr lang="zh-CN" altLang="en-US" sz="2400" dirty="0" smtClean="0">
                <a:solidFill>
                  <a:srgbClr val="54DFA2"/>
                </a:solidFill>
                <a:latin typeface="微软雅黑" panose="020B0503020204020204" pitchFamily="34" charset="-122"/>
                <a:ea typeface="微软雅黑" panose="020B0503020204020204" pitchFamily="34" charset="-122"/>
                <a:sym typeface="Symbol" pitchFamily="18" charset="2"/>
              </a:rPr>
              <a:t>参数</a:t>
            </a:r>
            <a:r>
              <a:rPr lang="zh-CN" altLang="en-US" sz="2400" dirty="0">
                <a:solidFill>
                  <a:srgbClr val="54DFA2"/>
                </a:solidFill>
                <a:latin typeface="微软雅黑" panose="020B0503020204020204" pitchFamily="34" charset="-122"/>
                <a:ea typeface="微软雅黑" panose="020B0503020204020204" pitchFamily="34" charset="-122"/>
                <a:sym typeface="Symbol" pitchFamily="18" charset="2"/>
              </a:rPr>
              <a:t>化</a:t>
            </a:r>
            <a:r>
              <a:rPr lang="sv-SE" altLang="zh-CN" sz="2400" dirty="0" smtClean="0">
                <a:solidFill>
                  <a:srgbClr val="54DFA2"/>
                </a:solidFill>
                <a:ea typeface="宋体" pitchFamily="2" charset="-122"/>
              </a:rPr>
              <a:t> Q</a:t>
            </a:r>
            <a:r>
              <a:rPr lang="sv-SE" altLang="zh-CN" sz="2400" baseline="30000" dirty="0" smtClean="0">
                <a:solidFill>
                  <a:srgbClr val="54DFA2"/>
                </a:solidFill>
                <a:latin typeface="Symbol" pitchFamily="18" charset="2"/>
                <a:ea typeface="宋体" pitchFamily="2" charset="-122"/>
              </a:rPr>
              <a:t>p</a:t>
            </a:r>
            <a:r>
              <a:rPr lang="sv-SE" altLang="zh-CN" sz="2400" dirty="0" smtClean="0">
                <a:solidFill>
                  <a:srgbClr val="54DFA2"/>
                </a:solidFill>
                <a:ea typeface="宋体" pitchFamily="2" charset="-122"/>
              </a:rPr>
              <a:t>(s,a)</a:t>
            </a:r>
            <a:r>
              <a:rPr lang="zh-CN" altLang="en-US" sz="2400" dirty="0" smtClean="0">
                <a:solidFill>
                  <a:srgbClr val="54DFA2"/>
                </a:solidFill>
                <a:latin typeface="微软雅黑" panose="020B0503020204020204" pitchFamily="34" charset="-122"/>
                <a:ea typeface="微软雅黑" panose="020B0503020204020204" pitchFamily="34" charset="-122"/>
              </a:rPr>
              <a:t>；</a:t>
            </a:r>
            <a:endParaRPr lang="en-US" altLang="zh-CN" sz="2400" dirty="0" smtClean="0">
              <a:solidFill>
                <a:srgbClr val="54DFA2"/>
              </a:solidFill>
              <a:latin typeface="微软雅黑" panose="020B0503020204020204" pitchFamily="34" charset="-122"/>
              <a:ea typeface="微软雅黑" panose="020B0503020204020204" pitchFamily="34" charset="-122"/>
            </a:endParaRPr>
          </a:p>
          <a:p>
            <a:pPr eaLnBrk="1" hangingPunct="1">
              <a:lnSpc>
                <a:spcPct val="130000"/>
              </a:lnSpc>
              <a:buClr>
                <a:srgbClr val="FF0000"/>
              </a:buClr>
            </a:pPr>
            <a:r>
              <a:rPr lang="zh-CN" altLang="en-US" sz="2400" dirty="0">
                <a:solidFill>
                  <a:srgbClr val="00CC00"/>
                </a:solidFill>
                <a:latin typeface="微软雅黑" panose="020B0503020204020204" pitchFamily="34" charset="-122"/>
                <a:ea typeface="微软雅黑" panose="020B0503020204020204" pitchFamily="34" charset="-122"/>
              </a:rPr>
              <a:t>若</a:t>
            </a:r>
            <a:r>
              <a:rPr lang="zh-CN" altLang="en-US" sz="2400" dirty="0" smtClean="0">
                <a:solidFill>
                  <a:srgbClr val="00CC00"/>
                </a:solidFill>
                <a:latin typeface="微软雅黑" panose="020B0503020204020204" pitchFamily="34" charset="-122"/>
                <a:ea typeface="微软雅黑" panose="020B0503020204020204" pitchFamily="34" charset="-122"/>
              </a:rPr>
              <a:t>利用</a:t>
            </a:r>
            <a:r>
              <a:rPr lang="zh-CN" altLang="en-US" sz="2400" dirty="0">
                <a:solidFill>
                  <a:srgbClr val="00CC00"/>
                </a:solidFill>
                <a:latin typeface="微软雅黑" panose="020B0503020204020204" pitchFamily="34" charset="-122"/>
                <a:ea typeface="微软雅黑" panose="020B0503020204020204" pitchFamily="34" charset="-122"/>
              </a:rPr>
              <a:t>前馈神经网络或深度卷积神经网络，则</a:t>
            </a:r>
            <a:r>
              <a:rPr lang="zh-CN" altLang="en-US" sz="2400" dirty="0" smtClean="0">
                <a:solidFill>
                  <a:srgbClr val="00CC00"/>
                </a:solidFill>
                <a:latin typeface="微软雅黑" panose="020B0503020204020204" pitchFamily="34" charset="-122"/>
                <a:ea typeface="微软雅黑" panose="020B0503020204020204" pitchFamily="34" charset="-122"/>
              </a:rPr>
              <a:t>此时神经网络</a:t>
            </a:r>
            <a:r>
              <a:rPr lang="zh-CN" altLang="en-US" sz="2400" dirty="0">
                <a:solidFill>
                  <a:srgbClr val="00CC00"/>
                </a:solidFill>
                <a:latin typeface="微软雅黑" panose="020B0503020204020204" pitchFamily="34" charset="-122"/>
                <a:ea typeface="微软雅黑" panose="020B0503020204020204" pitchFamily="34" charset="-122"/>
              </a:rPr>
              <a:t>的连接权就是参数</a:t>
            </a:r>
            <a:r>
              <a:rPr lang="zh-CN" altLang="en-US" sz="2400" dirty="0" smtClean="0">
                <a:solidFill>
                  <a:srgbClr val="00CC00"/>
                </a:solidFill>
                <a:latin typeface="微软雅黑" panose="020B0503020204020204" pitchFamily="34" charset="-122"/>
                <a:ea typeface="微软雅黑" panose="020B0503020204020204" pitchFamily="34" charset="-122"/>
              </a:rPr>
              <a:t>向量</a:t>
            </a:r>
            <a:r>
              <a:rPr lang="sv-SE" altLang="zh-CN" sz="2400" dirty="0">
                <a:solidFill>
                  <a:srgbClr val="00CC00"/>
                </a:solidFill>
                <a:ea typeface="宋体" pitchFamily="2" charset="-122"/>
                <a:sym typeface="Symbol" pitchFamily="18" charset="2"/>
              </a:rPr>
              <a:t> </a:t>
            </a:r>
            <a:r>
              <a:rPr lang="zh-CN" altLang="en-US" sz="2400" dirty="0" smtClean="0">
                <a:solidFill>
                  <a:srgbClr val="00CC00"/>
                </a:solidFill>
                <a:latin typeface="微软雅黑" panose="020B0503020204020204" pitchFamily="34" charset="-122"/>
                <a:ea typeface="微软雅黑" panose="020B0503020204020204" pitchFamily="34" charset="-122"/>
              </a:rPr>
              <a:t>。</a:t>
            </a:r>
            <a:endParaRPr lang="en-US" altLang="zh-CN" sz="2400" dirty="0">
              <a:solidFill>
                <a:srgbClr val="00CC00"/>
              </a:solidFill>
              <a:latin typeface="微软雅黑" panose="020B0503020204020204" pitchFamily="34" charset="-122"/>
              <a:ea typeface="微软雅黑" panose="020B0503020204020204" pitchFamily="34" charset="-122"/>
              <a:sym typeface="Symbol" pitchFamily="18" charset="2"/>
            </a:endParaRPr>
          </a:p>
        </p:txBody>
      </p:sp>
      <p:sp>
        <p:nvSpPr>
          <p:cNvPr id="6" name="Rectangle 2"/>
          <p:cNvSpPr txBox="1">
            <a:spLocks noChangeArrowheads="1"/>
          </p:cNvSpPr>
          <p:nvPr/>
        </p:nvSpPr>
        <p:spPr bwMode="auto">
          <a:xfrm>
            <a:off x="538856" y="404664"/>
            <a:ext cx="3241056" cy="648073"/>
          </a:xfrm>
          <a:prstGeom prst="rect">
            <a:avLst/>
          </a:prstGeom>
          <a:noFill/>
          <a:ln w="9525">
            <a:solidFill>
              <a:srgbClr val="FF33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zh-CN" altLang="sv-SE" sz="2800" b="1" kern="0" dirty="0" smtClean="0">
                <a:solidFill>
                  <a:schemeClr val="accent1"/>
                </a:solidFill>
                <a:effectLst>
                  <a:outerShdw blurRad="38100" dist="38100" dir="2700000" algn="tl">
                    <a:srgbClr val="000000"/>
                  </a:outerShdw>
                </a:effectLst>
                <a:latin typeface="黑体" pitchFamily="2" charset="-122"/>
                <a:ea typeface="黑体" pitchFamily="2" charset="-122"/>
              </a:rPr>
              <a:t> </a:t>
            </a:r>
            <a:r>
              <a:rPr lang="zh-CN" altLang="en-US" sz="2800" b="1" kern="0" dirty="0" smtClean="0">
                <a:solidFill>
                  <a:srgbClr val="FF0000"/>
                </a:solidFill>
                <a:effectLst>
                  <a:outerShdw blurRad="38100" dist="38100" dir="2700000" algn="tl">
                    <a:srgbClr val="000000"/>
                  </a:outerShdw>
                </a:effectLst>
                <a:latin typeface="仿宋" panose="02010609060101010101" pitchFamily="49" charset="-122"/>
                <a:ea typeface="仿宋" panose="02010609060101010101" pitchFamily="49"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从离散到连续</a:t>
            </a:r>
            <a:endPar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4607124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67544" y="404664"/>
            <a:ext cx="8208912" cy="6120680"/>
          </a:xfrm>
          <a:ln>
            <a:solidFill>
              <a:srgbClr val="FF3300"/>
            </a:solidFill>
          </a:ln>
        </p:spPr>
        <p:txBody>
          <a:bodyPr anchor="t"/>
          <a:lstStyle/>
          <a:p>
            <a:pPr eaLnBrk="1" hangingPunct="1">
              <a:lnSpc>
                <a:spcPct val="120000"/>
              </a:lnSpc>
              <a:defRPr/>
            </a:pP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r>
              <a:rPr lang="zh-CN" altLang="en-US"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、蒙特卡洛法：无模型强化学习方法之一</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zh-CN" altLang="sv-SE"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On-policy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与</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 </a:t>
            </a:r>
            <a:r>
              <a:rPr lang="sv-SE" altLang="zh-CN" sz="3200" b="1" dirty="0" smtClean="0">
                <a:solidFill>
                  <a:schemeClr val="bg1">
                    <a:lumMod val="50000"/>
                  </a:schemeClr>
                </a:solidFill>
                <a:latin typeface="Symbol" pitchFamily="18" charset="2"/>
                <a:ea typeface="宋体" pitchFamily="2" charset="-122"/>
              </a:rPr>
              <a:t>e</a:t>
            </a:r>
            <a:r>
              <a:rPr lang="sv-SE"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ymbol" pitchFamily="18" charset="2"/>
              </a:rPr>
              <a:t>贪婪策略</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、时差法：无模型强化学习方法之二</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TD(0)</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Q-</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学习法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、多步自举法：无模型强化学习方法之三</a:t>
            </a: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TD(</a:t>
            </a:r>
            <a:r>
              <a:rPr lang="sv-SE" altLang="zh-CN" sz="3200" b="1" dirty="0">
                <a:solidFill>
                  <a:schemeClr val="bg1">
                    <a:lumMod val="50000"/>
                  </a:schemeClr>
                </a:solidFill>
                <a:latin typeface="Symbol" pitchFamily="18" charset="2"/>
                <a:ea typeface="宋体" pitchFamily="2" charset="-122"/>
              </a:rPr>
              <a:t>l</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SARSA</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sv-SE" altLang="zh-CN" sz="3200" b="1" dirty="0" smtClean="0">
                <a:solidFill>
                  <a:schemeClr val="bg1">
                    <a:lumMod val="50000"/>
                  </a:schemeClr>
                </a:solidFill>
                <a:latin typeface="Symbol" pitchFamily="18" charset="2"/>
                <a:ea typeface="宋体" pitchFamily="2" charset="-122"/>
              </a:rPr>
              <a:t>l</a:t>
            </a:r>
            <a:r>
              <a:rPr lang="sv-SE" altLang="zh-CN" sz="2800" b="1" dirty="0" smtClean="0">
                <a:solidFill>
                  <a:schemeClr val="bg1">
                    <a:lumMod val="50000"/>
                  </a:schemeClr>
                </a:solidFill>
                <a:latin typeface="Symbol" pitchFamily="18" charset="2"/>
                <a:ea typeface="宋体" pitchFamily="2" charset="-122"/>
              </a:rPr>
              <a:t>)</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Off-policy</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下的多</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步自举法</a:t>
            </a:r>
            <a: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28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4</a:t>
            </a:r>
            <a:r>
              <a:rPr lang="zh-CN" altLang="en-US" sz="3000" b="1" dirty="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、从离散到连续</a:t>
            </a:r>
            <a: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b="1" dirty="0" smtClean="0">
                <a:solidFill>
                  <a:schemeClr val="bg1">
                    <a:lumMod val="50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函数逼近；神经网络；深度神经网络</a:t>
            </a:r>
            <a:r>
              <a:rPr lang="en-US" altLang="zh-CN" sz="32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2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5</a:t>
            </a:r>
            <a:r>
              <a:rPr lang="zh-CN" altLang="en-US" sz="30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、策略</a:t>
            </a:r>
            <a:r>
              <a:rPr lang="zh-CN" altLang="en-US"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梯度法</a:t>
            </a:r>
            <a:r>
              <a:rPr lang="en-US" altLang="zh-CN"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r>
            <a:br>
              <a:rPr lang="en-US" altLang="zh-CN"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lang="en-US" altLang="zh-CN" sz="30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Actor-Critic</a:t>
            </a:r>
            <a:r>
              <a:rPr lang="zh-CN" altLang="en-US" sz="2800" b="1" dirty="0" smtClean="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法</a:t>
            </a:r>
            <a:r>
              <a:rPr lang="sv-SE" sz="3600" b="1" dirty="0">
                <a:solidFill>
                  <a:schemeClr val="accent1"/>
                </a:solidFill>
                <a:effectLst>
                  <a:outerShdw blurRad="38100" dist="38100" dir="2700000" algn="tl">
                    <a:srgbClr val="000000"/>
                  </a:outerShdw>
                </a:effectLst>
                <a:latin typeface="黑体" pitchFamily="2" charset="-122"/>
                <a:ea typeface="黑体" pitchFamily="2" charset="-122"/>
              </a:rPr>
              <a:t/>
            </a:r>
            <a:br>
              <a:rPr lang="sv-SE" sz="3600" b="1" dirty="0">
                <a:solidFill>
                  <a:schemeClr val="accent1"/>
                </a:solidFill>
                <a:effectLst>
                  <a:outerShdw blurRad="38100" dist="38100" dir="2700000" algn="tl">
                    <a:srgbClr val="000000"/>
                  </a:outerShdw>
                </a:effectLst>
                <a:latin typeface="黑体" pitchFamily="2" charset="-122"/>
                <a:ea typeface="黑体" pitchFamily="2" charset="-122"/>
              </a:rPr>
            </a:br>
            <a:endParaRPr lang="en-US" altLang="zh-CN" sz="3600" b="1" dirty="0">
              <a:solidFill>
                <a:schemeClr val="accent1"/>
              </a:solidFill>
              <a:effectLst>
                <a:outerShdw blurRad="38100" dist="38100" dir="2700000" algn="tl">
                  <a:srgbClr val="000000"/>
                </a:outerShdw>
              </a:effectLst>
              <a:latin typeface="黑体" pitchFamily="2" charset="-122"/>
              <a:ea typeface="黑体" pitchFamily="2" charset="-122"/>
            </a:endParaRPr>
          </a:p>
        </p:txBody>
      </p:sp>
    </p:spTree>
    <p:extLst>
      <p:ext uri="{BB962C8B-B14F-4D97-AF65-F5344CB8AC3E}">
        <p14:creationId xmlns:p14="http://schemas.microsoft.com/office/powerpoint/2010/main" val="16088917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539551" y="2561304"/>
            <a:ext cx="8136905" cy="4180064"/>
          </a:xfrm>
        </p:spPr>
        <p:txBody>
          <a:bodyPr/>
          <a:lstStyle/>
          <a:p>
            <a:pPr marL="0" indent="0" eaLnBrk="1" hangingPunct="1">
              <a:lnSpc>
                <a:spcPct val="130000"/>
              </a:lnSpc>
              <a:buClr>
                <a:srgbClr val="FF0000"/>
              </a:buClr>
              <a:buNone/>
            </a:pPr>
            <a:r>
              <a:rPr lang="zh-CN" altLang="en-US" sz="2400" dirty="0">
                <a:solidFill>
                  <a:schemeClr val="accent1"/>
                </a:solidFill>
                <a:latin typeface="微软雅黑" panose="020B0503020204020204" pitchFamily="34" charset="-122"/>
                <a:ea typeface="微软雅黑" panose="020B0503020204020204" pitchFamily="34" charset="-122"/>
              </a:rPr>
              <a:t> </a:t>
            </a:r>
            <a:r>
              <a:rPr lang="zh-CN" altLang="en-US" sz="2400" dirty="0" smtClean="0">
                <a:solidFill>
                  <a:schemeClr val="accent1"/>
                </a:solidFill>
                <a:latin typeface="微软雅黑" panose="020B0503020204020204" pitchFamily="34" charset="-122"/>
                <a:ea typeface="微软雅黑" panose="020B0503020204020204" pitchFamily="34" charset="-122"/>
              </a:rPr>
              <a:t>  首先参数化策略函数</a:t>
            </a:r>
            <a:r>
              <a:rPr lang="sv-SE" altLang="zh-CN" sz="2400" dirty="0">
                <a:solidFill>
                  <a:srgbClr val="54DFA2"/>
                </a:solidFill>
                <a:latin typeface="Symbol" pitchFamily="18" charset="2"/>
                <a:ea typeface="宋体" pitchFamily="2" charset="-122"/>
                <a:sym typeface="Symbol" pitchFamily="18" charset="2"/>
              </a:rPr>
              <a:t>p</a:t>
            </a:r>
            <a:r>
              <a:rPr lang="sv-SE" altLang="zh-CN" sz="2400" baseline="-25000" dirty="0">
                <a:solidFill>
                  <a:srgbClr val="54DFA2"/>
                </a:solidFill>
                <a:ea typeface="宋体" pitchFamily="2" charset="-122"/>
                <a:sym typeface="Symbol" pitchFamily="18" charset="2"/>
              </a:rPr>
              <a:t></a:t>
            </a:r>
            <a:r>
              <a:rPr lang="sv-SE" altLang="zh-CN" sz="2400" dirty="0">
                <a:solidFill>
                  <a:srgbClr val="54DFA2"/>
                </a:solidFill>
                <a:ea typeface="宋体" pitchFamily="2" charset="-122"/>
                <a:sym typeface="Symbol" pitchFamily="18" charset="2"/>
              </a:rPr>
              <a:t>(s</a:t>
            </a:r>
            <a:r>
              <a:rPr lang="sv-SE" altLang="zh-CN" sz="2400" baseline="-25000" dirty="0">
                <a:solidFill>
                  <a:srgbClr val="54DFA2"/>
                </a:solidFill>
                <a:ea typeface="宋体" pitchFamily="2" charset="-122"/>
                <a:sym typeface="Symbol" pitchFamily="18" charset="2"/>
              </a:rPr>
              <a:t>t</a:t>
            </a:r>
            <a:r>
              <a:rPr lang="sv-SE" altLang="zh-CN" sz="2400" dirty="0">
                <a:solidFill>
                  <a:srgbClr val="54DFA2"/>
                </a:solidFill>
                <a:ea typeface="宋体" pitchFamily="2" charset="-122"/>
                <a:sym typeface="Symbol" pitchFamily="18" charset="2"/>
              </a:rPr>
              <a:t>,a</a:t>
            </a:r>
            <a:r>
              <a:rPr lang="sv-SE" altLang="zh-CN" sz="2400" baseline="-25000" dirty="0">
                <a:solidFill>
                  <a:srgbClr val="54DFA2"/>
                </a:solidFill>
                <a:ea typeface="宋体" pitchFamily="2" charset="-122"/>
                <a:sym typeface="Symbol" pitchFamily="18" charset="2"/>
              </a:rPr>
              <a:t>t</a:t>
            </a:r>
            <a:r>
              <a:rPr lang="sv-SE" altLang="zh-CN" sz="2400" dirty="0" smtClean="0">
                <a:solidFill>
                  <a:srgbClr val="54DFA2"/>
                </a:solidFill>
                <a:ea typeface="宋体" pitchFamily="2" charset="-122"/>
                <a:sym typeface="Symbol" pitchFamily="18" charset="2"/>
              </a:rPr>
              <a:t>)</a:t>
            </a:r>
            <a:r>
              <a:rPr lang="zh-CN" altLang="en-US" sz="2400" dirty="0" smtClean="0">
                <a:solidFill>
                  <a:schemeClr val="accent1"/>
                </a:solidFill>
                <a:latin typeface="微软雅黑" panose="020B0503020204020204" pitchFamily="34" charset="-122"/>
                <a:ea typeface="微软雅黑" panose="020B0503020204020204" pitchFamily="34" charset="-122"/>
              </a:rPr>
              <a:t>，然后利用一阶梯度下降法来更新参数向量</a:t>
            </a:r>
            <a:r>
              <a:rPr lang="sv-SE" altLang="zh-CN" sz="2400" dirty="0">
                <a:solidFill>
                  <a:srgbClr val="54DFA2"/>
                </a:solidFill>
                <a:ea typeface="宋体" pitchFamily="2" charset="-122"/>
                <a:sym typeface="Symbol" pitchFamily="18" charset="2"/>
              </a:rPr>
              <a:t></a:t>
            </a:r>
            <a:r>
              <a:rPr lang="sv-SE" altLang="zh-CN" sz="2400" baseline="-25000" dirty="0" smtClean="0">
                <a:solidFill>
                  <a:srgbClr val="54DFA2"/>
                </a:solidFill>
                <a:ea typeface="宋体" pitchFamily="2" charset="-122"/>
                <a:sym typeface="Symbol" pitchFamily="18" charset="2"/>
              </a:rPr>
              <a:t>t</a:t>
            </a:r>
            <a:r>
              <a:rPr lang="zh-CN" altLang="en-US" sz="2400" dirty="0">
                <a:solidFill>
                  <a:srgbClr val="54DFA2"/>
                </a:solidFill>
                <a:latin typeface="微软雅黑" panose="020B0503020204020204" pitchFamily="34" charset="-122"/>
                <a:ea typeface="微软雅黑" panose="020B0503020204020204" pitchFamily="34" charset="-122"/>
                <a:sym typeface="Symbol" pitchFamily="18" charset="2"/>
              </a:rPr>
              <a:t>，</a:t>
            </a:r>
            <a:r>
              <a:rPr lang="zh-CN" altLang="en-US" sz="2400" dirty="0">
                <a:solidFill>
                  <a:schemeClr val="accent1"/>
                </a:solidFill>
                <a:latin typeface="微软雅黑" panose="020B0503020204020204" pitchFamily="34" charset="-122"/>
                <a:ea typeface="微软雅黑" panose="020B0503020204020204" pitchFamily="34" charset="-122"/>
                <a:sym typeface="Symbol" pitchFamily="18" charset="2"/>
              </a:rPr>
              <a:t>即</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0" indent="0" eaLnBrk="1" hangingPunct="1">
              <a:lnSpc>
                <a:spcPct val="130000"/>
              </a:lnSpc>
              <a:buClr>
                <a:srgbClr val="FF0000"/>
              </a:buClr>
              <a:buNone/>
            </a:pPr>
            <a:r>
              <a:rPr lang="sv-SE" altLang="zh-CN" sz="2400" dirty="0" smtClean="0">
                <a:solidFill>
                  <a:srgbClr val="FFFF00"/>
                </a:solidFill>
                <a:ea typeface="宋体" pitchFamily="2" charset="-122"/>
                <a:sym typeface="Symbol" pitchFamily="18" charset="2"/>
              </a:rPr>
              <a:t>          </a:t>
            </a:r>
            <a:r>
              <a:rPr lang="sv-SE" altLang="zh-CN" sz="2400" baseline="-25000" dirty="0" smtClean="0">
                <a:solidFill>
                  <a:srgbClr val="FFFF00"/>
                </a:solidFill>
                <a:ea typeface="宋体" pitchFamily="2" charset="-122"/>
                <a:sym typeface="Symbol" pitchFamily="18" charset="2"/>
              </a:rPr>
              <a:t>t+1</a:t>
            </a:r>
            <a:r>
              <a:rPr lang="sv-SE" altLang="zh-CN" sz="2400" dirty="0" smtClean="0">
                <a:solidFill>
                  <a:srgbClr val="FFFF00"/>
                </a:solidFill>
                <a:ea typeface="宋体" pitchFamily="2" charset="-122"/>
                <a:sym typeface="Symbol" pitchFamily="18" charset="2"/>
              </a:rPr>
              <a:t> = </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 </a:t>
            </a:r>
            <a:r>
              <a:rPr lang="sv-SE" altLang="zh-CN" sz="2400" dirty="0" smtClean="0">
                <a:solidFill>
                  <a:srgbClr val="FFFF00"/>
                </a:solidFill>
                <a:latin typeface="Symbol" pitchFamily="18" charset="2"/>
                <a:ea typeface="宋体" pitchFamily="2" charset="-122"/>
                <a:sym typeface="Symbol" pitchFamily="18" charset="2"/>
              </a:rPr>
              <a:t>a</a:t>
            </a:r>
            <a:r>
              <a:rPr lang="sv-SE" altLang="zh-CN" sz="2400" dirty="0" smtClean="0">
                <a:solidFill>
                  <a:srgbClr val="FFFF00"/>
                </a:solidFill>
                <a:ea typeface="宋体" pitchFamily="2" charset="-122"/>
                <a:sym typeface="Symbol" pitchFamily="18" charset="2"/>
              </a:rPr>
              <a:t> [Q</a:t>
            </a:r>
            <a:r>
              <a:rPr lang="sv-SE" altLang="zh-CN" sz="2400" baseline="30000" dirty="0" smtClean="0">
                <a:solidFill>
                  <a:srgbClr val="FFFF00"/>
                </a:solidFill>
                <a:latin typeface="Symbol" pitchFamily="18" charset="2"/>
                <a:ea typeface="宋体" pitchFamily="2" charset="-122"/>
                <a:sym typeface="Symbol" pitchFamily="18" charset="2"/>
              </a:rPr>
              <a:t>p</a:t>
            </a:r>
            <a:r>
              <a:rPr lang="sv-SE" altLang="zh-CN" sz="2400" dirty="0" smtClean="0">
                <a:solidFill>
                  <a:srgbClr val="FFFF00"/>
                </a:solidFill>
                <a:ea typeface="宋体" pitchFamily="2" charset="-122"/>
                <a:sym typeface="Symbol" pitchFamily="18" charset="2"/>
              </a:rPr>
              <a:t>(s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 Q</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t>
            </a:r>
            <a:r>
              <a:rPr lang="sv-SE" altLang="zh-CN" sz="2400" baseline="-25000" dirty="0" smtClean="0">
                <a:solidFill>
                  <a:srgbClr val="FFFF00"/>
                </a:solidFill>
                <a:ea typeface="宋体" pitchFamily="2" charset="-122"/>
                <a:sym typeface="Symbol" pitchFamily="18" charset="2"/>
              </a:rPr>
              <a:t></a:t>
            </a:r>
            <a:r>
              <a:rPr lang="sv-SE" altLang="zh-CN" sz="2000" baseline="-30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a:t>
            </a:r>
            <a:r>
              <a:rPr lang="sv-SE" altLang="zh-CN" sz="2400" dirty="0">
                <a:solidFill>
                  <a:srgbClr val="FFFF00"/>
                </a:solidFill>
                <a:latin typeface="Symbol" pitchFamily="18" charset="2"/>
                <a:ea typeface="宋体" pitchFamily="2" charset="-122"/>
                <a:sym typeface="Symbol" pitchFamily="18" charset="2"/>
              </a:rPr>
              <a:t>p</a:t>
            </a:r>
            <a:r>
              <a:rPr lang="sv-SE" altLang="zh-CN" sz="2400" baseline="-25000" dirty="0">
                <a:solidFill>
                  <a:srgbClr val="FFFF00"/>
                </a:solidFill>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t>
            </a:r>
          </a:p>
          <a:p>
            <a:pPr marL="0" indent="0" eaLnBrk="1" hangingPunct="1">
              <a:lnSpc>
                <a:spcPct val="130000"/>
              </a:lnSpc>
              <a:buClr>
                <a:srgbClr val="FF0000"/>
              </a:buClr>
              <a:buNone/>
            </a:pP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其中，第</a:t>
            </a:r>
            <a:r>
              <a:rPr lang="zh-CN" altLang="en-US" sz="2000" dirty="0" smtClean="0">
                <a:solidFill>
                  <a:schemeClr val="accent1"/>
                </a:solidFill>
                <a:latin typeface="微软雅黑" panose="020B0503020204020204" pitchFamily="34" charset="-122"/>
                <a:ea typeface="微软雅黑" panose="020B0503020204020204" pitchFamily="34" charset="-122"/>
                <a:sym typeface="Symbol" pitchFamily="18" charset="2"/>
              </a:rPr>
              <a:t> </a:t>
            </a:r>
            <a:r>
              <a:rPr lang="en-US" altLang="zh-CN" sz="2000" dirty="0" smtClean="0">
                <a:solidFill>
                  <a:schemeClr val="accent1"/>
                </a:solidFill>
                <a:latin typeface="微软雅黑" panose="020B0503020204020204" pitchFamily="34" charset="-122"/>
                <a:ea typeface="微软雅黑" panose="020B0503020204020204" pitchFamily="34" charset="-122"/>
                <a:sym typeface="Symbol" pitchFamily="18" charset="2"/>
              </a:rPr>
              <a:t>t </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个训练样本的目标（</a:t>
            </a:r>
            <a:r>
              <a:rPr lang="sv-SE"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rPr>
              <a:t>target</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）为</a:t>
            </a:r>
            <a:r>
              <a:rPr lang="en-US"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rPr>
              <a:t>Q</a:t>
            </a:r>
            <a:r>
              <a:rPr lang="sv-SE" altLang="zh-CN" sz="2400" baseline="-25000" dirty="0" smtClean="0">
                <a:solidFill>
                  <a:schemeClr val="accent1"/>
                </a:solidFill>
                <a:latin typeface="微软雅黑" panose="020B0503020204020204" pitchFamily="34" charset="-122"/>
                <a:ea typeface="微软雅黑" panose="020B0503020204020204" pitchFamily="34" charset="-122"/>
                <a:sym typeface="Symbol" pitchFamily="18" charset="2"/>
              </a:rPr>
              <a:t>t</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，并非真值</a:t>
            </a:r>
            <a:r>
              <a:rPr lang="en-US"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rPr>
              <a:t>Q</a:t>
            </a:r>
            <a:r>
              <a:rPr lang="sv-SE" altLang="zh-CN" sz="2400" baseline="30000" dirty="0">
                <a:solidFill>
                  <a:schemeClr val="accent1"/>
                </a:solidFill>
                <a:latin typeface="Symbol" pitchFamily="18" charset="2"/>
                <a:ea typeface="宋体" pitchFamily="2" charset="-122"/>
                <a:sym typeface="Symbol" pitchFamily="18" charset="2"/>
              </a:rPr>
              <a:t>p</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，而仅是它的某种</a:t>
            </a:r>
            <a:r>
              <a:rPr lang="zh-CN" altLang="en-US" sz="2400" dirty="0">
                <a:solidFill>
                  <a:schemeClr val="accent1"/>
                </a:solidFill>
                <a:latin typeface="微软雅黑" panose="020B0503020204020204" pitchFamily="34" charset="-122"/>
                <a:ea typeface="微软雅黑" panose="020B0503020204020204" pitchFamily="34" charset="-122"/>
                <a:sym typeface="Symbol" pitchFamily="18" charset="2"/>
              </a:rPr>
              <a:t>近似</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a:t>
            </a:r>
            <a:endParaRPr lang="en-US"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endParaRPr>
          </a:p>
          <a:p>
            <a:pPr marL="0" indent="0" eaLnBrk="1" hangingPunct="1">
              <a:lnSpc>
                <a:spcPct val="130000"/>
              </a:lnSpc>
              <a:buClr>
                <a:srgbClr val="FF0000"/>
              </a:buClr>
              <a:buNone/>
            </a:pPr>
            <a:r>
              <a:rPr lang="en-US" altLang="zh-CN" sz="2400" dirty="0">
                <a:solidFill>
                  <a:schemeClr val="accent1"/>
                </a:solidFill>
                <a:latin typeface="微软雅黑" panose="020B0503020204020204" pitchFamily="34" charset="-122"/>
                <a:ea typeface="微软雅黑" panose="020B0503020204020204" pitchFamily="34" charset="-122"/>
                <a:sym typeface="Symbol" pitchFamily="18" charset="2"/>
              </a:rPr>
              <a:t> </a:t>
            </a:r>
            <a:r>
              <a:rPr lang="en-US"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rPr>
              <a:t>  </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如果</a:t>
            </a:r>
            <a:r>
              <a:rPr lang="sv-SE" altLang="zh-CN" sz="2400" dirty="0" smtClean="0">
                <a:solidFill>
                  <a:schemeClr val="accent1"/>
                </a:solidFill>
                <a:ea typeface="宋体" pitchFamily="2" charset="-122"/>
                <a:sym typeface="Symbol" pitchFamily="18" charset="2"/>
              </a:rPr>
              <a:t> </a:t>
            </a:r>
            <a:r>
              <a:rPr lang="sv-SE" altLang="zh-CN" sz="2400" dirty="0">
                <a:solidFill>
                  <a:schemeClr val="accent1"/>
                </a:solidFill>
                <a:ea typeface="宋体" pitchFamily="2" charset="-122"/>
                <a:sym typeface="Symbol" pitchFamily="18" charset="2"/>
              </a:rPr>
              <a:t>E{v</a:t>
            </a:r>
            <a:r>
              <a:rPr lang="sv-SE" altLang="zh-CN" sz="2400" baseline="-25000" dirty="0">
                <a:solidFill>
                  <a:schemeClr val="accent1"/>
                </a:solidFill>
                <a:ea typeface="宋体" pitchFamily="2" charset="-122"/>
                <a:sym typeface="Symbol" pitchFamily="18" charset="2"/>
              </a:rPr>
              <a:t>t</a:t>
            </a:r>
            <a:r>
              <a:rPr lang="sv-SE" altLang="zh-CN" sz="2400" dirty="0">
                <a:solidFill>
                  <a:schemeClr val="accent1"/>
                </a:solidFill>
                <a:ea typeface="宋体" pitchFamily="2" charset="-122"/>
                <a:sym typeface="Symbol" pitchFamily="18" charset="2"/>
              </a:rPr>
              <a:t>}=Q</a:t>
            </a:r>
            <a:r>
              <a:rPr lang="sv-SE" altLang="zh-CN" sz="2400" baseline="30000" dirty="0">
                <a:solidFill>
                  <a:schemeClr val="accent1"/>
                </a:solidFill>
                <a:latin typeface="Symbol" pitchFamily="18" charset="2"/>
                <a:ea typeface="宋体" pitchFamily="2" charset="-122"/>
                <a:sym typeface="Symbol" pitchFamily="18" charset="2"/>
              </a:rPr>
              <a:t>p</a:t>
            </a:r>
            <a:r>
              <a:rPr lang="sv-SE" altLang="zh-CN" sz="2400" dirty="0">
                <a:solidFill>
                  <a:schemeClr val="accent1"/>
                </a:solidFill>
                <a:ea typeface="宋体" pitchFamily="2" charset="-122"/>
                <a:sym typeface="Symbol" pitchFamily="18" charset="2"/>
              </a:rPr>
              <a:t>(s</a:t>
            </a:r>
            <a:r>
              <a:rPr lang="sv-SE" altLang="zh-CN" sz="2400" baseline="-25000" dirty="0">
                <a:solidFill>
                  <a:schemeClr val="accent1"/>
                </a:solidFill>
                <a:ea typeface="宋体" pitchFamily="2" charset="-122"/>
                <a:sym typeface="Symbol" pitchFamily="18" charset="2"/>
              </a:rPr>
              <a:t>t</a:t>
            </a:r>
            <a:r>
              <a:rPr lang="sv-SE" altLang="zh-CN" sz="2400" dirty="0">
                <a:solidFill>
                  <a:schemeClr val="accent1"/>
                </a:solidFill>
                <a:ea typeface="宋体" pitchFamily="2" charset="-122"/>
                <a:sym typeface="Symbol" pitchFamily="18" charset="2"/>
              </a:rPr>
              <a:t>,a</a:t>
            </a:r>
            <a:r>
              <a:rPr lang="sv-SE" altLang="zh-CN" sz="2400" baseline="-25000" dirty="0">
                <a:solidFill>
                  <a:schemeClr val="accent1"/>
                </a:solidFill>
                <a:ea typeface="宋体" pitchFamily="2" charset="-122"/>
                <a:sym typeface="Symbol" pitchFamily="18" charset="2"/>
              </a:rPr>
              <a:t>t</a:t>
            </a:r>
            <a:r>
              <a:rPr lang="sv-SE" altLang="zh-CN" sz="2400" dirty="0">
                <a:solidFill>
                  <a:schemeClr val="accent1"/>
                </a:solidFill>
                <a:ea typeface="宋体" pitchFamily="2" charset="-122"/>
                <a:sym typeface="Symbol" pitchFamily="18" charset="2"/>
              </a:rPr>
              <a:t>)</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a:t>
            </a:r>
            <a:r>
              <a:rPr lang="sv-SE" altLang="zh-CN" sz="2000" dirty="0" smtClean="0">
                <a:solidFill>
                  <a:schemeClr val="accent1"/>
                </a:solidFill>
                <a:ea typeface="宋体" pitchFamily="2" charset="-122"/>
                <a:sym typeface="Symbol" pitchFamily="18" charset="2"/>
              </a:rPr>
              <a:t>t </a:t>
            </a:r>
            <a:r>
              <a:rPr lang="sv-SE" altLang="zh-CN" sz="2400" dirty="0" smtClean="0">
                <a:solidFill>
                  <a:schemeClr val="accent1"/>
                </a:solidFill>
                <a:ea typeface="宋体" pitchFamily="2" charset="-122"/>
                <a:sym typeface="Symbol" pitchFamily="18" charset="2"/>
              </a:rPr>
              <a:t> </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时，</a:t>
            </a:r>
            <a:r>
              <a:rPr lang="sv-SE" altLang="zh-CN" sz="2400" dirty="0" smtClean="0">
                <a:solidFill>
                  <a:schemeClr val="accent1"/>
                </a:solidFill>
                <a:ea typeface="宋体" pitchFamily="2" charset="-122"/>
                <a:sym typeface="Symbol" pitchFamily="18" charset="2"/>
              </a:rPr>
              <a:t>a</a:t>
            </a:r>
            <a:r>
              <a:rPr lang="sv-SE" altLang="zh-CN" sz="2400" baseline="-25000" dirty="0" smtClean="0">
                <a:solidFill>
                  <a:schemeClr val="accent1"/>
                </a:solidFill>
                <a:ea typeface="宋体" pitchFamily="2" charset="-122"/>
                <a:sym typeface="Symbol" pitchFamily="18" charset="2"/>
              </a:rPr>
              <a:t>t</a:t>
            </a:r>
            <a:r>
              <a:rPr lang="sv-SE" altLang="zh-CN" sz="2400" dirty="0">
                <a:solidFill>
                  <a:schemeClr val="accent1"/>
                </a:solidFill>
                <a:ea typeface="宋体" pitchFamily="2" charset="-122"/>
                <a:sym typeface="Symbol" pitchFamily="18" charset="2"/>
              </a:rPr>
              <a:t>0</a:t>
            </a: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），则</a:t>
            </a:r>
            <a:endParaRPr lang="sv-SE" altLang="zh-CN" sz="2400" dirty="0" smtClean="0">
              <a:solidFill>
                <a:schemeClr val="accent1"/>
              </a:solidFill>
              <a:latin typeface="微软雅黑" panose="020B0503020204020204" pitchFamily="34" charset="-122"/>
              <a:ea typeface="微软雅黑" panose="020B0503020204020204" pitchFamily="34" charset="-122"/>
              <a:sym typeface="Symbol" pitchFamily="18" charset="2"/>
            </a:endParaRPr>
          </a:p>
          <a:p>
            <a:pPr eaLnBrk="1" hangingPunct="1">
              <a:lnSpc>
                <a:spcPct val="130000"/>
              </a:lnSpc>
              <a:buClr>
                <a:srgbClr val="FF0000"/>
              </a:buClr>
              <a:buNone/>
            </a:pPr>
            <a:r>
              <a:rPr lang="sv-SE" altLang="zh-CN" sz="2400" dirty="0" smtClean="0">
                <a:solidFill>
                  <a:srgbClr val="FFFF00"/>
                </a:solidFill>
                <a:ea typeface="宋体" pitchFamily="2" charset="-122"/>
                <a:sym typeface="Symbol" pitchFamily="18" charset="2"/>
              </a:rPr>
              <a:t>              </a:t>
            </a:r>
            <a:r>
              <a:rPr lang="sv-SE" altLang="zh-CN" sz="2400" baseline="-25000" dirty="0" smtClean="0">
                <a:solidFill>
                  <a:srgbClr val="FFFF00"/>
                </a:solidFill>
                <a:ea typeface="宋体" pitchFamily="2" charset="-122"/>
                <a:sym typeface="Symbol" pitchFamily="18" charset="2"/>
              </a:rPr>
              <a:t>t+1</a:t>
            </a:r>
            <a:r>
              <a:rPr lang="sv-SE" altLang="zh-CN" sz="2400" dirty="0" smtClean="0">
                <a:solidFill>
                  <a:srgbClr val="FFFF00"/>
                </a:solidFill>
                <a:ea typeface="宋体" pitchFamily="2" charset="-122"/>
                <a:sym typeface="Symbol" pitchFamily="18" charset="2"/>
              </a:rPr>
              <a:t> = </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 </a:t>
            </a:r>
            <a:r>
              <a:rPr lang="sv-SE" altLang="zh-CN" sz="2400" dirty="0" smtClean="0">
                <a:solidFill>
                  <a:srgbClr val="FFFF00"/>
                </a:solidFill>
                <a:latin typeface="Symbol" pitchFamily="18" charset="2"/>
                <a:ea typeface="宋体" pitchFamily="2" charset="-122"/>
                <a:sym typeface="Symbol" pitchFamily="18" charset="2"/>
              </a:rPr>
              <a:t>a</a:t>
            </a:r>
            <a:r>
              <a:rPr lang="sv-SE" altLang="zh-CN" sz="2400" dirty="0" smtClean="0">
                <a:solidFill>
                  <a:srgbClr val="FFFF00"/>
                </a:solidFill>
                <a:ea typeface="宋体" pitchFamily="2" charset="-122"/>
                <a:sym typeface="Symbol" pitchFamily="18" charset="2"/>
              </a:rPr>
              <a:t> [v</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 Q</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t>
            </a:r>
            <a:r>
              <a:rPr lang="sv-SE" altLang="zh-CN" sz="2400" baseline="-25000" dirty="0" smtClean="0">
                <a:solidFill>
                  <a:srgbClr val="FFFF00"/>
                </a:solidFill>
                <a:ea typeface="宋体" pitchFamily="2" charset="-122"/>
                <a:sym typeface="Symbol" pitchFamily="18" charset="2"/>
              </a:rPr>
              <a:t></a:t>
            </a:r>
            <a:r>
              <a:rPr lang="sv-SE" altLang="zh-CN" sz="2400" baseline="-30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 </a:t>
            </a:r>
            <a:r>
              <a:rPr lang="sv-SE" altLang="zh-CN" sz="2400" dirty="0">
                <a:solidFill>
                  <a:srgbClr val="FFFF00"/>
                </a:solidFill>
                <a:latin typeface="Symbol" pitchFamily="18" charset="2"/>
                <a:ea typeface="宋体" pitchFamily="2" charset="-122"/>
                <a:sym typeface="Symbol" pitchFamily="18" charset="2"/>
              </a:rPr>
              <a:t>p</a:t>
            </a:r>
            <a:r>
              <a:rPr lang="sv-SE" altLang="zh-CN" sz="2400" baseline="-25000" dirty="0">
                <a:solidFill>
                  <a:srgbClr val="FFFF00"/>
                </a:solidFill>
                <a:ea typeface="宋体" pitchFamily="2" charset="-122"/>
                <a:sym typeface="Symbol" pitchFamily="18" charset="2"/>
              </a:rPr>
              <a:t></a:t>
            </a:r>
            <a:r>
              <a:rPr lang="sv-SE" altLang="zh-CN" sz="2400" dirty="0" smtClean="0">
                <a:solidFill>
                  <a:srgbClr val="FFFF00"/>
                </a:solidFill>
                <a:ea typeface="宋体" pitchFamily="2" charset="-122"/>
                <a:sym typeface="Symbol" pitchFamily="18" charset="2"/>
              </a:rPr>
              <a:t>(s</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a:t>
            </a:r>
            <a:r>
              <a:rPr lang="sv-SE" altLang="zh-CN" sz="2400" baseline="-25000" dirty="0" smtClean="0">
                <a:solidFill>
                  <a:srgbClr val="FFFF00"/>
                </a:solidFill>
                <a:ea typeface="宋体" pitchFamily="2" charset="-122"/>
                <a:sym typeface="Symbol" pitchFamily="18" charset="2"/>
              </a:rPr>
              <a:t>t</a:t>
            </a:r>
            <a:r>
              <a:rPr lang="sv-SE" altLang="zh-CN" sz="2400" dirty="0" smtClean="0">
                <a:solidFill>
                  <a:srgbClr val="FFFF00"/>
                </a:solidFill>
                <a:ea typeface="宋体" pitchFamily="2" charset="-122"/>
                <a:sym typeface="Symbol" pitchFamily="18" charset="2"/>
              </a:rPr>
              <a:t>)</a:t>
            </a:r>
          </a:p>
          <a:p>
            <a:pPr marL="0" indent="0" eaLnBrk="1" hangingPunct="1">
              <a:lnSpc>
                <a:spcPct val="130000"/>
              </a:lnSpc>
              <a:buClr>
                <a:srgbClr val="FF0000"/>
              </a:buClr>
              <a:buNone/>
            </a:pPr>
            <a:r>
              <a:rPr lang="zh-CN" altLang="en-US" sz="2400" dirty="0" smtClean="0">
                <a:solidFill>
                  <a:schemeClr val="accent1"/>
                </a:solidFill>
                <a:latin typeface="微软雅黑" panose="020B0503020204020204" pitchFamily="34" charset="-122"/>
                <a:ea typeface="微软雅黑" panose="020B0503020204020204" pitchFamily="34" charset="-122"/>
                <a:sym typeface="Symbol" pitchFamily="18" charset="2"/>
              </a:rPr>
              <a:t>则上式可收敛到一个局部最优值。</a:t>
            </a:r>
            <a:endParaRPr lang="zh-CN" altLang="en-US" sz="2400" baseline="-25000" dirty="0" smtClean="0">
              <a:solidFill>
                <a:schemeClr val="accent1"/>
              </a:solidFill>
              <a:latin typeface="微软雅黑" panose="020B0503020204020204" pitchFamily="34" charset="-122"/>
              <a:ea typeface="微软雅黑" panose="020B0503020204020204" pitchFamily="34" charset="-122"/>
              <a:sym typeface="Symbol" pitchFamily="18" charset="2"/>
            </a:endParaRPr>
          </a:p>
        </p:txBody>
      </p:sp>
      <p:sp>
        <p:nvSpPr>
          <p:cNvPr id="6" name="Rectangle 2"/>
          <p:cNvSpPr txBox="1">
            <a:spLocks noChangeArrowheads="1"/>
          </p:cNvSpPr>
          <p:nvPr/>
        </p:nvSpPr>
        <p:spPr bwMode="auto">
          <a:xfrm>
            <a:off x="467545" y="704209"/>
            <a:ext cx="2736303" cy="564551"/>
          </a:xfrm>
          <a:prstGeom prst="rect">
            <a:avLst/>
          </a:prstGeom>
          <a:noFill/>
          <a:ln w="9525">
            <a:solidFill>
              <a:srgbClr val="C00000"/>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en-US" altLang="zh-CN" sz="4000" b="1" kern="0" dirty="0" smtClean="0">
                <a:solidFill>
                  <a:schemeClr val="accent1"/>
                </a:solidFill>
                <a:latin typeface="Times New Roman" pitchFamily="18" charset="0"/>
                <a:ea typeface="+mn-ea"/>
                <a:cs typeface="Times New Roman" pitchFamily="18" charset="0"/>
              </a:rPr>
              <a:t> </a:t>
            </a:r>
            <a:r>
              <a:rPr lang="zh-CN" altLang="en-US" sz="2400" b="1" dirty="0" smtClean="0">
                <a:solidFill>
                  <a:srgbClr val="FF0000"/>
                </a:solidFill>
                <a:latin typeface="微软雅黑" pitchFamily="34" charset="-122"/>
                <a:ea typeface="微软雅黑" pitchFamily="34"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策略梯度</a:t>
            </a:r>
            <a:r>
              <a:rPr lang="zh-CN" altLang="en-US" sz="2800" b="1" kern="0" dirty="0"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itchFamily="18" charset="0"/>
              </a:rPr>
              <a:t>法</a:t>
            </a:r>
          </a:p>
        </p:txBody>
      </p:sp>
      <p:sp>
        <p:nvSpPr>
          <p:cNvPr id="8" name="矩形 7"/>
          <p:cNvSpPr/>
          <p:nvPr/>
        </p:nvSpPr>
        <p:spPr>
          <a:xfrm>
            <a:off x="1784289" y="1988840"/>
            <a:ext cx="5379999" cy="572464"/>
          </a:xfrm>
          <a:prstGeom prst="rect">
            <a:avLst/>
          </a:prstGeom>
        </p:spPr>
        <p:txBody>
          <a:bodyPr wrap="none">
            <a:spAutoFit/>
          </a:bodyPr>
          <a:lstStyle/>
          <a:p>
            <a:pPr marL="0" indent="0" eaLnBrk="1" hangingPunct="1">
              <a:lnSpc>
                <a:spcPct val="130000"/>
              </a:lnSpc>
              <a:buClr>
                <a:srgbClr val="FF0000"/>
              </a:buClr>
              <a:buNone/>
            </a:pPr>
            <a:r>
              <a:rPr lang="sv-SE" altLang="zh-CN" dirty="0">
                <a:solidFill>
                  <a:srgbClr val="FFFF00"/>
                </a:solidFill>
                <a:ea typeface="宋体" pitchFamily="2" charset="-122"/>
                <a:sym typeface="Symbol" pitchFamily="18" charset="2"/>
              </a:rPr>
              <a:t></a:t>
            </a:r>
            <a:r>
              <a:rPr lang="sv-SE" altLang="zh-CN" baseline="-25000" dirty="0">
                <a:solidFill>
                  <a:srgbClr val="FFFF00"/>
                </a:solidFill>
                <a:ea typeface="宋体" pitchFamily="2" charset="-122"/>
                <a:sym typeface="Symbol" pitchFamily="18" charset="2"/>
              </a:rPr>
              <a:t></a:t>
            </a:r>
            <a:r>
              <a:rPr lang="sv-SE" altLang="zh-CN" sz="2000" baseline="-30000" dirty="0" smtClean="0">
                <a:solidFill>
                  <a:srgbClr val="FFFF00"/>
                </a:solidFill>
                <a:ea typeface="宋体" pitchFamily="2" charset="-122"/>
                <a:sym typeface="Symbol" pitchFamily="18" charset="2"/>
              </a:rPr>
              <a:t>t</a:t>
            </a:r>
            <a:r>
              <a:rPr lang="en-US" altLang="zh-CN" i="1" dirty="0" smtClean="0">
                <a:solidFill>
                  <a:srgbClr val="FFFF00"/>
                </a:solidFill>
                <a:ea typeface="宋体" pitchFamily="2" charset="-122"/>
                <a:sym typeface="Symbol" pitchFamily="18" charset="2"/>
              </a:rPr>
              <a:t>J </a:t>
            </a:r>
            <a:r>
              <a:rPr lang="en-US" altLang="zh-CN" dirty="0" smtClean="0">
                <a:solidFill>
                  <a:srgbClr val="FFFF00"/>
                </a:solidFill>
                <a:ea typeface="宋体" pitchFamily="2" charset="-122"/>
                <a:sym typeface="Symbol" pitchFamily="18" charset="2"/>
              </a:rPr>
              <a:t>(</a:t>
            </a:r>
            <a:r>
              <a:rPr lang="sv-SE" altLang="zh-CN" dirty="0">
                <a:solidFill>
                  <a:srgbClr val="FFFF00"/>
                </a:solidFill>
                <a:ea typeface="宋体" pitchFamily="2" charset="-122"/>
                <a:sym typeface="Symbol" pitchFamily="18" charset="2"/>
              </a:rPr>
              <a:t></a:t>
            </a:r>
            <a:r>
              <a:rPr lang="sv-SE" altLang="zh-CN" baseline="-25000" dirty="0">
                <a:solidFill>
                  <a:srgbClr val="FFFF00"/>
                </a:solidFill>
                <a:ea typeface="宋体" pitchFamily="2" charset="-122"/>
                <a:sym typeface="Symbol" pitchFamily="18" charset="2"/>
              </a:rPr>
              <a:t>t</a:t>
            </a:r>
            <a:r>
              <a:rPr lang="en-US" altLang="zh-CN" dirty="0" smtClean="0">
                <a:solidFill>
                  <a:srgbClr val="FFFF00"/>
                </a:solidFill>
                <a:ea typeface="宋体" pitchFamily="2" charset="-122"/>
                <a:sym typeface="Symbol" pitchFamily="18" charset="2"/>
              </a:rPr>
              <a:t>)=E</a:t>
            </a:r>
            <a:r>
              <a:rPr lang="sv-SE" altLang="zh-CN" baseline="-25000" dirty="0" smtClean="0">
                <a:solidFill>
                  <a:srgbClr val="FFFF00"/>
                </a:solidFill>
                <a:latin typeface="Symbol" pitchFamily="18" charset="2"/>
                <a:ea typeface="宋体" pitchFamily="2" charset="-122"/>
                <a:sym typeface="Symbol" pitchFamily="18" charset="2"/>
              </a:rPr>
              <a:t>p</a:t>
            </a:r>
            <a:r>
              <a:rPr lang="sv-SE" altLang="zh-CN" baseline="-25000" dirty="0">
                <a:solidFill>
                  <a:srgbClr val="FFFF00"/>
                </a:solidFill>
                <a:ea typeface="宋体" pitchFamily="2" charset="-122"/>
                <a:sym typeface="Symbol" pitchFamily="18" charset="2"/>
              </a:rPr>
              <a:t></a:t>
            </a:r>
            <a:r>
              <a:rPr lang="sv-SE" altLang="zh-CN" baseline="30000" dirty="0" smtClean="0">
                <a:solidFill>
                  <a:srgbClr val="FFFF00"/>
                </a:solidFill>
                <a:latin typeface="Symbol" pitchFamily="18" charset="2"/>
                <a:ea typeface="宋体" pitchFamily="2" charset="-122"/>
                <a:sym typeface="Symbol" pitchFamily="18" charset="2"/>
              </a:rPr>
              <a:t> </a:t>
            </a:r>
            <a:r>
              <a:rPr lang="en-US" altLang="zh-CN" dirty="0" smtClean="0">
                <a:solidFill>
                  <a:srgbClr val="FFFF00"/>
                </a:solidFill>
                <a:ea typeface="宋体" pitchFamily="2" charset="-122"/>
                <a:sym typeface="Symbol" pitchFamily="18" charset="2"/>
              </a:rPr>
              <a:t>[</a:t>
            </a:r>
            <a:r>
              <a:rPr lang="sv-SE" altLang="zh-CN" dirty="0" smtClean="0">
                <a:solidFill>
                  <a:srgbClr val="FFFF00"/>
                </a:solidFill>
                <a:ea typeface="宋体" pitchFamily="2" charset="-122"/>
                <a:sym typeface="Symbol" pitchFamily="18" charset="2"/>
              </a:rPr>
              <a:t></a:t>
            </a:r>
            <a:r>
              <a:rPr lang="sv-SE" altLang="zh-CN" baseline="-25000" dirty="0" smtClean="0">
                <a:solidFill>
                  <a:srgbClr val="FFFF00"/>
                </a:solidFill>
                <a:ea typeface="宋体" pitchFamily="2" charset="-122"/>
                <a:sym typeface="Symbol" pitchFamily="18" charset="2"/>
              </a:rPr>
              <a:t></a:t>
            </a:r>
            <a:r>
              <a:rPr lang="sv-SE" altLang="zh-CN" sz="2000" baseline="-30000" dirty="0">
                <a:solidFill>
                  <a:srgbClr val="FFFF00"/>
                </a:solidFill>
                <a:ea typeface="宋体" pitchFamily="2" charset="-122"/>
                <a:sym typeface="Symbol" pitchFamily="18" charset="2"/>
              </a:rPr>
              <a:t>t</a:t>
            </a:r>
            <a:r>
              <a:rPr lang="sv-SE" altLang="zh-CN" dirty="0">
                <a:solidFill>
                  <a:srgbClr val="FFFF00"/>
                </a:solidFill>
                <a:ea typeface="宋体" pitchFamily="2" charset="-122"/>
                <a:sym typeface="Symbol" pitchFamily="18" charset="2"/>
              </a:rPr>
              <a:t> </a:t>
            </a:r>
            <a:r>
              <a:rPr lang="sv-SE" altLang="zh-CN" dirty="0" smtClean="0">
                <a:solidFill>
                  <a:srgbClr val="FFFF00"/>
                </a:solidFill>
                <a:ea typeface="宋体" pitchFamily="2" charset="-122"/>
                <a:sym typeface="Symbol" pitchFamily="18" charset="2"/>
              </a:rPr>
              <a:t>log</a:t>
            </a:r>
            <a:r>
              <a:rPr lang="sv-SE" altLang="zh-CN" baseline="30000" dirty="0">
                <a:solidFill>
                  <a:srgbClr val="FFFF00"/>
                </a:solidFill>
                <a:latin typeface="Symbol" pitchFamily="18" charset="2"/>
                <a:ea typeface="宋体" pitchFamily="2" charset="-122"/>
                <a:sym typeface="Symbol" pitchFamily="18" charset="2"/>
              </a:rPr>
              <a:t> </a:t>
            </a:r>
            <a:r>
              <a:rPr lang="sv-SE" altLang="zh-CN" dirty="0">
                <a:solidFill>
                  <a:srgbClr val="FFFF00"/>
                </a:solidFill>
                <a:latin typeface="Symbol" pitchFamily="18" charset="2"/>
                <a:ea typeface="宋体" pitchFamily="2" charset="-122"/>
                <a:sym typeface="Symbol" pitchFamily="18" charset="2"/>
              </a:rPr>
              <a:t>p</a:t>
            </a:r>
            <a:r>
              <a:rPr lang="sv-SE" altLang="zh-CN" baseline="-25000" dirty="0">
                <a:solidFill>
                  <a:srgbClr val="FFFF00"/>
                </a:solidFill>
                <a:ea typeface="宋体" pitchFamily="2" charset="-122"/>
                <a:sym typeface="Symbol" pitchFamily="18" charset="2"/>
              </a:rPr>
              <a:t> </a:t>
            </a:r>
            <a:r>
              <a:rPr lang="sv-SE" altLang="zh-CN" dirty="0" smtClean="0">
                <a:solidFill>
                  <a:srgbClr val="FFFF00"/>
                </a:solidFill>
                <a:ea typeface="宋体" pitchFamily="2" charset="-122"/>
                <a:sym typeface="Symbol" pitchFamily="18" charset="2"/>
              </a:rPr>
              <a:t>(s</a:t>
            </a:r>
            <a:r>
              <a:rPr lang="sv-SE" altLang="zh-CN" baseline="-25000" dirty="0" smtClean="0">
                <a:solidFill>
                  <a:srgbClr val="FFFF00"/>
                </a:solidFill>
                <a:ea typeface="宋体" pitchFamily="2" charset="-122"/>
                <a:sym typeface="Symbol" pitchFamily="18" charset="2"/>
              </a:rPr>
              <a:t>t</a:t>
            </a:r>
            <a:r>
              <a:rPr lang="sv-SE" altLang="zh-CN" dirty="0" smtClean="0">
                <a:solidFill>
                  <a:srgbClr val="FFFF00"/>
                </a:solidFill>
                <a:ea typeface="宋体" pitchFamily="2" charset="-122"/>
                <a:sym typeface="Symbol" pitchFamily="18" charset="2"/>
              </a:rPr>
              <a:t>,a</a:t>
            </a:r>
            <a:r>
              <a:rPr lang="sv-SE" altLang="zh-CN" baseline="-25000" dirty="0" smtClean="0">
                <a:solidFill>
                  <a:srgbClr val="FFFF00"/>
                </a:solidFill>
                <a:ea typeface="宋体" pitchFamily="2" charset="-122"/>
                <a:sym typeface="Symbol" pitchFamily="18" charset="2"/>
              </a:rPr>
              <a:t>t</a:t>
            </a:r>
            <a:r>
              <a:rPr lang="sv-SE" altLang="zh-CN" dirty="0" smtClean="0">
                <a:solidFill>
                  <a:srgbClr val="FFFF00"/>
                </a:solidFill>
                <a:ea typeface="宋体" pitchFamily="2" charset="-122"/>
                <a:sym typeface="Symbol" pitchFamily="18" charset="2"/>
              </a:rPr>
              <a:t>)Q</a:t>
            </a:r>
            <a:r>
              <a:rPr lang="sv-SE" altLang="zh-CN" baseline="30000" dirty="0">
                <a:solidFill>
                  <a:srgbClr val="FFFF00"/>
                </a:solidFill>
                <a:latin typeface="Symbol" pitchFamily="18" charset="2"/>
                <a:ea typeface="宋体" pitchFamily="2" charset="-122"/>
                <a:sym typeface="Symbol" pitchFamily="18" charset="2"/>
              </a:rPr>
              <a:t>p</a:t>
            </a:r>
            <a:r>
              <a:rPr lang="sv-SE" altLang="zh-CN" baseline="-25000" dirty="0" smtClean="0">
                <a:solidFill>
                  <a:srgbClr val="FFFF00"/>
                </a:solidFill>
                <a:ea typeface="宋体" pitchFamily="2" charset="-122"/>
                <a:sym typeface="Symbol" pitchFamily="18" charset="2"/>
              </a:rPr>
              <a:t>t</a:t>
            </a:r>
            <a:r>
              <a:rPr lang="sv-SE" altLang="zh-CN" dirty="0" smtClean="0">
                <a:solidFill>
                  <a:srgbClr val="FFFF00"/>
                </a:solidFill>
                <a:ea typeface="宋体" pitchFamily="2" charset="-122"/>
                <a:sym typeface="Symbol" pitchFamily="18" charset="2"/>
              </a:rPr>
              <a:t>(s</a:t>
            </a:r>
            <a:r>
              <a:rPr lang="sv-SE" altLang="zh-CN" baseline="-25000" dirty="0" smtClean="0">
                <a:solidFill>
                  <a:srgbClr val="FFFF00"/>
                </a:solidFill>
                <a:ea typeface="宋体" pitchFamily="2" charset="-122"/>
                <a:sym typeface="Symbol" pitchFamily="18" charset="2"/>
              </a:rPr>
              <a:t>t</a:t>
            </a:r>
            <a:r>
              <a:rPr lang="sv-SE" altLang="zh-CN" dirty="0" smtClean="0">
                <a:solidFill>
                  <a:srgbClr val="FFFF00"/>
                </a:solidFill>
                <a:ea typeface="宋体" pitchFamily="2" charset="-122"/>
                <a:sym typeface="Symbol" pitchFamily="18" charset="2"/>
              </a:rPr>
              <a:t>,a</a:t>
            </a:r>
            <a:r>
              <a:rPr lang="sv-SE" altLang="zh-CN" baseline="-25000" dirty="0" smtClean="0">
                <a:solidFill>
                  <a:srgbClr val="FFFF00"/>
                </a:solidFill>
                <a:ea typeface="宋体" pitchFamily="2" charset="-122"/>
                <a:sym typeface="Symbol" pitchFamily="18" charset="2"/>
              </a:rPr>
              <a:t>t</a:t>
            </a:r>
            <a:r>
              <a:rPr lang="sv-SE" altLang="zh-CN" dirty="0" smtClean="0">
                <a:solidFill>
                  <a:srgbClr val="FFFF00"/>
                </a:solidFill>
                <a:ea typeface="宋体" pitchFamily="2" charset="-122"/>
                <a:sym typeface="Symbol" pitchFamily="18" charset="2"/>
              </a:rPr>
              <a:t>)]</a:t>
            </a:r>
            <a:endParaRPr lang="sv-SE" altLang="zh-CN" dirty="0">
              <a:solidFill>
                <a:srgbClr val="FFFF00"/>
              </a:solidFill>
              <a:ea typeface="宋体" pitchFamily="2" charset="-122"/>
              <a:sym typeface="Symbol" pitchFamily="18" charset="2"/>
            </a:endParaRPr>
          </a:p>
        </p:txBody>
      </p:sp>
      <p:sp>
        <p:nvSpPr>
          <p:cNvPr id="7" name="Rectangle 3"/>
          <p:cNvSpPr txBox="1">
            <a:spLocks noChangeArrowheads="1"/>
          </p:cNvSpPr>
          <p:nvPr/>
        </p:nvSpPr>
        <p:spPr bwMode="auto">
          <a:xfrm>
            <a:off x="539551" y="1412776"/>
            <a:ext cx="8136905"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indent="0" eaLnBrk="1" hangingPunct="1">
              <a:lnSpc>
                <a:spcPct val="130000"/>
              </a:lnSpc>
              <a:buClr>
                <a:srgbClr val="FF0000"/>
              </a:buClr>
              <a:buFont typeface="Wingdings" pitchFamily="2" charset="2"/>
              <a:buNone/>
            </a:pPr>
            <a:r>
              <a:rPr lang="zh-CN" altLang="en-US" sz="2400" kern="0" dirty="0" smtClean="0">
                <a:solidFill>
                  <a:schemeClr val="accent1"/>
                </a:solidFill>
                <a:latin typeface="微软雅黑" panose="020B0503020204020204" pitchFamily="34" charset="-122"/>
                <a:ea typeface="微软雅黑" panose="020B0503020204020204" pitchFamily="34" charset="-122"/>
              </a:rPr>
              <a:t>   定义目标函数：</a:t>
            </a:r>
            <a:endParaRPr lang="zh-CN" altLang="en-US" sz="2400" kern="0" baseline="-25000" dirty="0" smtClean="0">
              <a:solidFill>
                <a:schemeClr val="accent1"/>
              </a:solidFill>
              <a:latin typeface="微软雅黑" panose="020B0503020204020204" pitchFamily="34" charset="-122"/>
              <a:ea typeface="微软雅黑" panose="020B0503020204020204" pitchFamily="34" charset="-122"/>
              <a:sym typeface="Symbol" pitchFamily="18" charset="2"/>
            </a:endParaRPr>
          </a:p>
        </p:txBody>
      </p:sp>
    </p:spTree>
    <p:extLst>
      <p:ext uri="{BB962C8B-B14F-4D97-AF65-F5344CB8AC3E}">
        <p14:creationId xmlns:p14="http://schemas.microsoft.com/office/powerpoint/2010/main" val="29769001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67545" y="1340768"/>
            <a:ext cx="2592287" cy="564551"/>
          </a:xfrm>
          <a:ln>
            <a:solidFill>
              <a:schemeClr val="accent1"/>
            </a:solidFill>
          </a:ln>
        </p:spPr>
        <p:txBody>
          <a:bodyPr anchor="ctr"/>
          <a:lstStyle/>
          <a:p>
            <a:pPr eaLnBrk="1" hangingPunct="1">
              <a:defRPr/>
            </a:pPr>
            <a:r>
              <a:rPr lang="en-US" altLang="zh-CN" sz="2600" b="1" dirty="0" smtClean="0">
                <a:solidFill>
                  <a:srgbClr val="00CC00"/>
                </a:solidFill>
                <a:latin typeface="Times New Roman" pitchFamily="18" charset="0"/>
                <a:ea typeface="+mn-ea"/>
                <a:cs typeface="Times New Roman" pitchFamily="18" charset="0"/>
              </a:rPr>
              <a:t>  </a:t>
            </a:r>
            <a:r>
              <a:rPr lang="en-US" altLang="zh-CN" sz="2400" b="1" dirty="0" smtClean="0">
                <a:solidFill>
                  <a:srgbClr val="00CC00"/>
                </a:solidFill>
                <a:latin typeface="微软雅黑" panose="020B0503020204020204" pitchFamily="34" charset="-122"/>
                <a:ea typeface="微软雅黑" panose="020B0503020204020204" pitchFamily="34" charset="-122"/>
                <a:cs typeface="Times New Roman" pitchFamily="18" charset="0"/>
              </a:rPr>
              <a:t>Actor-Critic</a:t>
            </a:r>
            <a:r>
              <a:rPr lang="zh-CN" altLang="en-US" sz="2400" b="1" dirty="0">
                <a:solidFill>
                  <a:srgbClr val="00CC00"/>
                </a:solidFill>
                <a:latin typeface="微软雅黑" panose="020B0503020204020204" pitchFamily="34" charset="-122"/>
                <a:ea typeface="微软雅黑" panose="020B0503020204020204" pitchFamily="34" charset="-122"/>
                <a:cs typeface="Times New Roman" pitchFamily="18" charset="0"/>
              </a:rPr>
              <a:t>法</a:t>
            </a:r>
          </a:p>
        </p:txBody>
      </p:sp>
      <p:pic>
        <p:nvPicPr>
          <p:cNvPr id="62467" name="图片 4" descr="https://pic2.zhimg.com/v2-d630706e342a9e259b336c6695287a71_b.png"/>
          <p:cNvPicPr>
            <a:picLocks noChangeAspect="1" noChangeArrowheads="1"/>
          </p:cNvPicPr>
          <p:nvPr/>
        </p:nvPicPr>
        <p:blipFill>
          <a:blip r:embed="rId2" cstate="print"/>
          <a:srcRect/>
          <a:stretch>
            <a:fillRect/>
          </a:stretch>
        </p:blipFill>
        <p:spPr bwMode="auto">
          <a:xfrm>
            <a:off x="4211960" y="2681396"/>
            <a:ext cx="4786664" cy="3740983"/>
          </a:xfrm>
          <a:prstGeom prst="rect">
            <a:avLst/>
          </a:prstGeom>
          <a:noFill/>
          <a:ln w="9525">
            <a:noFill/>
            <a:miter lim="800000"/>
            <a:headEnd/>
            <a:tailEnd/>
          </a:ln>
        </p:spPr>
      </p:pic>
      <p:sp>
        <p:nvSpPr>
          <p:cNvPr id="6" name="Rectangle 3"/>
          <p:cNvSpPr txBox="1">
            <a:spLocks noChangeArrowheads="1"/>
          </p:cNvSpPr>
          <p:nvPr/>
        </p:nvSpPr>
        <p:spPr bwMode="auto">
          <a:xfrm>
            <a:off x="179512" y="2265360"/>
            <a:ext cx="3960439" cy="41570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130000"/>
              </a:lnSpc>
              <a:buClr>
                <a:srgbClr val="FF0000"/>
              </a:buClr>
            </a:pPr>
            <a:r>
              <a:rPr lang="en-US" altLang="zh-CN" sz="2200" kern="0" dirty="0" smtClean="0">
                <a:solidFill>
                  <a:srgbClr val="54DFA2"/>
                </a:solidFill>
                <a:latin typeface="微软雅黑" pitchFamily="34" charset="-122"/>
                <a:ea typeface="微软雅黑" pitchFamily="34" charset="-122"/>
              </a:rPr>
              <a:t>Critic</a:t>
            </a:r>
            <a:r>
              <a:rPr lang="zh-CN" altLang="en-US" sz="2200" kern="0" dirty="0" smtClean="0">
                <a:solidFill>
                  <a:srgbClr val="54DFA2"/>
                </a:solidFill>
                <a:latin typeface="微软雅黑" pitchFamily="34" charset="-122"/>
                <a:ea typeface="微软雅黑" pitchFamily="34" charset="-122"/>
              </a:rPr>
              <a:t>（评判器）可使用</a:t>
            </a:r>
            <a:r>
              <a:rPr lang="en-US" altLang="zh-CN" sz="2200" kern="0" dirty="0" smtClean="0">
                <a:solidFill>
                  <a:srgbClr val="54DFA2"/>
                </a:solidFill>
                <a:latin typeface="微软雅黑" pitchFamily="34" charset="-122"/>
                <a:ea typeface="微软雅黑" pitchFamily="34" charset="-122"/>
              </a:rPr>
              <a:t>SARSA</a:t>
            </a:r>
            <a:r>
              <a:rPr lang="zh-CN" altLang="en-US" sz="2200" kern="0" dirty="0" smtClean="0">
                <a:solidFill>
                  <a:srgbClr val="54DFA2"/>
                </a:solidFill>
                <a:latin typeface="微软雅黑" pitchFamily="34" charset="-122"/>
                <a:ea typeface="微软雅黑" pitchFamily="34" charset="-122"/>
              </a:rPr>
              <a:t>或</a:t>
            </a:r>
            <a:r>
              <a:rPr lang="en-US" altLang="zh-CN" sz="2200" kern="0" dirty="0" smtClean="0">
                <a:solidFill>
                  <a:srgbClr val="54DFA2"/>
                </a:solidFill>
                <a:latin typeface="微软雅黑" pitchFamily="34" charset="-122"/>
                <a:ea typeface="微软雅黑" pitchFamily="34" charset="-122"/>
              </a:rPr>
              <a:t>Q-</a:t>
            </a:r>
            <a:r>
              <a:rPr lang="zh-CN" altLang="en-US" sz="2200" kern="0" dirty="0" smtClean="0">
                <a:solidFill>
                  <a:srgbClr val="54DFA2"/>
                </a:solidFill>
                <a:latin typeface="微软雅黑" pitchFamily="34" charset="-122"/>
                <a:ea typeface="微软雅黑" pitchFamily="34" charset="-122"/>
              </a:rPr>
              <a:t>学习算法进行价值函数</a:t>
            </a:r>
            <a:r>
              <a:rPr lang="zh-CN" altLang="en-US" sz="2200" kern="0" dirty="0">
                <a:solidFill>
                  <a:srgbClr val="54DFA2"/>
                </a:solidFill>
                <a:latin typeface="微软雅黑" pitchFamily="34" charset="-122"/>
                <a:ea typeface="微软雅黑" pitchFamily="34" charset="-122"/>
              </a:rPr>
              <a:t>或损失函数</a:t>
            </a:r>
            <a:r>
              <a:rPr lang="zh-CN" altLang="en-US" sz="2200" kern="0" dirty="0" smtClean="0">
                <a:solidFill>
                  <a:srgbClr val="54DFA2"/>
                </a:solidFill>
                <a:latin typeface="微软雅黑" pitchFamily="34" charset="-122"/>
                <a:ea typeface="微软雅黑" pitchFamily="34" charset="-122"/>
              </a:rPr>
              <a:t>预测的强化学习更新</a:t>
            </a:r>
            <a:r>
              <a:rPr lang="sv-SE" altLang="zh-CN" sz="2200" kern="0" dirty="0" smtClean="0">
                <a:solidFill>
                  <a:srgbClr val="54DFA2"/>
                </a:solidFill>
                <a:latin typeface="微软雅黑" pitchFamily="34" charset="-122"/>
                <a:ea typeface="微软雅黑" pitchFamily="34" charset="-122"/>
              </a:rPr>
              <a:t> </a:t>
            </a:r>
            <a:r>
              <a:rPr lang="zh-CN" altLang="en-US" sz="2200" kern="0" dirty="0" smtClean="0">
                <a:solidFill>
                  <a:srgbClr val="54DFA2"/>
                </a:solidFill>
                <a:latin typeface="微软雅黑" pitchFamily="34" charset="-122"/>
                <a:ea typeface="微软雅黑" pitchFamily="34" charset="-122"/>
              </a:rPr>
              <a:t>；</a:t>
            </a:r>
            <a:endParaRPr lang="sv-SE" altLang="zh-CN" sz="2200" kern="0" dirty="0" smtClean="0">
              <a:solidFill>
                <a:srgbClr val="54DFA2"/>
              </a:solidFill>
              <a:latin typeface="微软雅黑" pitchFamily="34" charset="-122"/>
              <a:ea typeface="微软雅黑" pitchFamily="34" charset="-122"/>
            </a:endParaRPr>
          </a:p>
          <a:p>
            <a:pPr eaLnBrk="1" hangingPunct="1">
              <a:lnSpc>
                <a:spcPct val="130000"/>
              </a:lnSpc>
              <a:buClr>
                <a:srgbClr val="FF0000"/>
              </a:buClr>
            </a:pPr>
            <a:r>
              <a:rPr lang="en-US" altLang="zh-CN" sz="2200" kern="0" dirty="0" smtClean="0">
                <a:solidFill>
                  <a:srgbClr val="54DFA2"/>
                </a:solidFill>
                <a:latin typeface="微软雅黑" pitchFamily="34" charset="-122"/>
                <a:ea typeface="微软雅黑" pitchFamily="34" charset="-122"/>
              </a:rPr>
              <a:t>Actor</a:t>
            </a:r>
            <a:r>
              <a:rPr lang="zh-CN" altLang="en-US" sz="2200" kern="0" dirty="0" smtClean="0">
                <a:solidFill>
                  <a:srgbClr val="54DFA2"/>
                </a:solidFill>
                <a:latin typeface="微软雅黑" pitchFamily="34" charset="-122"/>
                <a:ea typeface="微软雅黑" pitchFamily="34" charset="-122"/>
              </a:rPr>
              <a:t>（动作器）根据不断更新</a:t>
            </a:r>
            <a:r>
              <a:rPr lang="zh-CN" altLang="en-US" sz="2200" kern="0" dirty="0">
                <a:solidFill>
                  <a:srgbClr val="54DFA2"/>
                </a:solidFill>
                <a:latin typeface="微软雅黑" pitchFamily="34" charset="-122"/>
                <a:ea typeface="微软雅黑" pitchFamily="34" charset="-122"/>
              </a:rPr>
              <a:t>的损失函数</a:t>
            </a:r>
            <a:r>
              <a:rPr lang="zh-CN" altLang="en-US" sz="2200" kern="0" dirty="0" smtClean="0">
                <a:solidFill>
                  <a:srgbClr val="54DFA2"/>
                </a:solidFill>
                <a:latin typeface="微软雅黑" pitchFamily="34" charset="-122"/>
                <a:ea typeface="微软雅黑" pitchFamily="34" charset="-122"/>
              </a:rPr>
              <a:t>预测，按照改善价值函数的方向进行策略或实值动作的学习更新</a:t>
            </a:r>
            <a:r>
              <a:rPr lang="en-US" altLang="zh-CN" sz="2200" kern="0" dirty="0" smtClean="0">
                <a:solidFill>
                  <a:srgbClr val="54DFA2"/>
                </a:solidFill>
                <a:latin typeface="微软雅黑" pitchFamily="34" charset="-122"/>
                <a:ea typeface="微软雅黑" pitchFamily="34" charset="-122"/>
              </a:rPr>
              <a:t>;</a:t>
            </a:r>
          </a:p>
          <a:p>
            <a:pPr eaLnBrk="1" hangingPunct="1">
              <a:lnSpc>
                <a:spcPct val="130000"/>
              </a:lnSpc>
              <a:buClr>
                <a:srgbClr val="FF0000"/>
              </a:buClr>
            </a:pPr>
            <a:r>
              <a:rPr lang="en-US" altLang="zh-CN" sz="2200" kern="0" dirty="0" smtClean="0">
                <a:solidFill>
                  <a:srgbClr val="54DFA2"/>
                </a:solidFill>
                <a:latin typeface="微软雅黑" pitchFamily="34" charset="-122"/>
                <a:ea typeface="微软雅黑" pitchFamily="34" charset="-122"/>
              </a:rPr>
              <a:t>Critic</a:t>
            </a:r>
            <a:r>
              <a:rPr lang="zh-CN" altLang="en-US" sz="2200" kern="0" dirty="0" smtClean="0">
                <a:solidFill>
                  <a:srgbClr val="54DFA2"/>
                </a:solidFill>
                <a:latin typeface="微软雅黑" pitchFamily="34" charset="-122"/>
                <a:ea typeface="微软雅黑" pitchFamily="34" charset="-122"/>
              </a:rPr>
              <a:t>为</a:t>
            </a:r>
            <a:r>
              <a:rPr lang="en-US" altLang="zh-CN" sz="2200" kern="0" dirty="0" smtClean="0">
                <a:solidFill>
                  <a:srgbClr val="54DFA2"/>
                </a:solidFill>
                <a:latin typeface="微软雅黑" pitchFamily="34" charset="-122"/>
                <a:ea typeface="微软雅黑" pitchFamily="34" charset="-122"/>
              </a:rPr>
              <a:t>Actor</a:t>
            </a:r>
            <a:r>
              <a:rPr lang="zh-CN" altLang="en-US" sz="2200" kern="0" dirty="0">
                <a:solidFill>
                  <a:srgbClr val="54DFA2"/>
                </a:solidFill>
                <a:latin typeface="微软雅黑" pitchFamily="34" charset="-122"/>
                <a:ea typeface="微软雅黑" pitchFamily="34" charset="-122"/>
              </a:rPr>
              <a:t>提供</a:t>
            </a:r>
            <a:r>
              <a:rPr lang="zh-CN" altLang="en-US" sz="2200" kern="0" dirty="0" smtClean="0">
                <a:solidFill>
                  <a:srgbClr val="54DFA2"/>
                </a:solidFill>
                <a:latin typeface="微软雅黑" pitchFamily="34" charset="-122"/>
                <a:ea typeface="微软雅黑" pitchFamily="34" charset="-122"/>
              </a:rPr>
              <a:t>损失函数</a:t>
            </a:r>
            <a:endParaRPr lang="en-US" altLang="zh-CN" sz="2200" kern="0" dirty="0">
              <a:solidFill>
                <a:srgbClr val="54DFA2"/>
              </a:solidFill>
              <a:latin typeface="微软雅黑" pitchFamily="34" charset="-122"/>
              <a:ea typeface="微软雅黑" pitchFamily="34" charset="-122"/>
            </a:endParaRPr>
          </a:p>
        </p:txBody>
      </p:sp>
      <p:sp>
        <p:nvSpPr>
          <p:cNvPr id="2" name="矩形 1"/>
          <p:cNvSpPr/>
          <p:nvPr/>
        </p:nvSpPr>
        <p:spPr>
          <a:xfrm>
            <a:off x="4716015" y="1340768"/>
            <a:ext cx="3783847" cy="1052596"/>
          </a:xfrm>
          <a:prstGeom prst="rect">
            <a:avLst/>
          </a:prstGeom>
        </p:spPr>
        <p:txBody>
          <a:bodyPr wrap="square">
            <a:spAutoFit/>
          </a:bodyPr>
          <a:lstStyle/>
          <a:p>
            <a:pPr eaLnBrk="1" hangingPunct="1">
              <a:lnSpc>
                <a:spcPct val="130000"/>
              </a:lnSpc>
              <a:buClr>
                <a:srgbClr val="FF0000"/>
              </a:buClr>
            </a:pPr>
            <a:r>
              <a:rPr lang="zh-CN" altLang="en-US" b="1" kern="0" dirty="0">
                <a:solidFill>
                  <a:srgbClr val="00CC00"/>
                </a:solidFill>
                <a:latin typeface="微软雅黑" pitchFamily="34" charset="-122"/>
                <a:ea typeface="微软雅黑" pitchFamily="34" charset="-122"/>
              </a:rPr>
              <a:t>同时</a:t>
            </a:r>
            <a:r>
              <a:rPr lang="zh-CN" altLang="en-US" b="1" kern="0" dirty="0" smtClean="0">
                <a:solidFill>
                  <a:srgbClr val="00CC00"/>
                </a:solidFill>
                <a:latin typeface="微软雅黑" pitchFamily="34" charset="-122"/>
                <a:ea typeface="微软雅黑" pitchFamily="34" charset="-122"/>
              </a:rPr>
              <a:t>学习；同时参数化；可适应</a:t>
            </a:r>
            <a:r>
              <a:rPr lang="zh-CN" altLang="en-US" b="1" kern="0" dirty="0">
                <a:solidFill>
                  <a:srgbClr val="00CC00"/>
                </a:solidFill>
                <a:latin typeface="微软雅黑" pitchFamily="34" charset="-122"/>
                <a:ea typeface="微软雅黑" pitchFamily="34" charset="-122"/>
              </a:rPr>
              <a:t>连续空间</a:t>
            </a:r>
            <a:r>
              <a:rPr lang="sv-SE" altLang="zh-CN" b="1" kern="0" dirty="0">
                <a:solidFill>
                  <a:srgbClr val="00CC00"/>
                </a:solidFill>
                <a:latin typeface="微软雅黑" pitchFamily="34" charset="-122"/>
                <a:ea typeface="微软雅黑" pitchFamily="34" charset="-122"/>
              </a:rPr>
              <a:t> </a:t>
            </a:r>
            <a:endParaRPr lang="sv-SE" altLang="zh-CN" kern="0" dirty="0">
              <a:solidFill>
                <a:srgbClr val="00CC00"/>
              </a:solidFill>
              <a:latin typeface="微软雅黑" pitchFamily="34" charset="-122"/>
              <a:ea typeface="微软雅黑" pitchFamily="34" charset="-122"/>
            </a:endParaRPr>
          </a:p>
        </p:txBody>
      </p:sp>
      <p:sp>
        <p:nvSpPr>
          <p:cNvPr id="7" name="Rectangle 2"/>
          <p:cNvSpPr txBox="1">
            <a:spLocks noChangeArrowheads="1"/>
          </p:cNvSpPr>
          <p:nvPr/>
        </p:nvSpPr>
        <p:spPr bwMode="auto">
          <a:xfrm>
            <a:off x="467545" y="704209"/>
            <a:ext cx="2736303" cy="564551"/>
          </a:xfrm>
          <a:prstGeom prst="rect">
            <a:avLst/>
          </a:prstGeom>
          <a:noFill/>
          <a:ln w="9525">
            <a:solidFill>
              <a:srgbClr val="C00000"/>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en-US" altLang="zh-CN" sz="4000" b="1" kern="0" dirty="0" smtClean="0">
                <a:solidFill>
                  <a:schemeClr val="accent1"/>
                </a:solidFill>
                <a:latin typeface="Times New Roman" pitchFamily="18" charset="0"/>
                <a:ea typeface="+mn-ea"/>
                <a:cs typeface="Times New Roman" pitchFamily="18" charset="0"/>
              </a:rPr>
              <a:t> </a:t>
            </a:r>
            <a:r>
              <a:rPr lang="zh-CN" altLang="en-US" sz="2400" b="1" dirty="0" smtClean="0">
                <a:solidFill>
                  <a:srgbClr val="FF0000"/>
                </a:solidFill>
                <a:latin typeface="微软雅黑" pitchFamily="34" charset="-122"/>
                <a:ea typeface="微软雅黑" pitchFamily="34"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策略梯度</a:t>
            </a:r>
            <a:r>
              <a:rPr lang="zh-CN" altLang="en-US" sz="2800" b="1" kern="0" dirty="0"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itchFamily="18" charset="0"/>
              </a:rPr>
              <a:t>法</a:t>
            </a:r>
          </a:p>
        </p:txBody>
      </p:sp>
    </p:spTree>
    <p:extLst>
      <p:ext uri="{BB962C8B-B14F-4D97-AF65-F5344CB8AC3E}">
        <p14:creationId xmlns:p14="http://schemas.microsoft.com/office/powerpoint/2010/main" val="15957531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矩形 10"/>
          <p:cNvSpPr>
            <a:spLocks noChangeArrowheads="1"/>
          </p:cNvSpPr>
          <p:nvPr/>
        </p:nvSpPr>
        <p:spPr bwMode="auto">
          <a:xfrm>
            <a:off x="395288" y="5878513"/>
            <a:ext cx="3097212" cy="646112"/>
          </a:xfrm>
          <a:prstGeom prst="rect">
            <a:avLst/>
          </a:prstGeom>
          <a:noFill/>
          <a:ln w="9525">
            <a:noFill/>
            <a:miter lim="800000"/>
            <a:headEnd/>
            <a:tailEnd/>
          </a:ln>
        </p:spPr>
        <p:txBody>
          <a:bodyPr lIns="91430" tIns="45716" rIns="91430" bIns="45716">
            <a:spAutoFit/>
          </a:bodyPr>
          <a:lstStyle/>
          <a:p>
            <a:r>
              <a:rPr lang="en-US" altLang="zh-CN" sz="1800" b="1">
                <a:solidFill>
                  <a:schemeClr val="bg1"/>
                </a:solidFill>
                <a:latin typeface="Times New Roman" pitchFamily="18" charset="0"/>
                <a:ea typeface="宋体" pitchFamily="2" charset="-122"/>
                <a:cs typeface="Times New Roman" pitchFamily="18" charset="0"/>
              </a:rPr>
              <a:t>Mnih, </a:t>
            </a:r>
            <a:r>
              <a:rPr lang="en-US" altLang="zh-CN" sz="1800" b="1" i="1">
                <a:solidFill>
                  <a:schemeClr val="bg1"/>
                </a:solidFill>
                <a:latin typeface="Times New Roman" pitchFamily="18" charset="0"/>
                <a:ea typeface="宋体" pitchFamily="2" charset="-122"/>
                <a:cs typeface="Times New Roman" pitchFamily="18" charset="0"/>
              </a:rPr>
              <a:t>et al</a:t>
            </a:r>
            <a:r>
              <a:rPr lang="en-US" altLang="zh-CN" sz="1800" b="1">
                <a:solidFill>
                  <a:schemeClr val="bg1"/>
                </a:solidFill>
                <a:latin typeface="Times New Roman" pitchFamily="18" charset="0"/>
                <a:ea typeface="宋体" pitchFamily="2" charset="-122"/>
                <a:cs typeface="Times New Roman" pitchFamily="18" charset="0"/>
              </a:rPr>
              <a:t>., </a:t>
            </a:r>
            <a:r>
              <a:rPr lang="en-US" altLang="zh-CN" sz="1800" b="1" i="1">
                <a:solidFill>
                  <a:schemeClr val="bg1"/>
                </a:solidFill>
                <a:latin typeface="Times New Roman" pitchFamily="18" charset="0"/>
                <a:ea typeface="宋体" pitchFamily="2" charset="-122"/>
                <a:cs typeface="Times New Roman" pitchFamily="18" charset="0"/>
              </a:rPr>
              <a:t>Nature</a:t>
            </a:r>
            <a:r>
              <a:rPr lang="en-US" altLang="zh-CN" sz="1800" b="1">
                <a:solidFill>
                  <a:schemeClr val="bg1"/>
                </a:solidFill>
                <a:latin typeface="Times New Roman" pitchFamily="18" charset="0"/>
                <a:ea typeface="宋体" pitchFamily="2" charset="-122"/>
                <a:cs typeface="Times New Roman" pitchFamily="18" charset="0"/>
              </a:rPr>
              <a:t>, vol. 518, pp. 529</a:t>
            </a:r>
            <a:r>
              <a:rPr lang="en-US" altLang="zh-CN" sz="1800" b="1">
                <a:solidFill>
                  <a:schemeClr val="bg1"/>
                </a:solidFill>
                <a:latin typeface="Times New Roman" pitchFamily="18" charset="0"/>
                <a:ea typeface="宋体" pitchFamily="2" charset="-122"/>
                <a:cs typeface="Times New Roman" pitchFamily="18" charset="0"/>
                <a:sym typeface="Symbol" pitchFamily="18" charset="2"/>
              </a:rPr>
              <a:t></a:t>
            </a:r>
            <a:r>
              <a:rPr lang="en-US" altLang="zh-CN" sz="1800" b="1">
                <a:solidFill>
                  <a:schemeClr val="bg1"/>
                </a:solidFill>
                <a:latin typeface="Times New Roman" pitchFamily="18" charset="0"/>
                <a:ea typeface="宋体" pitchFamily="2" charset="-122"/>
                <a:cs typeface="Times New Roman" pitchFamily="18" charset="0"/>
              </a:rPr>
              <a:t>533, 26 Feb. 2015.</a:t>
            </a:r>
          </a:p>
        </p:txBody>
      </p:sp>
      <p:pic>
        <p:nvPicPr>
          <p:cNvPr id="71683" name="Picture 6" descr="E:\Anne\2-16 NTU WEB ppt\eps\c\nature14236-f4.jpg"/>
          <p:cNvPicPr>
            <a:picLocks noChangeAspect="1" noChangeArrowheads="1"/>
          </p:cNvPicPr>
          <p:nvPr/>
        </p:nvPicPr>
        <p:blipFill>
          <a:blip r:embed="rId2" cstate="print"/>
          <a:srcRect/>
          <a:stretch>
            <a:fillRect/>
          </a:stretch>
        </p:blipFill>
        <p:spPr bwMode="auto">
          <a:xfrm>
            <a:off x="3707904" y="1773238"/>
            <a:ext cx="5000625" cy="4151312"/>
          </a:xfrm>
          <a:prstGeom prst="rect">
            <a:avLst/>
          </a:prstGeom>
          <a:noFill/>
          <a:ln w="9525">
            <a:noFill/>
            <a:miter lim="800000"/>
            <a:headEnd/>
            <a:tailEnd/>
          </a:ln>
        </p:spPr>
      </p:pic>
      <p:sp>
        <p:nvSpPr>
          <p:cNvPr id="71684" name="矩形 11"/>
          <p:cNvSpPr>
            <a:spLocks noChangeArrowheads="1"/>
          </p:cNvSpPr>
          <p:nvPr/>
        </p:nvSpPr>
        <p:spPr bwMode="auto">
          <a:xfrm>
            <a:off x="395288" y="1773238"/>
            <a:ext cx="3204914" cy="3733322"/>
          </a:xfrm>
          <a:prstGeom prst="rect">
            <a:avLst/>
          </a:prstGeom>
          <a:noFill/>
          <a:ln w="9525">
            <a:noFill/>
            <a:miter lim="800000"/>
            <a:headEnd/>
            <a:tailEnd/>
          </a:ln>
        </p:spPr>
        <p:txBody>
          <a:bodyPr wrap="square" lIns="91430" tIns="45716" rIns="91430" bIns="45716">
            <a:spAutoFit/>
          </a:bodyPr>
          <a:lstStyle/>
          <a:p>
            <a:pPr>
              <a:lnSpc>
                <a:spcPct val="130000"/>
              </a:lnSpc>
            </a:pPr>
            <a:r>
              <a:rPr lang="zh-CN" altLang="en-US" b="1" dirty="0" smtClean="0">
                <a:solidFill>
                  <a:srgbClr val="00CC00"/>
                </a:solidFill>
                <a:latin typeface="微软雅黑" pitchFamily="34" charset="-122"/>
                <a:ea typeface="微软雅黑" pitchFamily="34" charset="-122"/>
              </a:rPr>
              <a:t>连续状态空间：</a:t>
            </a:r>
            <a:endParaRPr lang="en-US" altLang="zh-CN" b="1" dirty="0" smtClean="0">
              <a:solidFill>
                <a:srgbClr val="00CC00"/>
              </a:solidFill>
              <a:latin typeface="微软雅黑" pitchFamily="34" charset="-122"/>
              <a:ea typeface="微软雅黑" pitchFamily="34" charset="-122"/>
            </a:endParaRPr>
          </a:p>
          <a:p>
            <a:pPr>
              <a:lnSpc>
                <a:spcPct val="130000"/>
              </a:lnSpc>
            </a:pPr>
            <a:r>
              <a:rPr lang="zh-CN" altLang="en-US" dirty="0" smtClean="0">
                <a:solidFill>
                  <a:srgbClr val="54DFA2"/>
                </a:solidFill>
                <a:latin typeface="微软雅黑" pitchFamily="34" charset="-122"/>
                <a:ea typeface="微软雅黑" pitchFamily="34" charset="-122"/>
              </a:rPr>
              <a:t>端</a:t>
            </a:r>
            <a:r>
              <a:rPr lang="zh-CN" altLang="en-US" dirty="0">
                <a:solidFill>
                  <a:srgbClr val="54DFA2"/>
                </a:solidFill>
                <a:latin typeface="微软雅黑" pitchFamily="34" charset="-122"/>
                <a:ea typeface="微软雅黑" pitchFamily="34" charset="-122"/>
              </a:rPr>
              <a:t>到端的视频游戏</a:t>
            </a:r>
            <a:r>
              <a:rPr lang="zh-CN" altLang="en-US" dirty="0" smtClean="0">
                <a:solidFill>
                  <a:srgbClr val="54DFA2"/>
                </a:solidFill>
                <a:latin typeface="微软雅黑" pitchFamily="34" charset="-122"/>
                <a:ea typeface="微软雅黑" pitchFamily="34" charset="-122"/>
              </a:rPr>
              <a:t>控制；</a:t>
            </a:r>
            <a:endParaRPr lang="en-US" altLang="zh-CN" dirty="0">
              <a:solidFill>
                <a:srgbClr val="54DFA2"/>
              </a:solidFill>
              <a:latin typeface="微软雅黑" pitchFamily="34" charset="-122"/>
              <a:ea typeface="微软雅黑" pitchFamily="34" charset="-122"/>
            </a:endParaRPr>
          </a:p>
          <a:p>
            <a:pPr>
              <a:lnSpc>
                <a:spcPct val="130000"/>
              </a:lnSpc>
            </a:pPr>
            <a:r>
              <a:rPr lang="zh-CN" altLang="en-US" sz="2200" dirty="0">
                <a:solidFill>
                  <a:srgbClr val="54DFA2"/>
                </a:solidFill>
                <a:latin typeface="微软雅黑" panose="020B0503020204020204" pitchFamily="34" charset="-122"/>
                <a:ea typeface="微软雅黑" panose="020B0503020204020204" pitchFamily="34" charset="-122"/>
              </a:rPr>
              <a:t>右</a:t>
            </a:r>
            <a:r>
              <a:rPr lang="zh-CN" altLang="en-US" sz="2200" dirty="0" smtClean="0">
                <a:solidFill>
                  <a:srgbClr val="54DFA2"/>
                </a:solidFill>
                <a:latin typeface="微软雅黑" panose="020B0503020204020204" pitchFamily="34" charset="-122"/>
                <a:ea typeface="微软雅黑" panose="020B0503020204020204" pitchFamily="34" charset="-122"/>
              </a:rPr>
              <a:t>图</a:t>
            </a:r>
            <a:r>
              <a:rPr lang="zh-CN" altLang="en-US" sz="2200" dirty="0">
                <a:solidFill>
                  <a:srgbClr val="54DFA2"/>
                </a:solidFill>
                <a:latin typeface="微软雅黑" panose="020B0503020204020204" pitchFamily="34" charset="-122"/>
                <a:ea typeface="微软雅黑" panose="020B0503020204020204" pitchFamily="34" charset="-122"/>
              </a:rPr>
              <a:t>为</a:t>
            </a:r>
            <a:r>
              <a:rPr lang="en-US" altLang="zh-CN" sz="2200" dirty="0">
                <a:solidFill>
                  <a:srgbClr val="54DFA2"/>
                </a:solidFill>
                <a:latin typeface="微软雅黑" panose="020B0503020204020204" pitchFamily="34" charset="-122"/>
                <a:ea typeface="微软雅黑" panose="020B0503020204020204" pitchFamily="34" charset="-122"/>
              </a:rPr>
              <a:t>DQN</a:t>
            </a:r>
            <a:r>
              <a:rPr lang="zh-CN" altLang="en-US" sz="2200" dirty="0">
                <a:solidFill>
                  <a:srgbClr val="54DFA2"/>
                </a:solidFill>
                <a:latin typeface="微软雅黑" panose="020B0503020204020204" pitchFamily="34" charset="-122"/>
                <a:ea typeface="微软雅黑" panose="020B0503020204020204" pitchFamily="34" charset="-122"/>
              </a:rPr>
              <a:t>最后一</a:t>
            </a:r>
            <a:r>
              <a:rPr lang="zh-CN" altLang="en-US" sz="2200" dirty="0" smtClean="0">
                <a:solidFill>
                  <a:srgbClr val="54DFA2"/>
                </a:solidFill>
                <a:latin typeface="微软雅黑" panose="020B0503020204020204" pitchFamily="34" charset="-122"/>
                <a:ea typeface="微软雅黑" panose="020B0503020204020204" pitchFamily="34" charset="-122"/>
              </a:rPr>
              <a:t>个卷积神经网络隐</a:t>
            </a:r>
            <a:r>
              <a:rPr lang="zh-CN" altLang="en-US" sz="2200" dirty="0">
                <a:solidFill>
                  <a:srgbClr val="54DFA2"/>
                </a:solidFill>
                <a:latin typeface="微软雅黑" panose="020B0503020204020204" pitchFamily="34" charset="-122"/>
                <a:ea typeface="微软雅黑" panose="020B0503020204020204" pitchFamily="34" charset="-122"/>
              </a:rPr>
              <a:t>层表达的二维</a:t>
            </a:r>
            <a:r>
              <a:rPr lang="en-US" altLang="zh-CN" sz="2200" dirty="0">
                <a:solidFill>
                  <a:srgbClr val="54DFA2"/>
                </a:solidFill>
                <a:latin typeface="微软雅黑" panose="020B0503020204020204" pitchFamily="34" charset="-122"/>
                <a:ea typeface="微软雅黑" panose="020B0503020204020204" pitchFamily="34" charset="-122"/>
              </a:rPr>
              <a:t>t-SNE</a:t>
            </a:r>
            <a:r>
              <a:rPr lang="zh-CN" altLang="en-US" sz="2200" dirty="0">
                <a:solidFill>
                  <a:srgbClr val="54DFA2"/>
                </a:solidFill>
                <a:latin typeface="微软雅黑" panose="020B0503020204020204" pitchFamily="34" charset="-122"/>
                <a:ea typeface="微软雅黑" panose="020B0503020204020204" pitchFamily="34" charset="-122"/>
              </a:rPr>
              <a:t>特征，描述了“太空入侵者”游戏中出现的状态</a:t>
            </a:r>
          </a:p>
        </p:txBody>
      </p:sp>
      <p:sp>
        <p:nvSpPr>
          <p:cNvPr id="7" name="Rectangle 2"/>
          <p:cNvSpPr txBox="1">
            <a:spLocks noChangeArrowheads="1"/>
          </p:cNvSpPr>
          <p:nvPr/>
        </p:nvSpPr>
        <p:spPr bwMode="auto">
          <a:xfrm>
            <a:off x="467545" y="704209"/>
            <a:ext cx="2736303" cy="564551"/>
          </a:xfrm>
          <a:prstGeom prst="rect">
            <a:avLst/>
          </a:prstGeom>
          <a:noFill/>
          <a:ln w="9525">
            <a:solidFill>
              <a:srgbClr val="C00000"/>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en-US" altLang="zh-CN" sz="4000" b="1" kern="0" dirty="0" smtClean="0">
                <a:solidFill>
                  <a:schemeClr val="accent1"/>
                </a:solidFill>
                <a:latin typeface="Times New Roman" pitchFamily="18" charset="0"/>
                <a:ea typeface="+mn-ea"/>
                <a:cs typeface="Times New Roman" pitchFamily="18" charset="0"/>
              </a:rPr>
              <a:t> </a:t>
            </a:r>
            <a:r>
              <a:rPr lang="zh-CN" altLang="en-US" sz="2400" b="1" dirty="0" smtClean="0">
                <a:solidFill>
                  <a:srgbClr val="FF0000"/>
                </a:solidFill>
                <a:latin typeface="微软雅黑" pitchFamily="34" charset="-122"/>
                <a:ea typeface="微软雅黑" pitchFamily="34"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策略梯度</a:t>
            </a:r>
            <a:r>
              <a:rPr lang="zh-CN" altLang="en-US" sz="2800" b="1" kern="0" dirty="0"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itchFamily="18" charset="0"/>
              </a:rPr>
              <a:t>法</a:t>
            </a:r>
          </a:p>
        </p:txBody>
      </p:sp>
    </p:spTree>
    <p:extLst>
      <p:ext uri="{BB962C8B-B14F-4D97-AF65-F5344CB8AC3E}">
        <p14:creationId xmlns:p14="http://schemas.microsoft.com/office/powerpoint/2010/main" val="208145829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内容占位符 2"/>
          <p:cNvSpPr>
            <a:spLocks noGrp="1"/>
          </p:cNvSpPr>
          <p:nvPr>
            <p:ph idx="4294967295"/>
          </p:nvPr>
        </p:nvSpPr>
        <p:spPr>
          <a:xfrm>
            <a:off x="3276600" y="2133600"/>
            <a:ext cx="5543550" cy="4103688"/>
          </a:xfrm>
        </p:spPr>
        <p:txBody>
          <a:bodyPr lIns="91430" tIns="45716" rIns="91430" bIns="45716"/>
          <a:lstStyle/>
          <a:p>
            <a:pPr marL="0" indent="19048" eaLnBrk="1" hangingPunct="1">
              <a:lnSpc>
                <a:spcPct val="130000"/>
              </a:lnSpc>
              <a:spcBef>
                <a:spcPts val="300"/>
              </a:spcBef>
              <a:buFontTx/>
              <a:buChar char="-"/>
              <a:defRPr/>
            </a:pPr>
            <a:r>
              <a:rPr lang="en-US" altLang="zh-CN" b="1" dirty="0" smtClean="0">
                <a:solidFill>
                  <a:schemeClr val="accent1">
                    <a:lumMod val="60000"/>
                    <a:lumOff val="40000"/>
                  </a:schemeClr>
                </a:solidFill>
                <a:latin typeface="华文新魏" pitchFamily="2" charset="-122"/>
                <a:ea typeface="华文新魏" pitchFamily="2" charset="-122"/>
              </a:rPr>
              <a:t>2014</a:t>
            </a:r>
            <a:r>
              <a:rPr lang="zh-CN" altLang="en-US" b="1" dirty="0" smtClean="0">
                <a:solidFill>
                  <a:schemeClr val="accent1">
                    <a:lumMod val="60000"/>
                    <a:lumOff val="40000"/>
                  </a:schemeClr>
                </a:solidFill>
                <a:latin typeface="华文新魏" pitchFamily="2" charset="-122"/>
                <a:ea typeface="华文新魏" pitchFamily="2" charset="-122"/>
              </a:rPr>
              <a:t>年</a:t>
            </a:r>
            <a:r>
              <a:rPr lang="en-US" altLang="zh-CN" b="1" dirty="0" smtClean="0">
                <a:solidFill>
                  <a:schemeClr val="accent1">
                    <a:lumMod val="60000"/>
                    <a:lumOff val="40000"/>
                  </a:schemeClr>
                </a:solidFill>
                <a:latin typeface="华文新魏" pitchFamily="2" charset="-122"/>
                <a:ea typeface="华文新魏" pitchFamily="2" charset="-122"/>
              </a:rPr>
              <a:t>1</a:t>
            </a:r>
            <a:r>
              <a:rPr lang="zh-CN" altLang="en-US" b="1" dirty="0" smtClean="0">
                <a:solidFill>
                  <a:schemeClr val="accent1">
                    <a:lumMod val="60000"/>
                    <a:lumOff val="40000"/>
                  </a:schemeClr>
                </a:solidFill>
                <a:latin typeface="华文新魏" pitchFamily="2" charset="-122"/>
                <a:ea typeface="华文新魏" pitchFamily="2" charset="-122"/>
              </a:rPr>
              <a:t>月                 以</a:t>
            </a:r>
            <a:r>
              <a:rPr lang="en-US" altLang="zh-CN" b="1" dirty="0" smtClean="0">
                <a:solidFill>
                  <a:schemeClr val="accent1">
                    <a:lumMod val="60000"/>
                    <a:lumOff val="40000"/>
                  </a:schemeClr>
                </a:solidFill>
                <a:latin typeface="华文新魏" pitchFamily="2" charset="-122"/>
                <a:ea typeface="华文新魏" pitchFamily="2" charset="-122"/>
              </a:rPr>
              <a:t>5</a:t>
            </a:r>
            <a:r>
              <a:rPr lang="zh-CN" altLang="en-US" b="1" dirty="0" smtClean="0">
                <a:solidFill>
                  <a:schemeClr val="accent1">
                    <a:lumMod val="60000"/>
                    <a:lumOff val="40000"/>
                  </a:schemeClr>
                </a:solidFill>
                <a:latin typeface="华文新魏" pitchFamily="2" charset="-122"/>
                <a:ea typeface="华文新魏" pitchFamily="2" charset="-122"/>
              </a:rPr>
              <a:t>亿多美元收购其</a:t>
            </a:r>
            <a:r>
              <a:rPr lang="en-US" altLang="zh-CN" b="1" dirty="0" smtClean="0">
                <a:solidFill>
                  <a:schemeClr val="accent1">
                    <a:lumMod val="60000"/>
                    <a:lumOff val="40000"/>
                  </a:schemeClr>
                </a:solidFill>
                <a:latin typeface="华文新魏" pitchFamily="2" charset="-122"/>
                <a:ea typeface="华文新魏" pitchFamily="2" charset="-122"/>
              </a:rPr>
              <a:t>40</a:t>
            </a:r>
            <a:r>
              <a:rPr lang="zh-CN" altLang="en-US" b="1" dirty="0" smtClean="0">
                <a:solidFill>
                  <a:schemeClr val="accent1">
                    <a:lumMod val="60000"/>
                    <a:lumOff val="40000"/>
                  </a:schemeClr>
                </a:solidFill>
                <a:latin typeface="华文新魏" pitchFamily="2" charset="-122"/>
                <a:ea typeface="华文新魏" pitchFamily="2" charset="-122"/>
              </a:rPr>
              <a:t>多人的人工智能创业公司</a:t>
            </a:r>
            <a:r>
              <a:rPr lang="en-US" altLang="zh-CN" b="1" dirty="0" err="1" smtClean="0">
                <a:solidFill>
                  <a:schemeClr val="accent1">
                    <a:lumMod val="60000"/>
                    <a:lumOff val="40000"/>
                  </a:schemeClr>
                </a:solidFill>
                <a:latin typeface="华文新魏" pitchFamily="2" charset="-122"/>
                <a:ea typeface="华文新魏" pitchFamily="2" charset="-122"/>
              </a:rPr>
              <a:t>DeepMind</a:t>
            </a:r>
            <a:r>
              <a:rPr lang="zh-CN" altLang="en-US" b="1" dirty="0" smtClean="0">
                <a:solidFill>
                  <a:schemeClr val="accent1">
                    <a:lumMod val="60000"/>
                    <a:lumOff val="40000"/>
                  </a:schemeClr>
                </a:solidFill>
                <a:latin typeface="华文新魏" pitchFamily="2" charset="-122"/>
                <a:ea typeface="华文新魏" pitchFamily="2" charset="-122"/>
              </a:rPr>
              <a:t>，</a:t>
            </a:r>
            <a:r>
              <a:rPr lang="en-US" altLang="zh-CN" b="1" dirty="0" smtClean="0">
                <a:solidFill>
                  <a:schemeClr val="accent1">
                    <a:lumMod val="60000"/>
                    <a:lumOff val="40000"/>
                  </a:schemeClr>
                </a:solidFill>
                <a:latin typeface="华文新魏" pitchFamily="2" charset="-122"/>
                <a:ea typeface="华文新魏" pitchFamily="2" charset="-122"/>
              </a:rPr>
              <a:t>1</a:t>
            </a:r>
            <a:r>
              <a:rPr lang="zh-CN" altLang="en-US" b="1" dirty="0" smtClean="0">
                <a:solidFill>
                  <a:schemeClr val="accent1">
                    <a:lumMod val="60000"/>
                    <a:lumOff val="40000"/>
                  </a:schemeClr>
                </a:solidFill>
                <a:latin typeface="华文新魏" pitchFamily="2" charset="-122"/>
                <a:ea typeface="华文新魏" pitchFamily="2" charset="-122"/>
              </a:rPr>
              <a:t>年后推出人类水平的人工智能游戏程序</a:t>
            </a:r>
            <a:r>
              <a:rPr lang="en-US" altLang="zh-CN" b="1" dirty="0" smtClean="0">
                <a:solidFill>
                  <a:schemeClr val="accent1">
                    <a:lumMod val="60000"/>
                    <a:lumOff val="40000"/>
                  </a:schemeClr>
                </a:solidFill>
                <a:latin typeface="华文新魏" pitchFamily="2" charset="-122"/>
                <a:ea typeface="华文新魏" pitchFamily="2" charset="-122"/>
              </a:rPr>
              <a:t>DQN</a:t>
            </a:r>
            <a:r>
              <a:rPr lang="zh-CN" altLang="en-US" b="1" dirty="0" smtClean="0">
                <a:solidFill>
                  <a:schemeClr val="accent1">
                    <a:lumMod val="60000"/>
                    <a:lumOff val="40000"/>
                  </a:schemeClr>
                </a:solidFill>
                <a:latin typeface="华文新魏" pitchFamily="2" charset="-122"/>
                <a:ea typeface="华文新魏" pitchFamily="2" charset="-122"/>
              </a:rPr>
              <a:t>，</a:t>
            </a:r>
            <a:r>
              <a:rPr lang="en-US" altLang="zh-CN" b="1" dirty="0" smtClean="0">
                <a:solidFill>
                  <a:schemeClr val="accent1">
                    <a:lumMod val="60000"/>
                    <a:lumOff val="40000"/>
                  </a:schemeClr>
                </a:solidFill>
                <a:latin typeface="华文新魏" pitchFamily="2" charset="-122"/>
                <a:ea typeface="华文新魏" pitchFamily="2" charset="-122"/>
              </a:rPr>
              <a:t>2</a:t>
            </a:r>
            <a:r>
              <a:rPr lang="zh-CN" altLang="en-US" b="1" dirty="0" smtClean="0">
                <a:solidFill>
                  <a:schemeClr val="accent1">
                    <a:lumMod val="60000"/>
                    <a:lumOff val="40000"/>
                  </a:schemeClr>
                </a:solidFill>
                <a:latin typeface="华文新魏" pitchFamily="2" charset="-122"/>
                <a:ea typeface="华文新魏" pitchFamily="2" charset="-122"/>
              </a:rPr>
              <a:t>年后推出超人类水平的</a:t>
            </a:r>
            <a:r>
              <a:rPr lang="en-US" altLang="zh-CN" b="1" dirty="0" err="1" smtClean="0">
                <a:solidFill>
                  <a:schemeClr val="accent1">
                    <a:lumMod val="60000"/>
                    <a:lumOff val="40000"/>
                  </a:schemeClr>
                </a:solidFill>
                <a:latin typeface="华文新魏" pitchFamily="2" charset="-122"/>
                <a:ea typeface="华文新魏" pitchFamily="2" charset="-122"/>
              </a:rPr>
              <a:t>AlphaGo</a:t>
            </a:r>
            <a:r>
              <a:rPr lang="zh-CN" altLang="en-US" b="1" dirty="0" smtClean="0">
                <a:solidFill>
                  <a:schemeClr val="accent1">
                    <a:lumMod val="60000"/>
                    <a:lumOff val="40000"/>
                  </a:schemeClr>
                </a:solidFill>
                <a:latin typeface="华文新魏" pitchFamily="2" charset="-122"/>
                <a:ea typeface="华文新魏" pitchFamily="2" charset="-122"/>
              </a:rPr>
              <a:t>；</a:t>
            </a:r>
            <a:endParaRPr lang="en-US" altLang="zh-CN" b="1" dirty="0" smtClean="0">
              <a:solidFill>
                <a:schemeClr val="accent1">
                  <a:lumMod val="60000"/>
                  <a:lumOff val="40000"/>
                </a:schemeClr>
              </a:solidFill>
              <a:latin typeface="华文新魏" pitchFamily="2" charset="-122"/>
              <a:ea typeface="华文新魏" pitchFamily="2" charset="-122"/>
            </a:endParaRPr>
          </a:p>
          <a:p>
            <a:pPr marL="0" indent="19048" eaLnBrk="1" hangingPunct="1">
              <a:lnSpc>
                <a:spcPct val="130000"/>
              </a:lnSpc>
              <a:spcBef>
                <a:spcPts val="300"/>
              </a:spcBef>
              <a:buFontTx/>
              <a:buChar char="-"/>
              <a:defRPr/>
            </a:pPr>
            <a:r>
              <a:rPr lang="en-US" altLang="zh-CN" b="1" dirty="0" err="1" smtClean="0">
                <a:solidFill>
                  <a:schemeClr val="accent1">
                    <a:lumMod val="60000"/>
                    <a:lumOff val="40000"/>
                  </a:schemeClr>
                </a:solidFill>
                <a:latin typeface="华文新魏" pitchFamily="2" charset="-122"/>
                <a:ea typeface="华文新魏" pitchFamily="2" charset="-122"/>
              </a:rPr>
              <a:t>AlphaGo</a:t>
            </a:r>
            <a:r>
              <a:rPr lang="zh-CN" altLang="en-US" b="1" dirty="0" smtClean="0">
                <a:solidFill>
                  <a:schemeClr val="accent1">
                    <a:lumMod val="60000"/>
                    <a:lumOff val="40000"/>
                  </a:schemeClr>
                </a:solidFill>
                <a:latin typeface="华文新魏" pitchFamily="2" charset="-122"/>
                <a:ea typeface="华文新魏" pitchFamily="2" charset="-122"/>
              </a:rPr>
              <a:t>依据的正是大数据与超级</a:t>
            </a:r>
            <a:r>
              <a:rPr lang="en-US" altLang="zh-CN" b="1" dirty="0" smtClean="0">
                <a:solidFill>
                  <a:schemeClr val="accent1">
                    <a:lumMod val="60000"/>
                    <a:lumOff val="40000"/>
                  </a:schemeClr>
                </a:solidFill>
                <a:latin typeface="华文新魏" pitchFamily="2" charset="-122"/>
                <a:ea typeface="华文新魏" pitchFamily="2" charset="-122"/>
              </a:rPr>
              <a:t>TPU</a:t>
            </a:r>
            <a:r>
              <a:rPr lang="zh-CN" altLang="en-US" b="1" dirty="0" smtClean="0">
                <a:solidFill>
                  <a:schemeClr val="accent1">
                    <a:lumMod val="60000"/>
                    <a:lumOff val="40000"/>
                  </a:schemeClr>
                </a:solidFill>
                <a:latin typeface="华文新魏" pitchFamily="2" charset="-122"/>
                <a:ea typeface="华文新魏" pitchFamily="2" charset="-122"/>
              </a:rPr>
              <a:t>支撑的深度强化学习！</a:t>
            </a:r>
            <a:endParaRPr lang="en-US" altLang="zh-CN" b="1" dirty="0" smtClean="0">
              <a:solidFill>
                <a:schemeClr val="accent1">
                  <a:lumMod val="60000"/>
                  <a:lumOff val="40000"/>
                </a:schemeClr>
              </a:solidFill>
              <a:latin typeface="华文新魏" pitchFamily="2" charset="-122"/>
              <a:ea typeface="华文新魏" pitchFamily="2" charset="-122"/>
            </a:endParaRPr>
          </a:p>
        </p:txBody>
      </p:sp>
      <p:pic>
        <p:nvPicPr>
          <p:cNvPr id="63491" name="Picture 8"/>
          <p:cNvPicPr>
            <a:picLocks noChangeAspect="1" noChangeArrowheads="1"/>
          </p:cNvPicPr>
          <p:nvPr/>
        </p:nvPicPr>
        <p:blipFill>
          <a:blip r:embed="rId2" cstate="print"/>
          <a:srcRect/>
          <a:stretch>
            <a:fillRect/>
          </a:stretch>
        </p:blipFill>
        <p:spPr bwMode="auto">
          <a:xfrm>
            <a:off x="5076825" y="2276475"/>
            <a:ext cx="1366838" cy="477838"/>
          </a:xfrm>
          <a:prstGeom prst="rect">
            <a:avLst/>
          </a:prstGeom>
          <a:noFill/>
          <a:ln w="9525">
            <a:noFill/>
            <a:miter lim="800000"/>
            <a:headEnd/>
            <a:tailEnd/>
          </a:ln>
        </p:spPr>
      </p:pic>
      <p:pic>
        <p:nvPicPr>
          <p:cNvPr id="63492" name="Picture 2"/>
          <p:cNvPicPr>
            <a:picLocks noChangeAspect="1" noChangeArrowheads="1"/>
          </p:cNvPicPr>
          <p:nvPr/>
        </p:nvPicPr>
        <p:blipFill>
          <a:blip r:embed="rId3" cstate="print"/>
          <a:srcRect/>
          <a:stretch>
            <a:fillRect/>
          </a:stretch>
        </p:blipFill>
        <p:spPr bwMode="auto">
          <a:xfrm>
            <a:off x="395288" y="2032000"/>
            <a:ext cx="2663825" cy="3597275"/>
          </a:xfrm>
          <a:prstGeom prst="rect">
            <a:avLst/>
          </a:prstGeom>
          <a:noFill/>
          <a:ln w="9525">
            <a:noFill/>
            <a:miter lim="800000"/>
            <a:headEnd/>
            <a:tailEnd/>
          </a:ln>
        </p:spPr>
      </p:pic>
      <p:sp>
        <p:nvSpPr>
          <p:cNvPr id="20" name="矩形 19"/>
          <p:cNvSpPr/>
          <p:nvPr/>
        </p:nvSpPr>
        <p:spPr>
          <a:xfrm>
            <a:off x="827088" y="5805488"/>
            <a:ext cx="1873250" cy="384175"/>
          </a:xfrm>
          <a:prstGeom prst="rect">
            <a:avLst/>
          </a:prstGeom>
        </p:spPr>
        <p:txBody>
          <a:bodyPr lIns="91430" tIns="45716" rIns="91430" bIns="45716">
            <a:spAutoFit/>
          </a:bodyPr>
          <a:lstStyle/>
          <a:p>
            <a:pPr>
              <a:defRPr/>
            </a:pPr>
            <a:r>
              <a:rPr lang="en-US" altLang="zh-CN" sz="1900" b="1" dirty="0" err="1">
                <a:solidFill>
                  <a:schemeClr val="accent1">
                    <a:lumMod val="60000"/>
                    <a:lumOff val="40000"/>
                  </a:schemeClr>
                </a:solidFill>
                <a:latin typeface="Times New Roman" pitchFamily="18" charset="0"/>
                <a:cs typeface="Times New Roman" pitchFamily="18" charset="0"/>
              </a:rPr>
              <a:t>Demis</a:t>
            </a:r>
            <a:r>
              <a:rPr lang="en-US" altLang="zh-CN" sz="1900" b="1" dirty="0">
                <a:solidFill>
                  <a:schemeClr val="accent1">
                    <a:lumMod val="60000"/>
                    <a:lumOff val="40000"/>
                  </a:schemeClr>
                </a:solidFill>
                <a:latin typeface="Times New Roman" pitchFamily="18" charset="0"/>
                <a:cs typeface="Times New Roman" pitchFamily="18" charset="0"/>
              </a:rPr>
              <a:t> </a:t>
            </a:r>
            <a:r>
              <a:rPr lang="en-US" altLang="zh-CN" sz="1900" b="1" dirty="0" err="1">
                <a:solidFill>
                  <a:schemeClr val="accent1">
                    <a:lumMod val="60000"/>
                    <a:lumOff val="40000"/>
                  </a:schemeClr>
                </a:solidFill>
                <a:latin typeface="Times New Roman" pitchFamily="18" charset="0"/>
                <a:cs typeface="Times New Roman" pitchFamily="18" charset="0"/>
              </a:rPr>
              <a:t>Hassabis</a:t>
            </a:r>
            <a:endParaRPr lang="en-US" altLang="zh-CN" sz="1900" b="1" dirty="0">
              <a:solidFill>
                <a:schemeClr val="accent1">
                  <a:lumMod val="60000"/>
                  <a:lumOff val="40000"/>
                </a:schemeClr>
              </a:solidFill>
              <a:latin typeface="Times New Roman" pitchFamily="18" charset="0"/>
              <a:cs typeface="Times New Roman" pitchFamily="18" charset="0"/>
            </a:endParaRPr>
          </a:p>
        </p:txBody>
      </p:sp>
      <p:pic>
        <p:nvPicPr>
          <p:cNvPr id="63494" name="Picture 1" descr="D:\talks\2016第一届中国心理行业发展峰会\22120C4S-0.jpg"/>
          <p:cNvPicPr>
            <a:picLocks noChangeAspect="1" noChangeArrowheads="1"/>
          </p:cNvPicPr>
          <p:nvPr/>
        </p:nvPicPr>
        <p:blipFill>
          <a:blip r:embed="rId4" cstate="print"/>
          <a:srcRect/>
          <a:stretch>
            <a:fillRect/>
          </a:stretch>
        </p:blipFill>
        <p:spPr bwMode="auto">
          <a:xfrm>
            <a:off x="5735638" y="476250"/>
            <a:ext cx="2940050" cy="817563"/>
          </a:xfrm>
          <a:prstGeom prst="rect">
            <a:avLst/>
          </a:prstGeom>
          <a:noFill/>
          <a:ln w="9525">
            <a:noFill/>
            <a:miter lim="800000"/>
            <a:headEnd/>
            <a:tailEnd/>
          </a:ln>
        </p:spPr>
      </p:pic>
      <p:sp>
        <p:nvSpPr>
          <p:cNvPr id="10" name="矩形 9"/>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2"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9" name="内容占位符 2"/>
          <p:cNvSpPr txBox="1">
            <a:spLocks/>
          </p:cNvSpPr>
          <p:nvPr/>
        </p:nvSpPr>
        <p:spPr bwMode="auto">
          <a:xfrm>
            <a:off x="548101" y="1209679"/>
            <a:ext cx="3045029" cy="576064"/>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88896">
              <a:lnSpc>
                <a:spcPct val="120000"/>
              </a:lnSpc>
              <a:spcBef>
                <a:spcPts val="1200"/>
              </a:spcBef>
              <a:defRPr/>
            </a:pP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完美信息</a:t>
            </a:r>
            <a:r>
              <a:rPr lang="zh-CN" altLang="en-US"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rPr>
              <a:t>动态</a:t>
            </a: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博弈</a:t>
            </a: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a:lnSpc>
                <a:spcPct val="120000"/>
              </a:lnSpc>
              <a:spcBef>
                <a:spcPts val="1200"/>
              </a:spcBef>
              <a:defRPr/>
            </a:pP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spTree>
    <p:extLst>
      <p:ext uri="{BB962C8B-B14F-4D97-AF65-F5344CB8AC3E}">
        <p14:creationId xmlns:p14="http://schemas.microsoft.com/office/powerpoint/2010/main" val="394501212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D:\talks\2016第一届中国心理行业发展峰会\22120C4S-0.jpg"/>
          <p:cNvPicPr>
            <a:picLocks noChangeAspect="1" noChangeArrowheads="1"/>
          </p:cNvPicPr>
          <p:nvPr/>
        </p:nvPicPr>
        <p:blipFill>
          <a:blip r:embed="rId2" cstate="print"/>
          <a:srcRect/>
          <a:stretch>
            <a:fillRect/>
          </a:stretch>
        </p:blipFill>
        <p:spPr bwMode="auto">
          <a:xfrm>
            <a:off x="539310" y="2623582"/>
            <a:ext cx="2181870" cy="604362"/>
          </a:xfrm>
          <a:prstGeom prst="rect">
            <a:avLst/>
          </a:prstGeom>
          <a:noFill/>
          <a:ln w="9525">
            <a:noFill/>
            <a:miter lim="800000"/>
            <a:headEnd/>
            <a:tailEnd/>
          </a:ln>
        </p:spPr>
      </p:pic>
      <p:sp>
        <p:nvSpPr>
          <p:cNvPr id="67587" name="AutoShape 5" descr="http://img0.imgtn.bdimg.com/it/u=2612494967,650121559&amp;fm=11&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lIns="91430" tIns="45716" rIns="91430" bIns="45716"/>
          <a:lstStyle/>
          <a:p>
            <a:endParaRPr lang="zh-CN" altLang="en-US">
              <a:ea typeface="宋体" pitchFamily="2" charset="-122"/>
            </a:endParaRPr>
          </a:p>
        </p:txBody>
      </p:sp>
      <p:pic>
        <p:nvPicPr>
          <p:cNvPr id="67588" name="Picture 6"/>
          <p:cNvPicPr>
            <a:picLocks noChangeAspect="1" noChangeArrowheads="1"/>
          </p:cNvPicPr>
          <p:nvPr/>
        </p:nvPicPr>
        <p:blipFill>
          <a:blip r:embed="rId3" cstate="print"/>
          <a:srcRect/>
          <a:stretch>
            <a:fillRect/>
          </a:stretch>
        </p:blipFill>
        <p:spPr bwMode="auto">
          <a:xfrm>
            <a:off x="7092280" y="1196752"/>
            <a:ext cx="1966341" cy="1565643"/>
          </a:xfrm>
          <a:prstGeom prst="rect">
            <a:avLst/>
          </a:prstGeom>
          <a:noFill/>
          <a:ln w="9525">
            <a:noFill/>
            <a:miter lim="800000"/>
            <a:headEnd/>
            <a:tailEnd/>
          </a:ln>
        </p:spPr>
      </p:pic>
      <p:pic>
        <p:nvPicPr>
          <p:cNvPr id="67589" name="Picture 8"/>
          <p:cNvPicPr>
            <a:picLocks noChangeAspect="1" noChangeArrowheads="1"/>
          </p:cNvPicPr>
          <p:nvPr/>
        </p:nvPicPr>
        <p:blipFill>
          <a:blip r:embed="rId4" cstate="print"/>
          <a:srcRect/>
          <a:stretch>
            <a:fillRect/>
          </a:stretch>
        </p:blipFill>
        <p:spPr bwMode="auto">
          <a:xfrm>
            <a:off x="3132138" y="3519488"/>
            <a:ext cx="2592387" cy="1997075"/>
          </a:xfrm>
          <a:prstGeom prst="rect">
            <a:avLst/>
          </a:prstGeom>
          <a:noFill/>
          <a:ln w="9525">
            <a:noFill/>
            <a:miter lim="800000"/>
            <a:headEnd/>
            <a:tailEnd/>
          </a:ln>
        </p:spPr>
      </p:pic>
      <p:sp>
        <p:nvSpPr>
          <p:cNvPr id="16" name="矩形 15"/>
          <p:cNvSpPr/>
          <p:nvPr/>
        </p:nvSpPr>
        <p:spPr>
          <a:xfrm>
            <a:off x="34925" y="5610225"/>
            <a:ext cx="2917825" cy="1089025"/>
          </a:xfrm>
          <a:prstGeom prst="rect">
            <a:avLst/>
          </a:prstGeom>
        </p:spPr>
        <p:txBody>
          <a:bodyPr lIns="72731" tIns="36366" rIns="72731" bIns="36366">
            <a:spAutoFit/>
          </a:bodyPr>
          <a:lstStyle/>
          <a:p>
            <a:pPr>
              <a:defRPr/>
            </a:pPr>
            <a:r>
              <a:rPr lang="en-US" altLang="zh-CN" sz="2200" dirty="0">
                <a:solidFill>
                  <a:schemeClr val="accent1">
                    <a:lumMod val="60000"/>
                    <a:lumOff val="40000"/>
                  </a:schemeClr>
                </a:solidFill>
                <a:latin typeface="Adobe 仿宋 Std R" pitchFamily="18" charset="-122"/>
                <a:ea typeface="Adobe 仿宋 Std R" pitchFamily="18" charset="-122"/>
              </a:rPr>
              <a:t>5:0</a:t>
            </a:r>
            <a:r>
              <a:rPr lang="zh-CN" altLang="en-US" sz="2200" dirty="0">
                <a:solidFill>
                  <a:schemeClr val="accent1">
                    <a:lumMod val="60000"/>
                    <a:lumOff val="40000"/>
                  </a:schemeClr>
                </a:solidFill>
                <a:latin typeface="Adobe 仿宋 Std R" pitchFamily="18" charset="-122"/>
                <a:ea typeface="Adobe 仿宋 Std R" pitchFamily="18" charset="-122"/>
              </a:rPr>
              <a:t>战胜欧洲围棋三届冠军樊麾职业三段</a:t>
            </a:r>
            <a:endParaRPr lang="en-US" altLang="zh-CN" sz="2200" dirty="0">
              <a:solidFill>
                <a:schemeClr val="accent1">
                  <a:lumMod val="60000"/>
                  <a:lumOff val="40000"/>
                </a:schemeClr>
              </a:solidFill>
              <a:latin typeface="Adobe 仿宋 Std R" pitchFamily="18" charset="-122"/>
              <a:ea typeface="Adobe 仿宋 Std R" pitchFamily="18" charset="-122"/>
            </a:endParaRPr>
          </a:p>
          <a:p>
            <a:pPr>
              <a:defRPr/>
            </a:pPr>
            <a:r>
              <a:rPr lang="en-US" altLang="zh-CN" sz="2200" dirty="0">
                <a:solidFill>
                  <a:schemeClr val="accent1">
                    <a:lumMod val="60000"/>
                    <a:lumOff val="40000"/>
                  </a:schemeClr>
                </a:solidFill>
                <a:latin typeface="Adobe 仿宋 Std R" pitchFamily="18" charset="-122"/>
                <a:ea typeface="Adobe 仿宋 Std R" pitchFamily="18" charset="-122"/>
              </a:rPr>
              <a:t>2015.10</a:t>
            </a:r>
            <a:endParaRPr lang="zh-CN" altLang="en-US" sz="2200" dirty="0">
              <a:solidFill>
                <a:schemeClr val="accent1">
                  <a:lumMod val="60000"/>
                  <a:lumOff val="40000"/>
                </a:schemeClr>
              </a:solidFill>
              <a:latin typeface="Adobe 仿宋 Std R" pitchFamily="18" charset="-122"/>
              <a:ea typeface="Adobe 仿宋 Std R" pitchFamily="18" charset="-122"/>
            </a:endParaRPr>
          </a:p>
        </p:txBody>
      </p:sp>
      <p:pic>
        <p:nvPicPr>
          <p:cNvPr id="67591" name="Picture 2"/>
          <p:cNvPicPr>
            <a:picLocks noChangeAspect="1" noChangeArrowheads="1"/>
          </p:cNvPicPr>
          <p:nvPr/>
        </p:nvPicPr>
        <p:blipFill>
          <a:blip r:embed="rId5" cstate="print"/>
          <a:srcRect/>
          <a:stretch>
            <a:fillRect/>
          </a:stretch>
        </p:blipFill>
        <p:spPr bwMode="auto">
          <a:xfrm>
            <a:off x="468313" y="3303588"/>
            <a:ext cx="1543050" cy="2185987"/>
          </a:xfrm>
          <a:prstGeom prst="rect">
            <a:avLst/>
          </a:prstGeom>
          <a:noFill/>
          <a:ln w="9525">
            <a:noFill/>
            <a:miter lim="800000"/>
            <a:headEnd/>
            <a:tailEnd/>
          </a:ln>
        </p:spPr>
      </p:pic>
      <p:sp>
        <p:nvSpPr>
          <p:cNvPr id="18" name="矩形 17"/>
          <p:cNvSpPr/>
          <p:nvPr/>
        </p:nvSpPr>
        <p:spPr>
          <a:xfrm>
            <a:off x="7092280" y="2852936"/>
            <a:ext cx="2016795" cy="1089025"/>
          </a:xfrm>
          <a:prstGeom prst="rect">
            <a:avLst/>
          </a:prstGeom>
        </p:spPr>
        <p:txBody>
          <a:bodyPr wrap="square" lIns="72731" tIns="36366" rIns="72731" bIns="36366">
            <a:spAutoFit/>
          </a:bodyPr>
          <a:lstStyle/>
          <a:p>
            <a:pPr>
              <a:defRPr/>
            </a:pPr>
            <a:r>
              <a:rPr lang="en-US" altLang="zh-CN" sz="2200" dirty="0">
                <a:solidFill>
                  <a:schemeClr val="accent1">
                    <a:lumMod val="60000"/>
                    <a:lumOff val="40000"/>
                  </a:schemeClr>
                </a:solidFill>
                <a:latin typeface="Adobe 仿宋 Std R" pitchFamily="18" charset="-122"/>
                <a:ea typeface="Adobe 仿宋 Std R" pitchFamily="18" charset="-122"/>
              </a:rPr>
              <a:t>3:0</a:t>
            </a:r>
            <a:r>
              <a:rPr lang="zh-CN" altLang="en-US" sz="2200" dirty="0">
                <a:solidFill>
                  <a:schemeClr val="accent1">
                    <a:lumMod val="60000"/>
                    <a:lumOff val="40000"/>
                  </a:schemeClr>
                </a:solidFill>
                <a:latin typeface="Adobe 仿宋 Std R" pitchFamily="18" charset="-122"/>
                <a:ea typeface="Adobe 仿宋 Std R" pitchFamily="18" charset="-122"/>
              </a:rPr>
              <a:t>战胜世界排名第一的柯洁</a:t>
            </a:r>
            <a:endParaRPr lang="en-US" altLang="zh-CN" sz="2200" dirty="0">
              <a:solidFill>
                <a:schemeClr val="accent1">
                  <a:lumMod val="60000"/>
                  <a:lumOff val="40000"/>
                </a:schemeClr>
              </a:solidFill>
              <a:latin typeface="Adobe 仿宋 Std R" pitchFamily="18" charset="-122"/>
              <a:ea typeface="Adobe 仿宋 Std R" pitchFamily="18" charset="-122"/>
            </a:endParaRPr>
          </a:p>
          <a:p>
            <a:pPr>
              <a:defRPr/>
            </a:pPr>
            <a:r>
              <a:rPr lang="en-US" altLang="zh-CN" sz="2200" dirty="0">
                <a:solidFill>
                  <a:schemeClr val="accent1">
                    <a:lumMod val="60000"/>
                    <a:lumOff val="40000"/>
                  </a:schemeClr>
                </a:solidFill>
                <a:latin typeface="Adobe 仿宋 Std R" pitchFamily="18" charset="-122"/>
                <a:ea typeface="Adobe 仿宋 Std R" pitchFamily="18" charset="-122"/>
              </a:rPr>
              <a:t>2017.5</a:t>
            </a:r>
            <a:endParaRPr lang="zh-CN" altLang="en-US" sz="2200" dirty="0">
              <a:solidFill>
                <a:schemeClr val="accent1">
                  <a:lumMod val="60000"/>
                  <a:lumOff val="40000"/>
                </a:schemeClr>
              </a:solidFill>
              <a:latin typeface="Adobe 仿宋 Std R" pitchFamily="18" charset="-122"/>
              <a:ea typeface="Adobe 仿宋 Std R" pitchFamily="18" charset="-122"/>
            </a:endParaRPr>
          </a:p>
        </p:txBody>
      </p:sp>
      <p:sp>
        <p:nvSpPr>
          <p:cNvPr id="19" name="矩形 18"/>
          <p:cNvSpPr/>
          <p:nvPr/>
        </p:nvSpPr>
        <p:spPr>
          <a:xfrm>
            <a:off x="3114675" y="5651500"/>
            <a:ext cx="2465437" cy="1090613"/>
          </a:xfrm>
          <a:prstGeom prst="rect">
            <a:avLst/>
          </a:prstGeom>
          <a:ln>
            <a:solidFill>
              <a:srgbClr val="00CC00"/>
            </a:solidFill>
          </a:ln>
        </p:spPr>
        <p:txBody>
          <a:bodyPr wrap="square" lIns="72731" tIns="36366" rIns="72731" bIns="36366">
            <a:spAutoFit/>
          </a:bodyPr>
          <a:lstStyle/>
          <a:p>
            <a:pPr>
              <a:defRPr/>
            </a:pPr>
            <a:r>
              <a:rPr lang="en-US" altLang="zh-CN" sz="2200" b="1" dirty="0" smtClean="0">
                <a:solidFill>
                  <a:srgbClr val="00CC00"/>
                </a:solidFill>
                <a:latin typeface="Adobe 仿宋 Std R" pitchFamily="18" charset="-122"/>
                <a:ea typeface="Adobe 仿宋 Std R" pitchFamily="18" charset="-122"/>
              </a:rPr>
              <a:t>4:1</a:t>
            </a:r>
            <a:r>
              <a:rPr lang="zh-CN" altLang="en-US" sz="2200" b="1" dirty="0" smtClean="0">
                <a:solidFill>
                  <a:srgbClr val="00CC00"/>
                </a:solidFill>
                <a:latin typeface="Adobe 仿宋 Std R" pitchFamily="18" charset="-122"/>
                <a:ea typeface="Adobe 仿宋 Std R" pitchFamily="18" charset="-122"/>
              </a:rPr>
              <a:t>战胜</a:t>
            </a:r>
            <a:r>
              <a:rPr lang="zh-CN" altLang="zh-CN" sz="2200" b="1" dirty="0">
                <a:solidFill>
                  <a:srgbClr val="00CC00"/>
                </a:solidFill>
                <a:latin typeface="Adobe 仿宋 Std R" pitchFamily="18" charset="-122"/>
                <a:ea typeface="Adobe 仿宋 Std R" pitchFamily="18" charset="-122"/>
              </a:rPr>
              <a:t>世界围棋冠军李世乭职业九段</a:t>
            </a:r>
            <a:endParaRPr lang="en-US" altLang="zh-CN" sz="2200" b="1" dirty="0">
              <a:solidFill>
                <a:srgbClr val="00CC00"/>
              </a:solidFill>
              <a:latin typeface="Adobe 仿宋 Std R" pitchFamily="18" charset="-122"/>
              <a:ea typeface="Adobe 仿宋 Std R" pitchFamily="18" charset="-122"/>
            </a:endParaRPr>
          </a:p>
          <a:p>
            <a:pPr>
              <a:defRPr/>
            </a:pPr>
            <a:r>
              <a:rPr lang="en-US" altLang="zh-CN" sz="2200" b="1" dirty="0">
                <a:solidFill>
                  <a:srgbClr val="00CC00"/>
                </a:solidFill>
                <a:latin typeface="Adobe 仿宋 Std R" pitchFamily="18" charset="-122"/>
                <a:ea typeface="Adobe 仿宋 Std R" pitchFamily="18" charset="-122"/>
              </a:rPr>
              <a:t>2016.3</a:t>
            </a:r>
            <a:endParaRPr lang="zh-CN" altLang="en-US" sz="2200" b="1" dirty="0">
              <a:solidFill>
                <a:srgbClr val="00CC00"/>
              </a:solidFill>
              <a:latin typeface="Adobe 仿宋 Std R" pitchFamily="18" charset="-122"/>
              <a:ea typeface="Adobe 仿宋 Std R" pitchFamily="18" charset="-122"/>
            </a:endParaRPr>
          </a:p>
        </p:txBody>
      </p:sp>
      <p:sp>
        <p:nvSpPr>
          <p:cNvPr id="20" name="矩形 19"/>
          <p:cNvSpPr/>
          <p:nvPr/>
        </p:nvSpPr>
        <p:spPr>
          <a:xfrm>
            <a:off x="413692" y="2061667"/>
            <a:ext cx="4878388" cy="503237"/>
          </a:xfrm>
          <a:prstGeom prst="rect">
            <a:avLst/>
          </a:prstGeom>
        </p:spPr>
        <p:txBody>
          <a:bodyPr wrap="none" lIns="72731" tIns="36366" rIns="72731" bIns="36366">
            <a:spAutoFit/>
          </a:bodyPr>
          <a:lstStyle/>
          <a:p>
            <a:pPr>
              <a:defRPr/>
            </a:pPr>
            <a:r>
              <a:rPr lang="zh-CN" altLang="en-US" sz="2800" b="1" dirty="0">
                <a:solidFill>
                  <a:schemeClr val="accent1">
                    <a:lumMod val="60000"/>
                    <a:lumOff val="40000"/>
                  </a:schemeClr>
                </a:solidFill>
                <a:latin typeface="Adobe 仿宋 Std R" pitchFamily="18" charset="-122"/>
                <a:ea typeface="Adobe 仿宋 Std R" pitchFamily="18" charset="-122"/>
              </a:rPr>
              <a:t>“阿尔法围棋”（</a:t>
            </a:r>
            <a:r>
              <a:rPr lang="en-US" altLang="zh-CN" sz="2800" b="1" dirty="0" err="1">
                <a:solidFill>
                  <a:schemeClr val="accent1">
                    <a:lumMod val="60000"/>
                    <a:lumOff val="40000"/>
                  </a:schemeClr>
                </a:solidFill>
                <a:latin typeface="Adobe 仿宋 Std R" pitchFamily="18" charset="-122"/>
                <a:ea typeface="Adobe 仿宋 Std R" pitchFamily="18" charset="-122"/>
              </a:rPr>
              <a:t>AlphaGo</a:t>
            </a:r>
            <a:r>
              <a:rPr lang="zh-CN" altLang="en-US" sz="2800" b="1" dirty="0">
                <a:solidFill>
                  <a:schemeClr val="accent1">
                    <a:lumMod val="60000"/>
                    <a:lumOff val="40000"/>
                  </a:schemeClr>
                </a:solidFill>
                <a:latin typeface="Adobe 仿宋 Std R" pitchFamily="18" charset="-122"/>
                <a:ea typeface="Adobe 仿宋 Std R" pitchFamily="18" charset="-122"/>
              </a:rPr>
              <a:t>）</a:t>
            </a:r>
          </a:p>
        </p:txBody>
      </p:sp>
      <p:sp>
        <p:nvSpPr>
          <p:cNvPr id="67595" name="下弧形箭头 16"/>
          <p:cNvSpPr>
            <a:spLocks noChangeArrowheads="1"/>
          </p:cNvSpPr>
          <p:nvPr/>
        </p:nvSpPr>
        <p:spPr bwMode="auto">
          <a:xfrm>
            <a:off x="2160166" y="3865563"/>
            <a:ext cx="755650" cy="996950"/>
          </a:xfrm>
          <a:prstGeom prst="curvedUpArrow">
            <a:avLst>
              <a:gd name="adj1" fmla="val 25000"/>
              <a:gd name="adj2" fmla="val 50000"/>
              <a:gd name="adj3" fmla="val 24994"/>
            </a:avLst>
          </a:prstGeom>
          <a:solidFill>
            <a:schemeClr val="accent1"/>
          </a:solidFill>
          <a:ln w="9525" algn="ctr">
            <a:solidFill>
              <a:schemeClr val="tx1"/>
            </a:solidFill>
            <a:round/>
            <a:headEnd/>
            <a:tailEnd/>
          </a:ln>
        </p:spPr>
        <p:txBody>
          <a:bodyPr wrap="none" lIns="72731" tIns="36366" rIns="72731" bIns="36366" anchor="ctr"/>
          <a:lstStyle/>
          <a:p>
            <a:pPr defTabSz="727075"/>
            <a:endParaRPr lang="zh-CN" altLang="en-US" sz="1400">
              <a:latin typeface="Arial" charset="0"/>
              <a:ea typeface="华文新魏" pitchFamily="2" charset="-122"/>
            </a:endParaRPr>
          </a:p>
        </p:txBody>
      </p:sp>
      <p:sp>
        <p:nvSpPr>
          <p:cNvPr id="67596" name="下弧形箭头 20"/>
          <p:cNvSpPr>
            <a:spLocks noChangeArrowheads="1"/>
          </p:cNvSpPr>
          <p:nvPr/>
        </p:nvSpPr>
        <p:spPr bwMode="auto">
          <a:xfrm>
            <a:off x="5976590" y="2492375"/>
            <a:ext cx="755650" cy="998538"/>
          </a:xfrm>
          <a:prstGeom prst="curvedUpArrow">
            <a:avLst>
              <a:gd name="adj1" fmla="val 25000"/>
              <a:gd name="adj2" fmla="val 50000"/>
              <a:gd name="adj3" fmla="val 25034"/>
            </a:avLst>
          </a:prstGeom>
          <a:solidFill>
            <a:srgbClr val="FF0000"/>
          </a:solidFill>
          <a:ln w="9525" algn="ctr">
            <a:solidFill>
              <a:schemeClr val="tx1"/>
            </a:solidFill>
            <a:round/>
            <a:headEnd/>
            <a:tailEnd/>
          </a:ln>
        </p:spPr>
        <p:txBody>
          <a:bodyPr wrap="none" lIns="72731" tIns="36366" rIns="72731" bIns="36366" anchor="ctr"/>
          <a:lstStyle/>
          <a:p>
            <a:pPr defTabSz="727075"/>
            <a:endParaRPr lang="zh-CN" altLang="en-US" sz="1400">
              <a:latin typeface="Arial" charset="0"/>
              <a:ea typeface="华文新魏" pitchFamily="2" charset="-122"/>
            </a:endParaRPr>
          </a:p>
        </p:txBody>
      </p:sp>
      <p:sp>
        <p:nvSpPr>
          <p:cNvPr id="25" name="标题 1"/>
          <p:cNvSpPr txBox="1">
            <a:spLocks/>
          </p:cNvSpPr>
          <p:nvPr/>
        </p:nvSpPr>
        <p:spPr>
          <a:xfrm>
            <a:off x="3114677" y="2744155"/>
            <a:ext cx="2371724" cy="487486"/>
          </a:xfrm>
          <a:prstGeom prst="rect">
            <a:avLst/>
          </a:prstGeom>
          <a:solidFill>
            <a:schemeClr val="bg1">
              <a:lumMod val="75000"/>
            </a:schemeClr>
          </a:solidFill>
          <a:ln w="38100">
            <a:solidFill>
              <a:srgbClr val="FF0000"/>
            </a:solidFill>
          </a:ln>
        </p:spPr>
        <p:txBody>
          <a:bodyPr lIns="72731" tIns="36366" rIns="72731" bIns="36366" anchor="b"/>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a:t>
            </a:r>
            <a:r>
              <a:rPr lang="zh-CN" altLang="en-US" b="1" kern="0" dirty="0" smtClean="0">
                <a:effectLst>
                  <a:outerShdw blurRad="38100" dist="38100" dir="2700000" algn="tl">
                    <a:srgbClr val="C0C0C0"/>
                  </a:outerShdw>
                </a:effectLst>
                <a:latin typeface="微软雅黑" panose="020B0503020204020204" charset="-122"/>
                <a:ea typeface="微软雅黑" panose="020B0503020204020204" charset="-122"/>
                <a:cs typeface="+mj-cs"/>
              </a:rPr>
              <a:t>进化速度惊人！</a:t>
            </a:r>
            <a:endParaRPr lang="zh-CN" altLang="zh-CN" sz="3600" b="1" kern="0" dirty="0">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27" name="矩形 26"/>
          <p:cNvSpPr/>
          <p:nvPr/>
        </p:nvSpPr>
        <p:spPr>
          <a:xfrm>
            <a:off x="7002139" y="5651500"/>
            <a:ext cx="2106365" cy="1090613"/>
          </a:xfrm>
          <a:prstGeom prst="rect">
            <a:avLst/>
          </a:prstGeom>
        </p:spPr>
        <p:txBody>
          <a:bodyPr wrap="square" lIns="72731" tIns="36366" rIns="72731" bIns="36366">
            <a:spAutoFit/>
          </a:bodyPr>
          <a:lstStyle/>
          <a:p>
            <a:pPr>
              <a:defRPr/>
            </a:pPr>
            <a:r>
              <a:rPr lang="en-US" altLang="zh-CN" sz="2200" dirty="0">
                <a:solidFill>
                  <a:schemeClr val="accent1">
                    <a:lumMod val="60000"/>
                    <a:lumOff val="40000"/>
                  </a:schemeClr>
                </a:solidFill>
                <a:latin typeface="Adobe 仿宋 Std R" pitchFamily="18" charset="-122"/>
                <a:ea typeface="Adobe 仿宋 Std R" pitchFamily="18" charset="-122"/>
              </a:rPr>
              <a:t>60:0</a:t>
            </a:r>
            <a:r>
              <a:rPr lang="zh-CN" altLang="en-US" sz="2200" dirty="0">
                <a:solidFill>
                  <a:schemeClr val="accent1">
                    <a:lumMod val="60000"/>
                    <a:lumOff val="40000"/>
                  </a:schemeClr>
                </a:solidFill>
                <a:latin typeface="Adobe 仿宋 Std R" pitchFamily="18" charset="-122"/>
                <a:ea typeface="Adobe 仿宋 Std R" pitchFamily="18" charset="-122"/>
              </a:rPr>
              <a:t>横扫数十位中日韩世界冠军</a:t>
            </a:r>
            <a:endParaRPr lang="en-US" altLang="zh-CN" sz="2200" dirty="0">
              <a:solidFill>
                <a:schemeClr val="accent1">
                  <a:lumMod val="60000"/>
                  <a:lumOff val="40000"/>
                </a:schemeClr>
              </a:solidFill>
              <a:latin typeface="Adobe 仿宋 Std R" pitchFamily="18" charset="-122"/>
              <a:ea typeface="Adobe 仿宋 Std R" pitchFamily="18" charset="-122"/>
            </a:endParaRPr>
          </a:p>
          <a:p>
            <a:pPr>
              <a:defRPr/>
            </a:pPr>
            <a:r>
              <a:rPr lang="en-US" altLang="zh-CN" sz="2200" dirty="0">
                <a:solidFill>
                  <a:schemeClr val="accent1">
                    <a:lumMod val="60000"/>
                    <a:lumOff val="40000"/>
                  </a:schemeClr>
                </a:solidFill>
                <a:latin typeface="Adobe 仿宋 Std R" pitchFamily="18" charset="-122"/>
                <a:ea typeface="Adobe 仿宋 Std R" pitchFamily="18" charset="-122"/>
              </a:rPr>
              <a:t>2017.1</a:t>
            </a:r>
            <a:endParaRPr lang="zh-CN" altLang="en-US" sz="2200" dirty="0">
              <a:solidFill>
                <a:schemeClr val="accent1">
                  <a:lumMod val="60000"/>
                  <a:lumOff val="40000"/>
                </a:schemeClr>
              </a:solidFill>
              <a:latin typeface="Adobe 仿宋 Std R" pitchFamily="18" charset="-122"/>
              <a:ea typeface="Adobe 仿宋 Std R" pitchFamily="18" charset="-122"/>
            </a:endParaRPr>
          </a:p>
        </p:txBody>
      </p:sp>
      <p:sp>
        <p:nvSpPr>
          <p:cNvPr id="67600" name="下弧形箭头 27"/>
          <p:cNvSpPr>
            <a:spLocks noChangeArrowheads="1"/>
          </p:cNvSpPr>
          <p:nvPr/>
        </p:nvSpPr>
        <p:spPr bwMode="auto">
          <a:xfrm>
            <a:off x="5940152" y="4005263"/>
            <a:ext cx="757238" cy="996950"/>
          </a:xfrm>
          <a:prstGeom prst="curvedUpArrow">
            <a:avLst>
              <a:gd name="adj1" fmla="val 25000"/>
              <a:gd name="adj2" fmla="val 50000"/>
              <a:gd name="adj3" fmla="val 24942"/>
            </a:avLst>
          </a:prstGeom>
          <a:solidFill>
            <a:schemeClr val="accent1"/>
          </a:solidFill>
          <a:ln w="9525" algn="ctr">
            <a:solidFill>
              <a:schemeClr val="tx1"/>
            </a:solidFill>
            <a:round/>
            <a:headEnd/>
            <a:tailEnd/>
          </a:ln>
        </p:spPr>
        <p:txBody>
          <a:bodyPr wrap="none" lIns="72731" tIns="36366" rIns="72731" bIns="36366" anchor="ctr"/>
          <a:lstStyle/>
          <a:p>
            <a:pPr defTabSz="727075"/>
            <a:endParaRPr lang="zh-CN" altLang="en-US" sz="1400">
              <a:latin typeface="Arial" charset="0"/>
              <a:ea typeface="华文新魏" pitchFamily="2" charset="-122"/>
            </a:endParaRPr>
          </a:p>
        </p:txBody>
      </p:sp>
      <p:pic>
        <p:nvPicPr>
          <p:cNvPr id="67601" name="Picture 1"/>
          <p:cNvPicPr>
            <a:picLocks noChangeAspect="1" noChangeArrowheads="1"/>
          </p:cNvPicPr>
          <p:nvPr/>
        </p:nvPicPr>
        <p:blipFill>
          <a:blip r:embed="rId6" cstate="print"/>
          <a:srcRect/>
          <a:stretch>
            <a:fillRect/>
          </a:stretch>
        </p:blipFill>
        <p:spPr bwMode="auto">
          <a:xfrm>
            <a:off x="7078829" y="4005262"/>
            <a:ext cx="2030246" cy="1583977"/>
          </a:xfrm>
          <a:prstGeom prst="rect">
            <a:avLst/>
          </a:prstGeom>
          <a:noFill/>
          <a:ln w="9525">
            <a:noFill/>
            <a:miter lim="800000"/>
            <a:headEnd/>
            <a:tailEnd/>
          </a:ln>
        </p:spPr>
      </p:pic>
      <p:sp>
        <p:nvSpPr>
          <p:cNvPr id="67602" name="矩形 28"/>
          <p:cNvSpPr>
            <a:spLocks noChangeArrowheads="1"/>
          </p:cNvSpPr>
          <p:nvPr/>
        </p:nvSpPr>
        <p:spPr bwMode="auto">
          <a:xfrm>
            <a:off x="2122760" y="3275013"/>
            <a:ext cx="1081088" cy="441325"/>
          </a:xfrm>
          <a:prstGeom prst="rect">
            <a:avLst/>
          </a:prstGeom>
          <a:noFill/>
          <a:ln w="9525">
            <a:noFill/>
            <a:miter lim="800000"/>
            <a:headEnd/>
            <a:tailEnd/>
          </a:ln>
        </p:spPr>
        <p:txBody>
          <a:bodyPr lIns="72731" tIns="36366" rIns="72731" bIns="36366">
            <a:spAutoFit/>
          </a:bodyPr>
          <a:lstStyle/>
          <a:p>
            <a:r>
              <a:rPr lang="en-US" altLang="zh-CN" b="1" dirty="0">
                <a:solidFill>
                  <a:srgbClr val="FFFF00"/>
                </a:solidFill>
                <a:latin typeface="微软雅黑" panose="020B0503020204020204" pitchFamily="34" charset="-122"/>
                <a:ea typeface="微软雅黑" panose="020B0503020204020204" pitchFamily="34" charset="-122"/>
              </a:rPr>
              <a:t>5</a:t>
            </a:r>
            <a:r>
              <a:rPr lang="zh-CN" altLang="en-US" b="1" dirty="0">
                <a:solidFill>
                  <a:srgbClr val="FFFF00"/>
                </a:solidFill>
                <a:latin typeface="微软雅黑" panose="020B0503020204020204" pitchFamily="34" charset="-122"/>
                <a:ea typeface="微软雅黑" panose="020B0503020204020204" pitchFamily="34" charset="-122"/>
              </a:rPr>
              <a:t>个月</a:t>
            </a:r>
          </a:p>
        </p:txBody>
      </p:sp>
      <p:sp>
        <p:nvSpPr>
          <p:cNvPr id="67603" name="矩形 29"/>
          <p:cNvSpPr>
            <a:spLocks noChangeArrowheads="1"/>
          </p:cNvSpPr>
          <p:nvPr/>
        </p:nvSpPr>
        <p:spPr bwMode="auto">
          <a:xfrm>
            <a:off x="5868764" y="5218113"/>
            <a:ext cx="1079500" cy="442912"/>
          </a:xfrm>
          <a:prstGeom prst="rect">
            <a:avLst/>
          </a:prstGeom>
          <a:noFill/>
          <a:ln w="9525">
            <a:noFill/>
            <a:miter lim="800000"/>
            <a:headEnd/>
            <a:tailEnd/>
          </a:ln>
        </p:spPr>
        <p:txBody>
          <a:bodyPr lIns="72731" tIns="36366" rIns="72731" bIns="36366">
            <a:spAutoFit/>
          </a:bodyPr>
          <a:lstStyle/>
          <a:p>
            <a:r>
              <a:rPr lang="en-US" altLang="zh-CN" b="1" dirty="0">
                <a:solidFill>
                  <a:srgbClr val="FFFF00"/>
                </a:solidFill>
                <a:latin typeface="微软雅黑" panose="020B0503020204020204" pitchFamily="34" charset="-122"/>
                <a:ea typeface="微软雅黑" panose="020B0503020204020204" pitchFamily="34" charset="-122"/>
              </a:rPr>
              <a:t>9</a:t>
            </a:r>
            <a:r>
              <a:rPr lang="zh-CN" altLang="en-US" b="1" dirty="0">
                <a:solidFill>
                  <a:srgbClr val="FFFF00"/>
                </a:solidFill>
                <a:latin typeface="微软雅黑" panose="020B0503020204020204" pitchFamily="34" charset="-122"/>
                <a:ea typeface="微软雅黑" panose="020B0503020204020204" pitchFamily="34" charset="-122"/>
              </a:rPr>
              <a:t>个月</a:t>
            </a:r>
          </a:p>
        </p:txBody>
      </p:sp>
      <p:sp>
        <p:nvSpPr>
          <p:cNvPr id="67604" name="矩形 30"/>
          <p:cNvSpPr>
            <a:spLocks noChangeArrowheads="1"/>
          </p:cNvSpPr>
          <p:nvPr/>
        </p:nvSpPr>
        <p:spPr bwMode="auto">
          <a:xfrm>
            <a:off x="5868764" y="1844675"/>
            <a:ext cx="1079500" cy="442913"/>
          </a:xfrm>
          <a:prstGeom prst="rect">
            <a:avLst/>
          </a:prstGeom>
          <a:noFill/>
          <a:ln w="9525">
            <a:noFill/>
            <a:miter lim="800000"/>
            <a:headEnd/>
            <a:tailEnd/>
          </a:ln>
        </p:spPr>
        <p:txBody>
          <a:bodyPr lIns="72731" tIns="36366" rIns="72731" bIns="36366">
            <a:spAutoFit/>
          </a:bodyPr>
          <a:lstStyle/>
          <a:p>
            <a:r>
              <a:rPr lang="en-US" altLang="zh-CN" b="1" dirty="0">
                <a:solidFill>
                  <a:srgbClr val="FFFF00"/>
                </a:solidFill>
                <a:latin typeface="微软雅黑" panose="020B0503020204020204" pitchFamily="34" charset="-122"/>
                <a:ea typeface="微软雅黑" panose="020B0503020204020204" pitchFamily="34" charset="-122"/>
              </a:rPr>
              <a:t>4</a:t>
            </a:r>
            <a:r>
              <a:rPr lang="zh-CN" altLang="en-US" b="1" dirty="0">
                <a:solidFill>
                  <a:srgbClr val="FFFF00"/>
                </a:solidFill>
                <a:latin typeface="微软雅黑" panose="020B0503020204020204" pitchFamily="34" charset="-122"/>
                <a:ea typeface="微软雅黑" panose="020B0503020204020204" pitchFamily="34" charset="-122"/>
              </a:rPr>
              <a:t>个月</a:t>
            </a:r>
          </a:p>
        </p:txBody>
      </p:sp>
      <p:sp>
        <p:nvSpPr>
          <p:cNvPr id="23" name="矩形 22"/>
          <p:cNvSpPr/>
          <p:nvPr/>
        </p:nvSpPr>
        <p:spPr>
          <a:xfrm>
            <a:off x="431801" y="1282032"/>
            <a:ext cx="4721314" cy="64770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24" name="标题 1"/>
          <p:cNvSpPr txBox="1">
            <a:spLocks/>
          </p:cNvSpPr>
          <p:nvPr/>
        </p:nvSpPr>
        <p:spPr>
          <a:xfrm>
            <a:off x="539551" y="1294532"/>
            <a:ext cx="4613563" cy="622300"/>
          </a:xfrm>
          <a:prstGeom prst="rect">
            <a:avLst/>
          </a:prstGeom>
          <a:noFill/>
        </p:spPr>
        <p:txBody>
          <a:bodyPr lIns="72731" tIns="36366" rIns="72731" bIns="36366" anchor="ctr"/>
          <a:lstStyle/>
          <a:p>
            <a:pPr defTabSz="727314">
              <a:defRPr/>
            </a:pPr>
            <a:r>
              <a:rPr lang="en-US" altLang="zh-CN"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a:t>
            </a:r>
            <a:r>
              <a:rPr lang="en-US" altLang="zh-CN" sz="28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1</a:t>
            </a:r>
            <a:r>
              <a:rPr lang="zh-CN" altLang="en-US"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、深度强化学习 </a:t>
            </a:r>
            <a:r>
              <a:rPr lang="en-US" altLang="zh-CN"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MCTS</a:t>
            </a:r>
            <a:endParaRPr lang="zh-CN" altLang="zh-CN" sz="28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26" name="矩形 25"/>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28"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167626843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D:\AI\AlphaGo\cover_nature.jpg"/>
          <p:cNvPicPr>
            <a:picLocks noChangeAspect="1" noChangeArrowheads="1"/>
          </p:cNvPicPr>
          <p:nvPr/>
        </p:nvPicPr>
        <p:blipFill>
          <a:blip r:embed="rId2" cstate="print"/>
          <a:srcRect/>
          <a:stretch>
            <a:fillRect/>
          </a:stretch>
        </p:blipFill>
        <p:spPr bwMode="auto">
          <a:xfrm>
            <a:off x="5387975" y="1484313"/>
            <a:ext cx="3235325" cy="4248150"/>
          </a:xfrm>
          <a:prstGeom prst="rect">
            <a:avLst/>
          </a:prstGeom>
          <a:noFill/>
          <a:ln w="9525">
            <a:noFill/>
            <a:miter lim="800000"/>
            <a:headEnd/>
            <a:tailEnd/>
          </a:ln>
        </p:spPr>
      </p:pic>
      <p:sp>
        <p:nvSpPr>
          <p:cNvPr id="69635" name="矩形 18"/>
          <p:cNvSpPr>
            <a:spLocks noChangeArrowheads="1"/>
          </p:cNvSpPr>
          <p:nvPr/>
        </p:nvSpPr>
        <p:spPr bwMode="auto">
          <a:xfrm>
            <a:off x="4859338" y="5684838"/>
            <a:ext cx="4284662" cy="1200150"/>
          </a:xfrm>
          <a:prstGeom prst="rect">
            <a:avLst/>
          </a:prstGeom>
          <a:noFill/>
          <a:ln w="9525">
            <a:noFill/>
            <a:miter lim="800000"/>
            <a:headEnd/>
            <a:tailEnd/>
          </a:ln>
        </p:spPr>
        <p:txBody>
          <a:bodyPr lIns="91430" tIns="45716" rIns="91430" bIns="45716">
            <a:spAutoFit/>
          </a:bodyPr>
          <a:lstStyle/>
          <a:p>
            <a:r>
              <a:rPr lang="en-US" altLang="zh-CN" sz="1800" b="1">
                <a:solidFill>
                  <a:schemeClr val="bg1"/>
                </a:solidFill>
                <a:latin typeface="Times New Roman" pitchFamily="18" charset="0"/>
                <a:ea typeface="宋体" pitchFamily="2" charset="-122"/>
                <a:cs typeface="Times New Roman" pitchFamily="18" charset="0"/>
              </a:rPr>
              <a:t>David Silver, </a:t>
            </a:r>
            <a:r>
              <a:rPr lang="en-US" altLang="zh-CN" sz="1800" b="1" i="1">
                <a:solidFill>
                  <a:schemeClr val="bg1"/>
                </a:solidFill>
                <a:latin typeface="Times New Roman" pitchFamily="18" charset="0"/>
                <a:ea typeface="宋体" pitchFamily="2" charset="-122"/>
                <a:cs typeface="Times New Roman" pitchFamily="18" charset="0"/>
              </a:rPr>
              <a:t>et al</a:t>
            </a:r>
            <a:r>
              <a:rPr lang="en-US" altLang="zh-CN" sz="1800" b="1">
                <a:solidFill>
                  <a:schemeClr val="bg1"/>
                </a:solidFill>
                <a:latin typeface="Times New Roman" pitchFamily="18" charset="0"/>
                <a:ea typeface="宋体" pitchFamily="2" charset="-122"/>
                <a:cs typeface="Times New Roman" pitchFamily="18" charset="0"/>
              </a:rPr>
              <a:t>., “Mastering the game of Go with deep neural networks and tree search”, </a:t>
            </a:r>
            <a:r>
              <a:rPr lang="en-US" altLang="zh-CN" sz="1800" b="1" i="1">
                <a:solidFill>
                  <a:schemeClr val="bg1"/>
                </a:solidFill>
                <a:latin typeface="Times New Roman" pitchFamily="18" charset="0"/>
                <a:ea typeface="宋体" pitchFamily="2" charset="-122"/>
                <a:cs typeface="Times New Roman" pitchFamily="18" charset="0"/>
              </a:rPr>
              <a:t>Nature</a:t>
            </a:r>
            <a:r>
              <a:rPr lang="en-US" altLang="zh-CN" sz="1800" b="1">
                <a:solidFill>
                  <a:schemeClr val="bg1"/>
                </a:solidFill>
                <a:latin typeface="Times New Roman" pitchFamily="18" charset="0"/>
                <a:ea typeface="宋体" pitchFamily="2" charset="-122"/>
                <a:cs typeface="Times New Roman" pitchFamily="18" charset="0"/>
              </a:rPr>
              <a:t>, vol. 529, pp. 484</a:t>
            </a:r>
            <a:r>
              <a:rPr lang="en-US" altLang="zh-CN" sz="1800" b="1">
                <a:solidFill>
                  <a:schemeClr val="bg1"/>
                </a:solidFill>
                <a:latin typeface="Times New Roman" pitchFamily="18" charset="0"/>
                <a:ea typeface="宋体" pitchFamily="2" charset="-122"/>
                <a:cs typeface="Times New Roman" pitchFamily="18" charset="0"/>
                <a:sym typeface="Symbol" pitchFamily="18" charset="2"/>
              </a:rPr>
              <a:t>489</a:t>
            </a:r>
            <a:r>
              <a:rPr lang="en-US" altLang="zh-CN" sz="1800" b="1">
                <a:solidFill>
                  <a:schemeClr val="bg1"/>
                </a:solidFill>
                <a:latin typeface="Times New Roman" pitchFamily="18" charset="0"/>
                <a:ea typeface="宋体" pitchFamily="2" charset="-122"/>
                <a:cs typeface="Times New Roman" pitchFamily="18" charset="0"/>
              </a:rPr>
              <a:t>, 28 Jan 2016.</a:t>
            </a:r>
          </a:p>
        </p:txBody>
      </p:sp>
      <p:sp>
        <p:nvSpPr>
          <p:cNvPr id="69636" name="矩形 11"/>
          <p:cNvSpPr>
            <a:spLocks noChangeArrowheads="1"/>
          </p:cNvSpPr>
          <p:nvPr/>
        </p:nvSpPr>
        <p:spPr bwMode="auto">
          <a:xfrm>
            <a:off x="250825" y="5876925"/>
            <a:ext cx="4681538" cy="923925"/>
          </a:xfrm>
          <a:prstGeom prst="rect">
            <a:avLst/>
          </a:prstGeom>
          <a:noFill/>
          <a:ln w="9525">
            <a:noFill/>
            <a:miter lim="800000"/>
            <a:headEnd/>
            <a:tailEnd/>
          </a:ln>
        </p:spPr>
        <p:txBody>
          <a:bodyPr lIns="91430" tIns="45716" rIns="91430" bIns="45716">
            <a:spAutoFit/>
          </a:bodyPr>
          <a:lstStyle/>
          <a:p>
            <a:r>
              <a:rPr lang="en-US" altLang="zh-CN" sz="1800" b="1">
                <a:solidFill>
                  <a:schemeClr val="bg1"/>
                </a:solidFill>
                <a:latin typeface="Times New Roman" pitchFamily="18" charset="0"/>
                <a:ea typeface="宋体" pitchFamily="2" charset="-122"/>
                <a:cs typeface="Times New Roman" pitchFamily="18" charset="0"/>
              </a:rPr>
              <a:t>Mnih, </a:t>
            </a:r>
            <a:r>
              <a:rPr lang="en-US" altLang="zh-CN" sz="1800" b="1" i="1">
                <a:solidFill>
                  <a:schemeClr val="bg1"/>
                </a:solidFill>
                <a:latin typeface="Times New Roman" pitchFamily="18" charset="0"/>
                <a:ea typeface="宋体" pitchFamily="2" charset="-122"/>
                <a:cs typeface="Times New Roman" pitchFamily="18" charset="0"/>
              </a:rPr>
              <a:t>et al</a:t>
            </a:r>
            <a:r>
              <a:rPr lang="en-US" altLang="zh-CN" sz="1800" b="1">
                <a:solidFill>
                  <a:schemeClr val="bg1"/>
                </a:solidFill>
                <a:latin typeface="Times New Roman" pitchFamily="18" charset="0"/>
                <a:ea typeface="宋体" pitchFamily="2" charset="-122"/>
                <a:cs typeface="Times New Roman" pitchFamily="18" charset="0"/>
              </a:rPr>
              <a:t>., “Human-level control through deep reinforcement learning”, </a:t>
            </a:r>
            <a:r>
              <a:rPr lang="en-US" altLang="zh-CN" sz="1800" b="1" i="1">
                <a:solidFill>
                  <a:schemeClr val="bg1"/>
                </a:solidFill>
                <a:latin typeface="Times New Roman" pitchFamily="18" charset="0"/>
                <a:ea typeface="宋体" pitchFamily="2" charset="-122"/>
                <a:cs typeface="Times New Roman" pitchFamily="18" charset="0"/>
              </a:rPr>
              <a:t>Nature</a:t>
            </a:r>
            <a:r>
              <a:rPr lang="en-US" altLang="zh-CN" sz="1800" b="1">
                <a:solidFill>
                  <a:schemeClr val="bg1"/>
                </a:solidFill>
                <a:latin typeface="Times New Roman" pitchFamily="18" charset="0"/>
                <a:ea typeface="宋体" pitchFamily="2" charset="-122"/>
                <a:cs typeface="Times New Roman" pitchFamily="18" charset="0"/>
              </a:rPr>
              <a:t>, vol. 518, pp. 529</a:t>
            </a:r>
            <a:r>
              <a:rPr lang="en-US" altLang="zh-CN" sz="1800" b="1">
                <a:solidFill>
                  <a:schemeClr val="bg1"/>
                </a:solidFill>
                <a:latin typeface="Times New Roman" pitchFamily="18" charset="0"/>
                <a:ea typeface="宋体" pitchFamily="2" charset="-122"/>
                <a:cs typeface="Times New Roman" pitchFamily="18" charset="0"/>
                <a:sym typeface="Symbol" pitchFamily="18" charset="2"/>
              </a:rPr>
              <a:t></a:t>
            </a:r>
            <a:r>
              <a:rPr lang="en-US" altLang="zh-CN" sz="1800" b="1">
                <a:solidFill>
                  <a:schemeClr val="bg1"/>
                </a:solidFill>
                <a:latin typeface="Times New Roman" pitchFamily="18" charset="0"/>
                <a:ea typeface="宋体" pitchFamily="2" charset="-122"/>
                <a:cs typeface="Times New Roman" pitchFamily="18" charset="0"/>
              </a:rPr>
              <a:t>533, 26 Feb. 2015.</a:t>
            </a:r>
          </a:p>
        </p:txBody>
      </p:sp>
      <p:pic>
        <p:nvPicPr>
          <p:cNvPr id="69637" name="Picture 2" descr="http://www.nature.com/nature/journal/v518/n7540/images/cover_nature.jpg"/>
          <p:cNvPicPr>
            <a:picLocks noChangeAspect="1" noChangeArrowheads="1"/>
          </p:cNvPicPr>
          <p:nvPr/>
        </p:nvPicPr>
        <p:blipFill>
          <a:blip r:embed="rId3" cstate="print"/>
          <a:srcRect/>
          <a:stretch>
            <a:fillRect/>
          </a:stretch>
        </p:blipFill>
        <p:spPr bwMode="auto">
          <a:xfrm>
            <a:off x="900113" y="1477963"/>
            <a:ext cx="3240087" cy="4254500"/>
          </a:xfrm>
          <a:prstGeom prst="rect">
            <a:avLst/>
          </a:prstGeom>
          <a:noFill/>
          <a:ln w="9525">
            <a:noFill/>
            <a:miter lim="800000"/>
            <a:headEnd/>
            <a:tailEnd/>
          </a:ln>
        </p:spPr>
      </p:pic>
      <p:sp>
        <p:nvSpPr>
          <p:cNvPr id="7" name="标题 1"/>
          <p:cNvSpPr txBox="1">
            <a:spLocks/>
          </p:cNvSpPr>
          <p:nvPr/>
        </p:nvSpPr>
        <p:spPr>
          <a:xfrm>
            <a:off x="2819872" y="3157538"/>
            <a:ext cx="3888432" cy="559494"/>
          </a:xfrm>
          <a:prstGeom prst="rect">
            <a:avLst/>
          </a:prstGeom>
          <a:solidFill>
            <a:schemeClr val="bg1">
              <a:lumMod val="75000"/>
            </a:schemeClr>
          </a:solidFill>
          <a:ln w="38100">
            <a:solidFill>
              <a:srgbClr val="FF0000"/>
            </a:solidFill>
          </a:ln>
        </p:spPr>
        <p:txBody>
          <a:bodyPr lIns="72731" tIns="36366" rIns="72731" bIns="36366" anchor="b"/>
          <a:lstStyle/>
          <a:p>
            <a:pPr algn="ct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a:t>
            </a:r>
            <a:r>
              <a:rPr lang="zh-CN" altLang="en-US" b="1" kern="0" dirty="0" smtClean="0">
                <a:effectLst>
                  <a:outerShdw blurRad="38100" dist="38100" dir="2700000" algn="tl">
                    <a:srgbClr val="C0C0C0"/>
                  </a:outerShdw>
                </a:effectLst>
                <a:latin typeface="微软雅黑" panose="020B0503020204020204" charset="-122"/>
                <a:ea typeface="微软雅黑" panose="020B0503020204020204" charset="-122"/>
                <a:cs typeface="+mj-cs"/>
              </a:rPr>
              <a:t>两篇</a:t>
            </a:r>
            <a:r>
              <a:rPr lang="en-US" altLang="zh-CN" b="1" kern="0" dirty="0" smtClean="0">
                <a:effectLst>
                  <a:outerShdw blurRad="38100" dist="38100" dir="2700000" algn="tl">
                    <a:srgbClr val="C0C0C0"/>
                  </a:outerShdw>
                </a:effectLst>
                <a:latin typeface="微软雅黑" panose="020B0503020204020204" charset="-122"/>
                <a:ea typeface="微软雅黑" panose="020B0503020204020204" charset="-122"/>
                <a:cs typeface="+mj-cs"/>
              </a:rPr>
              <a:t>Nature</a:t>
            </a:r>
            <a:r>
              <a:rPr lang="zh-CN" altLang="en-US" b="1" kern="0" dirty="0" smtClean="0">
                <a:effectLst>
                  <a:outerShdw blurRad="38100" dist="38100" dir="2700000" algn="tl">
                    <a:srgbClr val="C0C0C0"/>
                  </a:outerShdw>
                </a:effectLst>
                <a:latin typeface="微软雅黑" panose="020B0503020204020204" charset="-122"/>
                <a:ea typeface="微软雅黑" panose="020B0503020204020204" charset="-122"/>
                <a:cs typeface="+mj-cs"/>
              </a:rPr>
              <a:t>封面论文！</a:t>
            </a:r>
            <a:endParaRPr lang="zh-CN" altLang="zh-CN" sz="3600" b="1" kern="0" dirty="0">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8" name="矩形 7"/>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9"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401953111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bwMode="auto">
          <a:xfrm>
            <a:off x="5364088" y="1135906"/>
            <a:ext cx="3384376" cy="924942"/>
          </a:xfrm>
          <a:prstGeom prst="rect">
            <a:avLst/>
          </a:prstGeom>
          <a:noFill/>
          <a:ln w="9525">
            <a:solidFill>
              <a:srgbClr val="FF0000"/>
            </a:solidFill>
            <a:miter lim="800000"/>
            <a:headEnd/>
            <a:tailEnd/>
          </a:ln>
        </p:spPr>
        <p:txBody>
          <a:bodyPr lIns="91430" tIns="45716" rIns="91430" bIns="45716"/>
          <a:lstStyle/>
          <a:p>
            <a:pPr marL="88891" defTabSz="914306">
              <a:lnSpc>
                <a:spcPct val="120000"/>
              </a:lnSpc>
              <a:spcBef>
                <a:spcPct val="15000"/>
              </a:spcBef>
              <a:defRPr/>
            </a:pPr>
            <a:r>
              <a:rPr lang="en-US" altLang="zh-CN" sz="2300" b="1" kern="0" dirty="0">
                <a:solidFill>
                  <a:srgbClr val="FFC000"/>
                </a:solidFill>
                <a:latin typeface="Adobe 仿宋 Std R" pitchFamily="18" charset="-122"/>
                <a:ea typeface="Adobe 仿宋 Std R" pitchFamily="18" charset="-122"/>
              </a:rPr>
              <a:t>DQN</a:t>
            </a:r>
            <a:r>
              <a:rPr lang="zh-CN" altLang="en-US" sz="2300" b="1" kern="0" dirty="0">
                <a:solidFill>
                  <a:srgbClr val="FFC000"/>
                </a:solidFill>
                <a:latin typeface="Adobe 仿宋 Std R" pitchFamily="18" charset="-122"/>
                <a:ea typeface="Adobe 仿宋 Std R" pitchFamily="18" charset="-122"/>
              </a:rPr>
              <a:t>：通过深度强化学习的人类水平的控制</a:t>
            </a:r>
            <a:endParaRPr lang="en-US" altLang="zh-CN" sz="2300" b="1" kern="0" dirty="0">
              <a:solidFill>
                <a:srgbClr val="FFC000"/>
              </a:solidFill>
              <a:latin typeface="Adobe 仿宋 Std R" pitchFamily="18" charset="-122"/>
              <a:ea typeface="Adobe 仿宋 Std R" pitchFamily="18" charset="-122"/>
            </a:endParaRPr>
          </a:p>
          <a:p>
            <a:pPr marL="88891" defTabSz="914306">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pic>
        <p:nvPicPr>
          <p:cNvPr id="70659" name="Picture 2"/>
          <p:cNvPicPr>
            <a:picLocks noChangeAspect="1" noChangeArrowheads="1"/>
          </p:cNvPicPr>
          <p:nvPr/>
        </p:nvPicPr>
        <p:blipFill>
          <a:blip r:embed="rId2" cstate="print"/>
          <a:srcRect/>
          <a:stretch>
            <a:fillRect/>
          </a:stretch>
        </p:blipFill>
        <p:spPr bwMode="auto">
          <a:xfrm>
            <a:off x="1043608" y="2683379"/>
            <a:ext cx="7100530" cy="4038712"/>
          </a:xfrm>
          <a:prstGeom prst="rect">
            <a:avLst/>
          </a:prstGeom>
          <a:noFill/>
          <a:ln w="9525">
            <a:noFill/>
            <a:miter lim="800000"/>
            <a:headEnd/>
            <a:tailEnd/>
          </a:ln>
        </p:spPr>
      </p:pic>
      <p:sp>
        <p:nvSpPr>
          <p:cNvPr id="70660" name="矩形 7"/>
          <p:cNvSpPr>
            <a:spLocks noChangeArrowheads="1"/>
          </p:cNvSpPr>
          <p:nvPr/>
        </p:nvSpPr>
        <p:spPr bwMode="auto">
          <a:xfrm>
            <a:off x="826914" y="1544313"/>
            <a:ext cx="7129462" cy="1092599"/>
          </a:xfrm>
          <a:prstGeom prst="rect">
            <a:avLst/>
          </a:prstGeom>
          <a:noFill/>
          <a:ln w="9525">
            <a:noFill/>
            <a:miter lim="800000"/>
            <a:headEnd/>
            <a:tailEnd/>
          </a:ln>
        </p:spPr>
        <p:txBody>
          <a:bodyPr lIns="91430" tIns="45716" rIns="91430" bIns="45716">
            <a:spAutoFit/>
          </a:bodyPr>
          <a:lstStyle/>
          <a:p>
            <a:pPr>
              <a:lnSpc>
                <a:spcPct val="130000"/>
              </a:lnSpc>
            </a:pPr>
            <a:r>
              <a:rPr lang="zh-CN" altLang="en-US" sz="2800" b="1" dirty="0">
                <a:solidFill>
                  <a:schemeClr val="accent1"/>
                </a:solidFill>
                <a:latin typeface="微软雅黑" panose="020B0503020204020204" pitchFamily="34" charset="-122"/>
                <a:ea typeface="微软雅黑" panose="020B0503020204020204" pitchFamily="34" charset="-122"/>
              </a:rPr>
              <a:t>深度</a:t>
            </a:r>
            <a:r>
              <a:rPr lang="en-US" altLang="zh-CN" sz="2800" b="1" dirty="0">
                <a:solidFill>
                  <a:schemeClr val="accent1"/>
                </a:solidFill>
                <a:latin typeface="微软雅黑" panose="020B0503020204020204" pitchFamily="34" charset="-122"/>
                <a:ea typeface="微软雅黑" panose="020B0503020204020204" pitchFamily="34" charset="-122"/>
              </a:rPr>
              <a:t>Q-</a:t>
            </a:r>
            <a:r>
              <a:rPr lang="zh-CN" altLang="en-US" sz="2800" b="1" dirty="0">
                <a:solidFill>
                  <a:schemeClr val="accent1"/>
                </a:solidFill>
                <a:latin typeface="微软雅黑" panose="020B0503020204020204" pitchFamily="34" charset="-122"/>
                <a:ea typeface="微软雅黑" panose="020B0503020204020204" pitchFamily="34" charset="-122"/>
              </a:rPr>
              <a:t>网络（</a:t>
            </a:r>
            <a:r>
              <a:rPr lang="en-US" altLang="zh-CN" sz="2800" b="1" dirty="0">
                <a:solidFill>
                  <a:schemeClr val="accent1"/>
                </a:solidFill>
                <a:latin typeface="微软雅黑" panose="020B0503020204020204" pitchFamily="34" charset="-122"/>
                <a:ea typeface="微软雅黑" panose="020B0503020204020204" pitchFamily="34" charset="-122"/>
              </a:rPr>
              <a:t>DQN</a:t>
            </a:r>
            <a:r>
              <a:rPr lang="zh-CN" altLang="en-US" sz="2800" b="1" dirty="0" smtClean="0">
                <a:solidFill>
                  <a:schemeClr val="accent1"/>
                </a:solidFill>
                <a:latin typeface="微软雅黑" panose="020B0503020204020204" pitchFamily="34" charset="-122"/>
                <a:ea typeface="微软雅黑" panose="020B0503020204020204" pitchFamily="34" charset="-122"/>
              </a:rPr>
              <a:t>）</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a:lnSpc>
                <a:spcPct val="130000"/>
              </a:lnSpc>
            </a:pPr>
            <a:r>
              <a:rPr lang="zh-CN" altLang="en-US" sz="2200" dirty="0" smtClean="0">
                <a:solidFill>
                  <a:schemeClr val="accent1"/>
                </a:solidFill>
                <a:latin typeface="微软雅黑" panose="020B0503020204020204" pitchFamily="34" charset="-122"/>
                <a:ea typeface="微软雅黑" panose="020B0503020204020204" pitchFamily="34" charset="-122"/>
              </a:rPr>
              <a:t>输入端：</a:t>
            </a:r>
            <a:r>
              <a:rPr lang="zh-CN" altLang="en-US" sz="2200" dirty="0">
                <a:solidFill>
                  <a:schemeClr val="accent1"/>
                </a:solidFill>
                <a:latin typeface="微软雅黑" panose="020B0503020204020204" pitchFamily="34" charset="-122"/>
                <a:ea typeface="微软雅黑" panose="020B0503020204020204" pitchFamily="34" charset="-122"/>
              </a:rPr>
              <a:t>像素运动、评分；</a:t>
            </a:r>
            <a:r>
              <a:rPr lang="zh-CN" altLang="en-US" sz="2200" dirty="0" smtClean="0">
                <a:solidFill>
                  <a:schemeClr val="accent1"/>
                </a:solidFill>
                <a:latin typeface="微软雅黑" panose="020B0503020204020204" pitchFamily="34" charset="-122"/>
                <a:ea typeface="微软雅黑" panose="020B0503020204020204" pitchFamily="34" charset="-122"/>
              </a:rPr>
              <a:t>输出端：</a:t>
            </a:r>
            <a:r>
              <a:rPr lang="zh-CN" altLang="en-US" sz="2200" dirty="0">
                <a:solidFill>
                  <a:schemeClr val="accent1"/>
                </a:solidFill>
                <a:latin typeface="微软雅黑" panose="020B0503020204020204" pitchFamily="34" charset="-122"/>
                <a:ea typeface="微软雅黑" panose="020B0503020204020204" pitchFamily="34" charset="-122"/>
              </a:rPr>
              <a:t>虚拟游戏操纵杆</a:t>
            </a:r>
          </a:p>
        </p:txBody>
      </p:sp>
      <p:sp>
        <p:nvSpPr>
          <p:cNvPr id="70661" name="矩形 10"/>
          <p:cNvSpPr>
            <a:spLocks noChangeArrowheads="1"/>
          </p:cNvSpPr>
          <p:nvPr/>
        </p:nvSpPr>
        <p:spPr bwMode="auto">
          <a:xfrm>
            <a:off x="1835696" y="6309320"/>
            <a:ext cx="6265862" cy="368300"/>
          </a:xfrm>
          <a:prstGeom prst="rect">
            <a:avLst/>
          </a:prstGeom>
          <a:noFill/>
          <a:ln w="9525">
            <a:noFill/>
            <a:miter lim="800000"/>
            <a:headEnd/>
            <a:tailEnd/>
          </a:ln>
        </p:spPr>
        <p:txBody>
          <a:bodyPr lIns="91430" tIns="45716" rIns="91430" bIns="45716">
            <a:spAutoFit/>
          </a:bodyPr>
          <a:lstStyle/>
          <a:p>
            <a:r>
              <a:rPr lang="en-US" altLang="zh-CN" sz="1800" b="1" dirty="0" err="1">
                <a:latin typeface="Times New Roman" pitchFamily="18" charset="0"/>
                <a:ea typeface="宋体" pitchFamily="2" charset="-122"/>
                <a:cs typeface="Times New Roman" pitchFamily="18" charset="0"/>
              </a:rPr>
              <a:t>Mnih</a:t>
            </a:r>
            <a:r>
              <a:rPr lang="en-US" altLang="zh-CN" sz="1800" b="1" dirty="0">
                <a:latin typeface="Times New Roman" pitchFamily="18" charset="0"/>
                <a:ea typeface="宋体" pitchFamily="2" charset="-122"/>
                <a:cs typeface="Times New Roman" pitchFamily="18" charset="0"/>
              </a:rPr>
              <a:t>, </a:t>
            </a:r>
            <a:r>
              <a:rPr lang="en-US" altLang="zh-CN" sz="1800" b="1" i="1" dirty="0">
                <a:latin typeface="Times New Roman" pitchFamily="18" charset="0"/>
                <a:ea typeface="宋体" pitchFamily="2" charset="-122"/>
                <a:cs typeface="Times New Roman" pitchFamily="18" charset="0"/>
              </a:rPr>
              <a:t>et al</a:t>
            </a:r>
            <a:r>
              <a:rPr lang="en-US" altLang="zh-CN" sz="1800" b="1" dirty="0">
                <a:latin typeface="Times New Roman" pitchFamily="18" charset="0"/>
                <a:ea typeface="宋体" pitchFamily="2" charset="-122"/>
                <a:cs typeface="Times New Roman" pitchFamily="18" charset="0"/>
              </a:rPr>
              <a:t>., </a:t>
            </a:r>
            <a:r>
              <a:rPr lang="en-US" altLang="zh-CN" sz="1800" b="1" i="1" dirty="0">
                <a:latin typeface="Times New Roman" pitchFamily="18" charset="0"/>
                <a:ea typeface="宋体" pitchFamily="2" charset="-122"/>
                <a:cs typeface="Times New Roman" pitchFamily="18" charset="0"/>
              </a:rPr>
              <a:t>Nature</a:t>
            </a:r>
            <a:r>
              <a:rPr lang="en-US" altLang="zh-CN" sz="1800" b="1" dirty="0">
                <a:latin typeface="Times New Roman" pitchFamily="18" charset="0"/>
                <a:ea typeface="宋体" pitchFamily="2" charset="-122"/>
                <a:cs typeface="Times New Roman" pitchFamily="18" charset="0"/>
              </a:rPr>
              <a:t>, vol. 518, pp. 529</a:t>
            </a:r>
            <a:r>
              <a:rPr lang="en-US" altLang="zh-CN" sz="1800" b="1" dirty="0">
                <a:latin typeface="Times New Roman" pitchFamily="18" charset="0"/>
                <a:ea typeface="宋体" pitchFamily="2" charset="-122"/>
                <a:cs typeface="Times New Roman" pitchFamily="18" charset="0"/>
                <a:sym typeface="Symbol" pitchFamily="18" charset="2"/>
              </a:rPr>
              <a:t></a:t>
            </a:r>
            <a:r>
              <a:rPr lang="en-US" altLang="zh-CN" sz="1800" b="1" dirty="0">
                <a:latin typeface="Times New Roman" pitchFamily="18" charset="0"/>
                <a:ea typeface="宋体" pitchFamily="2" charset="-122"/>
                <a:cs typeface="Times New Roman" pitchFamily="18" charset="0"/>
              </a:rPr>
              <a:t>533, 26 Feb. 2015.</a:t>
            </a:r>
          </a:p>
        </p:txBody>
      </p:sp>
      <p:sp>
        <p:nvSpPr>
          <p:cNvPr id="7" name="标题 1"/>
          <p:cNvSpPr txBox="1">
            <a:spLocks/>
          </p:cNvSpPr>
          <p:nvPr/>
        </p:nvSpPr>
        <p:spPr>
          <a:xfrm>
            <a:off x="633433" y="1618974"/>
            <a:ext cx="3794551" cy="513882"/>
          </a:xfrm>
          <a:prstGeom prst="rect">
            <a:avLst/>
          </a:prstGeom>
          <a:noFill/>
          <a:ln w="57150">
            <a:solidFill>
              <a:srgbClr val="FF0000"/>
            </a:solidFill>
          </a:ln>
        </p:spPr>
        <p:txBody>
          <a:bodyPr vert="horz" lIns="68580" tIns="34290" rIns="68580" bIns="34290" rtlCol="0" anchor="ctr" anchorCtr="0">
            <a:no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20000"/>
              </a:lnSpc>
            </a:pPr>
            <a:r>
              <a:rPr kumimoji="1" lang="zh-CN" altLang="en-US" sz="2100" b="1" dirty="0">
                <a:solidFill>
                  <a:srgbClr val="FF0000"/>
                </a:solidFill>
                <a:effectLst/>
                <a:latin typeface="华文新魏"/>
                <a:ea typeface="华文新魏"/>
                <a:cs typeface="华文新魏"/>
              </a:rPr>
              <a:t>  </a:t>
            </a:r>
            <a:endParaRPr lang="en-US" altLang="zh-CN" sz="2025" b="1" dirty="0">
              <a:effectLst/>
            </a:endParaRPr>
          </a:p>
        </p:txBody>
      </p:sp>
      <p:sp>
        <p:nvSpPr>
          <p:cNvPr id="8" name="矩形 7"/>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0"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396081389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2" cstate="print"/>
          <a:srcRect/>
          <a:stretch>
            <a:fillRect/>
          </a:stretch>
        </p:blipFill>
        <p:spPr bwMode="auto">
          <a:xfrm>
            <a:off x="0" y="-19050"/>
            <a:ext cx="5795963" cy="6877050"/>
          </a:xfrm>
          <a:prstGeom prst="rect">
            <a:avLst/>
          </a:prstGeom>
          <a:noFill/>
          <a:ln w="9525">
            <a:noFill/>
            <a:miter lim="800000"/>
            <a:headEnd/>
            <a:tailEnd/>
          </a:ln>
        </p:spPr>
      </p:pic>
      <p:sp>
        <p:nvSpPr>
          <p:cNvPr id="72707" name="矩形 10"/>
          <p:cNvSpPr>
            <a:spLocks noChangeArrowheads="1"/>
          </p:cNvSpPr>
          <p:nvPr/>
        </p:nvSpPr>
        <p:spPr bwMode="auto">
          <a:xfrm>
            <a:off x="5795963" y="6211888"/>
            <a:ext cx="3348037" cy="646112"/>
          </a:xfrm>
          <a:prstGeom prst="rect">
            <a:avLst/>
          </a:prstGeom>
          <a:noFill/>
          <a:ln w="9525">
            <a:noFill/>
            <a:miter lim="800000"/>
            <a:headEnd/>
            <a:tailEnd/>
          </a:ln>
        </p:spPr>
        <p:txBody>
          <a:bodyPr lIns="91430" tIns="45716" rIns="91430" bIns="45716">
            <a:spAutoFit/>
          </a:bodyPr>
          <a:lstStyle/>
          <a:p>
            <a:r>
              <a:rPr lang="en-US" altLang="zh-CN" sz="1800" b="1" dirty="0" err="1">
                <a:solidFill>
                  <a:schemeClr val="bg1"/>
                </a:solidFill>
                <a:latin typeface="Times New Roman" pitchFamily="18" charset="0"/>
                <a:ea typeface="宋体" pitchFamily="2" charset="-122"/>
                <a:cs typeface="Times New Roman" pitchFamily="18" charset="0"/>
              </a:rPr>
              <a:t>Mnih</a:t>
            </a:r>
            <a:r>
              <a:rPr lang="en-US" altLang="zh-CN" sz="1800" b="1" dirty="0">
                <a:solidFill>
                  <a:schemeClr val="bg1"/>
                </a:solidFill>
                <a:latin typeface="Times New Roman" pitchFamily="18" charset="0"/>
                <a:ea typeface="宋体" pitchFamily="2" charset="-122"/>
                <a:cs typeface="Times New Roman" pitchFamily="18" charset="0"/>
              </a:rPr>
              <a:t>, </a:t>
            </a:r>
            <a:r>
              <a:rPr lang="en-US" altLang="zh-CN" sz="1800" b="1" i="1" dirty="0">
                <a:solidFill>
                  <a:schemeClr val="bg1"/>
                </a:solidFill>
                <a:latin typeface="Times New Roman" pitchFamily="18" charset="0"/>
                <a:ea typeface="宋体" pitchFamily="2" charset="-122"/>
                <a:cs typeface="Times New Roman" pitchFamily="18" charset="0"/>
              </a:rPr>
              <a:t>et al</a:t>
            </a:r>
            <a:r>
              <a:rPr lang="en-US" altLang="zh-CN" sz="1800" b="1" dirty="0">
                <a:solidFill>
                  <a:schemeClr val="bg1"/>
                </a:solidFill>
                <a:latin typeface="Times New Roman" pitchFamily="18" charset="0"/>
                <a:ea typeface="宋体" pitchFamily="2" charset="-122"/>
                <a:cs typeface="Times New Roman" pitchFamily="18" charset="0"/>
              </a:rPr>
              <a:t>., </a:t>
            </a:r>
            <a:r>
              <a:rPr lang="en-US" altLang="zh-CN" sz="1800" b="1" i="1" dirty="0">
                <a:solidFill>
                  <a:schemeClr val="bg1"/>
                </a:solidFill>
                <a:latin typeface="Times New Roman" pitchFamily="18" charset="0"/>
                <a:ea typeface="宋体" pitchFamily="2" charset="-122"/>
                <a:cs typeface="Times New Roman" pitchFamily="18" charset="0"/>
              </a:rPr>
              <a:t>Nature</a:t>
            </a:r>
            <a:r>
              <a:rPr lang="en-US" altLang="zh-CN" sz="1800" b="1" dirty="0">
                <a:solidFill>
                  <a:schemeClr val="bg1"/>
                </a:solidFill>
                <a:latin typeface="Times New Roman" pitchFamily="18" charset="0"/>
                <a:ea typeface="宋体" pitchFamily="2" charset="-122"/>
                <a:cs typeface="Times New Roman" pitchFamily="18" charset="0"/>
              </a:rPr>
              <a:t>, vol. 518, pp. 529</a:t>
            </a:r>
            <a:r>
              <a:rPr lang="en-US" altLang="zh-CN" sz="1800" b="1" dirty="0">
                <a:solidFill>
                  <a:schemeClr val="bg1"/>
                </a:solidFill>
                <a:latin typeface="Times New Roman" pitchFamily="18" charset="0"/>
                <a:ea typeface="宋体" pitchFamily="2" charset="-122"/>
                <a:cs typeface="Times New Roman" pitchFamily="18" charset="0"/>
                <a:sym typeface="Symbol" pitchFamily="18" charset="2"/>
              </a:rPr>
              <a:t></a:t>
            </a:r>
            <a:r>
              <a:rPr lang="en-US" altLang="zh-CN" sz="1800" b="1" dirty="0">
                <a:solidFill>
                  <a:schemeClr val="bg1"/>
                </a:solidFill>
                <a:latin typeface="Times New Roman" pitchFamily="18" charset="0"/>
                <a:ea typeface="宋体" pitchFamily="2" charset="-122"/>
                <a:cs typeface="Times New Roman" pitchFamily="18" charset="0"/>
              </a:rPr>
              <a:t>533, 26 Feb. 2015.</a:t>
            </a:r>
          </a:p>
        </p:txBody>
      </p:sp>
      <p:sp>
        <p:nvSpPr>
          <p:cNvPr id="12" name="矩形 11"/>
          <p:cNvSpPr/>
          <p:nvPr/>
        </p:nvSpPr>
        <p:spPr>
          <a:xfrm>
            <a:off x="6012160" y="1728106"/>
            <a:ext cx="2952328" cy="2492982"/>
          </a:xfrm>
          <a:prstGeom prst="rect">
            <a:avLst/>
          </a:prstGeom>
        </p:spPr>
        <p:txBody>
          <a:bodyPr wrap="square" lIns="91430" tIns="45716" rIns="91430" bIns="45716">
            <a:spAutoFit/>
          </a:bodyPr>
          <a:lstStyle/>
          <a:p>
            <a:pPr>
              <a:lnSpc>
                <a:spcPct val="130000"/>
              </a:lnSpc>
              <a:defRPr/>
            </a:pPr>
            <a:r>
              <a:rPr lang="en-US" altLang="zh-CN" b="1"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DQN</a:t>
            </a:r>
            <a:r>
              <a:rPr lang="zh-CN" altLang="en-US" b="1"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endParaRPr lang="en-US" altLang="zh-CN" b="1"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49</a:t>
            </a:r>
            <a:r>
              <a:rPr lang="zh-CN"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种</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Atari</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视频</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r>
              <a:rPr lang="zh-CN"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像素游戏中，</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29</a:t>
            </a:r>
            <a:r>
              <a:rPr lang="zh-CN"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种达到乃至超过人类职业选手的水平</a:t>
            </a:r>
            <a:endPar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74790193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611560" y="2276872"/>
            <a:ext cx="7776864" cy="4248472"/>
          </a:xfrm>
        </p:spPr>
        <p:txBody>
          <a:bodyPr/>
          <a:lstStyle/>
          <a:p>
            <a:pPr eaLnBrk="1" hangingPunct="1">
              <a:lnSpc>
                <a:spcPct val="130000"/>
              </a:lnSpc>
              <a:buClr>
                <a:srgbClr val="FF0000"/>
              </a:buClr>
            </a:pPr>
            <a:r>
              <a:rPr lang="zh-CN" altLang="en-US" sz="2400" dirty="0" smtClean="0">
                <a:solidFill>
                  <a:srgbClr val="FFFF00"/>
                </a:solidFill>
                <a:latin typeface="Adobe 仿宋 Std R" pitchFamily="18" charset="-122"/>
                <a:ea typeface="Adobe 仿宋 Std R" pitchFamily="18" charset="-122"/>
              </a:rPr>
              <a:t>延迟奖励 </a:t>
            </a:r>
            <a:r>
              <a:rPr lang="en-US" altLang="zh-CN" sz="2400" dirty="0" smtClean="0">
                <a:solidFill>
                  <a:srgbClr val="FFFF00"/>
                </a:solidFill>
                <a:latin typeface="Adobe 仿宋 Std R" pitchFamily="18" charset="-122"/>
                <a:ea typeface="Adobe 仿宋 Std R" pitchFamily="18" charset="-122"/>
              </a:rPr>
              <a:t>(delayed reward)</a:t>
            </a:r>
            <a:r>
              <a:rPr lang="zh-CN" altLang="en-US" sz="2400" dirty="0" smtClean="0">
                <a:solidFill>
                  <a:srgbClr val="FFFF00"/>
                </a:solidFill>
                <a:latin typeface="Adobe 仿宋 Std R" pitchFamily="18" charset="-122"/>
                <a:ea typeface="Adobe 仿宋 Std R" pitchFamily="18" charset="-122"/>
              </a:rPr>
              <a:t>；</a:t>
            </a:r>
            <a:endParaRPr lang="en-US" altLang="zh-CN" sz="2400" dirty="0" smtClean="0">
              <a:solidFill>
                <a:srgbClr val="FFFF00"/>
              </a:solidFill>
              <a:latin typeface="Adobe 仿宋 Std R" pitchFamily="18" charset="-122"/>
              <a:ea typeface="Adobe 仿宋 Std R" pitchFamily="18" charset="-122"/>
            </a:endParaRPr>
          </a:p>
          <a:p>
            <a:pPr eaLnBrk="1" hangingPunct="1">
              <a:lnSpc>
                <a:spcPct val="130000"/>
              </a:lnSpc>
              <a:buClr>
                <a:srgbClr val="FF0000"/>
              </a:buClr>
            </a:pPr>
            <a:r>
              <a:rPr lang="zh-CN" altLang="en-US" sz="2400" dirty="0" smtClean="0">
                <a:solidFill>
                  <a:schemeClr val="accent1"/>
                </a:solidFill>
                <a:latin typeface="Adobe 仿宋 Std R" pitchFamily="18" charset="-122"/>
                <a:ea typeface="Adobe 仿宋 Std R" pitchFamily="18" charset="-122"/>
              </a:rPr>
              <a:t>对每个时间步，无示教动作好坏的直接评分反馈（</a:t>
            </a:r>
            <a:r>
              <a:rPr lang="zh-CN" altLang="en-US" sz="2400" dirty="0">
                <a:solidFill>
                  <a:schemeClr val="accent1"/>
                </a:solidFill>
                <a:latin typeface="Adobe 仿宋 Std R" pitchFamily="18" charset="-122"/>
                <a:ea typeface="Adobe 仿宋 Std R" pitchFamily="18" charset="-122"/>
              </a:rPr>
              <a:t>或误差信号</a:t>
            </a:r>
            <a:r>
              <a:rPr lang="en-US" altLang="zh-CN" sz="2400" dirty="0">
                <a:solidFill>
                  <a:schemeClr val="accent1"/>
                </a:solidFill>
                <a:latin typeface="Adobe 仿宋 Std R" pitchFamily="18" charset="-122"/>
                <a:ea typeface="Adobe 仿宋 Std R" pitchFamily="18" charset="-122"/>
              </a:rPr>
              <a:t>/</a:t>
            </a:r>
            <a:r>
              <a:rPr lang="zh-CN" altLang="en-US" sz="2400" dirty="0">
                <a:solidFill>
                  <a:schemeClr val="accent1"/>
                </a:solidFill>
                <a:latin typeface="Adobe 仿宋 Std R" pitchFamily="18" charset="-122"/>
                <a:ea typeface="Adobe 仿宋 Std R" pitchFamily="18" charset="-122"/>
              </a:rPr>
              <a:t>区别于监督学习</a:t>
            </a:r>
            <a:r>
              <a:rPr lang="zh-CN" altLang="en-US" sz="2400" dirty="0" smtClean="0">
                <a:solidFill>
                  <a:schemeClr val="accent1"/>
                </a:solidFill>
                <a:latin typeface="Adobe 仿宋 Std R" pitchFamily="18" charset="-122"/>
                <a:ea typeface="Adobe 仿宋 Std R" pitchFamily="18" charset="-122"/>
              </a:rPr>
              <a:t>），需要试错学习；</a:t>
            </a:r>
            <a:endParaRPr lang="en-US" altLang="zh-CN" sz="2400" dirty="0" smtClean="0">
              <a:solidFill>
                <a:schemeClr val="accent1"/>
              </a:solidFill>
              <a:latin typeface="Adobe 仿宋 Std R" pitchFamily="18" charset="-122"/>
              <a:ea typeface="Adobe 仿宋 Std R" pitchFamily="18" charset="-122"/>
            </a:endParaRPr>
          </a:p>
          <a:p>
            <a:pPr eaLnBrk="1" hangingPunct="1">
              <a:lnSpc>
                <a:spcPct val="130000"/>
              </a:lnSpc>
              <a:buClr>
                <a:srgbClr val="FF0000"/>
              </a:buClr>
            </a:pPr>
            <a:r>
              <a:rPr lang="zh-CN" altLang="en-US" sz="2400" dirty="0" smtClean="0">
                <a:solidFill>
                  <a:schemeClr val="accent1"/>
                </a:solidFill>
                <a:latin typeface="Adobe 仿宋 Std R" pitchFamily="18" charset="-122"/>
                <a:ea typeface="Adobe 仿宋 Std R" pitchFamily="18" charset="-122"/>
              </a:rPr>
              <a:t>强化学习初期，提供了</a:t>
            </a:r>
            <a:r>
              <a:rPr lang="zh-CN" altLang="en-US" sz="2400" dirty="0">
                <a:solidFill>
                  <a:schemeClr val="accent1"/>
                </a:solidFill>
                <a:latin typeface="Adobe 仿宋 Std R" pitchFamily="18" charset="-122"/>
                <a:ea typeface="Adobe 仿宋 Std R" pitchFamily="18" charset="-122"/>
              </a:rPr>
              <a:t>主动与均一的探索机会</a:t>
            </a:r>
            <a:r>
              <a:rPr lang="zh-CN" altLang="en-US" sz="2400" dirty="0" smtClean="0">
                <a:solidFill>
                  <a:schemeClr val="accent1"/>
                </a:solidFill>
                <a:latin typeface="Adobe 仿宋 Std R" pitchFamily="18" charset="-122"/>
                <a:ea typeface="Adobe 仿宋 Std R" pitchFamily="18" charset="-122"/>
              </a:rPr>
              <a:t>（无贪婪）；</a:t>
            </a:r>
            <a:endParaRPr lang="en-US" altLang="zh-CN" sz="2400" dirty="0" smtClean="0">
              <a:solidFill>
                <a:schemeClr val="accent1"/>
              </a:solidFill>
              <a:latin typeface="Adobe 仿宋 Std R" pitchFamily="18" charset="-122"/>
              <a:ea typeface="Adobe 仿宋 Std R" pitchFamily="18" charset="-122"/>
            </a:endParaRPr>
          </a:p>
          <a:p>
            <a:pPr eaLnBrk="1" hangingPunct="1">
              <a:lnSpc>
                <a:spcPct val="130000"/>
              </a:lnSpc>
              <a:buClr>
                <a:srgbClr val="FF0000"/>
              </a:buClr>
            </a:pPr>
            <a:r>
              <a:rPr lang="zh-CN" altLang="en-US" sz="2400" dirty="0" smtClean="0">
                <a:solidFill>
                  <a:srgbClr val="00FF00"/>
                </a:solidFill>
                <a:latin typeface="Adobe 仿宋 Std R" pitchFamily="18" charset="-122"/>
                <a:ea typeface="Adobe 仿宋 Std R" pitchFamily="18" charset="-122"/>
              </a:rPr>
              <a:t>必须</a:t>
            </a:r>
            <a:r>
              <a:rPr lang="zh-CN" altLang="en-US" sz="2400" dirty="0">
                <a:solidFill>
                  <a:srgbClr val="00FF00"/>
                </a:solidFill>
                <a:latin typeface="Adobe 仿宋 Std R" pitchFamily="18" charset="-122"/>
                <a:ea typeface="Adobe 仿宋 Std R" pitchFamily="18" charset="-122"/>
              </a:rPr>
              <a:t>考虑</a:t>
            </a:r>
            <a:r>
              <a:rPr lang="zh-CN" altLang="en-US" sz="2400" dirty="0" smtClean="0">
                <a:solidFill>
                  <a:srgbClr val="00FF00"/>
                </a:solidFill>
                <a:latin typeface="Adobe 仿宋 Std R" pitchFamily="18" charset="-122"/>
                <a:ea typeface="Adobe 仿宋 Std R" pitchFamily="18" charset="-122"/>
              </a:rPr>
              <a:t>探索（</a:t>
            </a:r>
            <a:r>
              <a:rPr lang="en-US" altLang="zh-CN" sz="2400" dirty="0" smtClean="0">
                <a:solidFill>
                  <a:srgbClr val="00FF00"/>
                </a:solidFill>
                <a:latin typeface="Adobe 仿宋 Std R" pitchFamily="18" charset="-122"/>
                <a:ea typeface="Adobe 仿宋 Std R" pitchFamily="18" charset="-122"/>
              </a:rPr>
              <a:t>exploration</a:t>
            </a:r>
            <a:r>
              <a:rPr lang="zh-CN" altLang="en-US" sz="2400" dirty="0" smtClean="0">
                <a:solidFill>
                  <a:srgbClr val="00FF00"/>
                </a:solidFill>
                <a:latin typeface="Adobe 仿宋 Std R" pitchFamily="18" charset="-122"/>
                <a:ea typeface="Adobe 仿宋 Std R" pitchFamily="18" charset="-122"/>
              </a:rPr>
              <a:t>）与利用（</a:t>
            </a:r>
            <a:r>
              <a:rPr lang="en-US" altLang="zh-CN" sz="2400" dirty="0" smtClean="0">
                <a:solidFill>
                  <a:srgbClr val="00FF00"/>
                </a:solidFill>
                <a:latin typeface="Adobe 仿宋 Std R" pitchFamily="18" charset="-122"/>
                <a:ea typeface="Adobe 仿宋 Std R" pitchFamily="18" charset="-122"/>
              </a:rPr>
              <a:t>exploitation</a:t>
            </a:r>
            <a:r>
              <a:rPr lang="zh-CN" altLang="en-US" sz="2400" dirty="0" smtClean="0">
                <a:solidFill>
                  <a:srgbClr val="00FF00"/>
                </a:solidFill>
                <a:latin typeface="Adobe 仿宋 Std R" pitchFamily="18" charset="-122"/>
                <a:ea typeface="Adobe 仿宋 Std R" pitchFamily="18" charset="-122"/>
              </a:rPr>
              <a:t>）之间的平衡；</a:t>
            </a:r>
            <a:endParaRPr lang="en-US" altLang="zh-CN" sz="2400" dirty="0" smtClean="0">
              <a:solidFill>
                <a:srgbClr val="00FF00"/>
              </a:solidFill>
              <a:latin typeface="Adobe 仿宋 Std R" pitchFamily="18" charset="-122"/>
              <a:ea typeface="Adobe 仿宋 Std R" pitchFamily="18" charset="-122"/>
            </a:endParaRPr>
          </a:p>
          <a:p>
            <a:pPr eaLnBrk="1" hangingPunct="1">
              <a:lnSpc>
                <a:spcPct val="130000"/>
              </a:lnSpc>
              <a:buClr>
                <a:srgbClr val="FF0000"/>
              </a:buClr>
            </a:pPr>
            <a:r>
              <a:rPr lang="zh-CN" altLang="en-US" sz="2400" dirty="0" smtClean="0">
                <a:solidFill>
                  <a:schemeClr val="accent1"/>
                </a:solidFill>
                <a:latin typeface="Adobe 仿宋 Std R" pitchFamily="18" charset="-122"/>
                <a:ea typeface="Adobe 仿宋 Std R" pitchFamily="18" charset="-122"/>
              </a:rPr>
              <a:t>状态可以是部分可观测的</a:t>
            </a:r>
            <a:endParaRPr lang="en-US" altLang="zh-CN" sz="2400" dirty="0" smtClean="0">
              <a:solidFill>
                <a:schemeClr val="accent1"/>
              </a:solidFill>
              <a:latin typeface="Adobe 仿宋 Std R" pitchFamily="18" charset="-122"/>
              <a:ea typeface="Adobe 仿宋 Std R" pitchFamily="18" charset="-122"/>
            </a:endParaRPr>
          </a:p>
        </p:txBody>
      </p:sp>
      <p:sp>
        <p:nvSpPr>
          <p:cNvPr id="4" name="矩形 3"/>
          <p:cNvSpPr/>
          <p:nvPr/>
        </p:nvSpPr>
        <p:spPr>
          <a:xfrm>
            <a:off x="431801" y="1282032"/>
            <a:ext cx="2484016" cy="64770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5" name="标题 1"/>
          <p:cNvSpPr txBox="1">
            <a:spLocks/>
          </p:cNvSpPr>
          <p:nvPr/>
        </p:nvSpPr>
        <p:spPr>
          <a:xfrm>
            <a:off x="539553" y="1294732"/>
            <a:ext cx="2376264" cy="622300"/>
          </a:xfrm>
          <a:prstGeom prst="rect">
            <a:avLst/>
          </a:prstGeom>
          <a:noFill/>
        </p:spPr>
        <p:txBody>
          <a:bodyPr lIns="72731" tIns="36366" rIns="72731" bIns="36366" anchor="ctr"/>
          <a:lstStyle/>
          <a:p>
            <a:pPr defTabSz="727314">
              <a:defRPr/>
            </a:pPr>
            <a:r>
              <a:rPr lang="en-US" altLang="zh-CN"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a:t>
            </a:r>
            <a:r>
              <a:rPr lang="en-US" altLang="zh-CN" sz="28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a:t>
            </a:r>
            <a:r>
              <a:rPr lang="en-US" altLang="zh-CN"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a:t>
            </a:r>
            <a:r>
              <a:rPr lang="zh-CN" altLang="en-US"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几个特点：</a:t>
            </a:r>
            <a:endParaRPr lang="zh-CN" altLang="zh-CN" sz="28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6" name="矩形 5"/>
          <p:cNvSpPr/>
          <p:nvPr/>
        </p:nvSpPr>
        <p:spPr>
          <a:xfrm>
            <a:off x="323850" y="276225"/>
            <a:ext cx="50403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7" name="标题 1"/>
          <p:cNvSpPr txBox="1">
            <a:spLocks/>
          </p:cNvSpPr>
          <p:nvPr/>
        </p:nvSpPr>
        <p:spPr>
          <a:xfrm>
            <a:off x="431800" y="333375"/>
            <a:ext cx="4932363"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一、什么是强化学习？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1024296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矩形 7"/>
          <p:cNvSpPr>
            <a:spLocks noChangeArrowheads="1"/>
          </p:cNvSpPr>
          <p:nvPr/>
        </p:nvSpPr>
        <p:spPr bwMode="auto">
          <a:xfrm>
            <a:off x="791877" y="1484784"/>
            <a:ext cx="7380523" cy="1532727"/>
          </a:xfrm>
          <a:prstGeom prst="rect">
            <a:avLst/>
          </a:prstGeom>
          <a:noFill/>
          <a:ln w="9525">
            <a:noFill/>
            <a:miter lim="800000"/>
            <a:headEnd/>
            <a:tailEnd/>
          </a:ln>
        </p:spPr>
        <p:txBody>
          <a:bodyPr wrap="square">
            <a:spAutoFit/>
          </a:bodyPr>
          <a:lstStyle/>
          <a:p>
            <a:pPr>
              <a:lnSpc>
                <a:spcPct val="130000"/>
              </a:lnSpc>
            </a:pPr>
            <a:r>
              <a:rPr lang="en-US" altLang="zh-CN" sz="2800" b="1" dirty="0" err="1" smtClean="0">
                <a:solidFill>
                  <a:srgbClr val="54DFA2"/>
                </a:solidFill>
                <a:latin typeface="微软雅黑" panose="020B0503020204020204" pitchFamily="34" charset="-122"/>
                <a:ea typeface="微软雅黑" panose="020B0503020204020204" pitchFamily="34" charset="-122"/>
                <a:cs typeface="Times New Roman" pitchFamily="18" charset="0"/>
              </a:rPr>
              <a:t>AlphaGo</a:t>
            </a:r>
            <a:endParaRPr lang="en-US" altLang="zh-CN" sz="2800" b="1" dirty="0">
              <a:solidFill>
                <a:srgbClr val="54DFA2"/>
              </a:solidFill>
              <a:latin typeface="微软雅黑" panose="020B0503020204020204" pitchFamily="34" charset="-122"/>
              <a:ea typeface="微软雅黑" panose="020B0503020204020204" pitchFamily="34" charset="-122"/>
              <a:cs typeface="Times New Roman" pitchFamily="18" charset="0"/>
            </a:endParaRPr>
          </a:p>
          <a:p>
            <a:pPr>
              <a:lnSpc>
                <a:spcPct val="130000"/>
              </a:lnSpc>
            </a:pP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深度监督学习</a:t>
            </a:r>
            <a:r>
              <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rPr>
              <a:t> </a:t>
            </a:r>
            <a:r>
              <a:rPr lang="en-US" altLang="zh-CN"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 </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深度强化学习 </a:t>
            </a:r>
            <a:r>
              <a:rPr lang="en-US" altLang="zh-CN"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 MCTS + </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大数据 </a:t>
            </a:r>
            <a:r>
              <a:rPr lang="en-US" altLang="zh-CN"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 TPU</a:t>
            </a:r>
          </a:p>
          <a:p>
            <a:pPr>
              <a:lnSpc>
                <a:spcPct val="130000"/>
              </a:lnSpc>
            </a:pP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策略</a:t>
            </a: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网络 </a:t>
            </a:r>
            <a:r>
              <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rPr>
              <a:t>+ </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价值</a:t>
            </a: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网络 </a:t>
            </a:r>
            <a:r>
              <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rPr>
              <a:t>+ </a:t>
            </a: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蒙特卡洛</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树搜索（</a:t>
            </a:r>
            <a:r>
              <a:rPr lang="en-US" altLang="zh-CN"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MCTS</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a:t>
            </a:r>
            <a:endPar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endParaRPr>
          </a:p>
        </p:txBody>
      </p:sp>
      <p:pic>
        <p:nvPicPr>
          <p:cNvPr id="78853" name="Picture 5" descr="nature16961-f1.jpg"/>
          <p:cNvPicPr>
            <a:picLocks noChangeAspect="1"/>
          </p:cNvPicPr>
          <p:nvPr/>
        </p:nvPicPr>
        <p:blipFill>
          <a:blip r:embed="rId2" cstate="print"/>
          <a:srcRect/>
          <a:stretch>
            <a:fillRect/>
          </a:stretch>
        </p:blipFill>
        <p:spPr bwMode="auto">
          <a:xfrm>
            <a:off x="278649" y="3072717"/>
            <a:ext cx="8613831" cy="3161395"/>
          </a:xfrm>
          <a:prstGeom prst="rect">
            <a:avLst/>
          </a:prstGeom>
          <a:noFill/>
          <a:ln w="9525">
            <a:noFill/>
            <a:miter lim="800000"/>
            <a:headEnd/>
            <a:tailEnd/>
          </a:ln>
        </p:spPr>
      </p:pic>
      <p:sp>
        <p:nvSpPr>
          <p:cNvPr id="78854" name="矩形 11"/>
          <p:cNvSpPr>
            <a:spLocks noChangeArrowheads="1"/>
          </p:cNvSpPr>
          <p:nvPr/>
        </p:nvSpPr>
        <p:spPr bwMode="auto">
          <a:xfrm>
            <a:off x="539750" y="6238875"/>
            <a:ext cx="8604250" cy="646331"/>
          </a:xfrm>
          <a:prstGeom prst="rect">
            <a:avLst/>
          </a:prstGeom>
          <a:noFill/>
          <a:ln w="9525">
            <a:noFill/>
            <a:miter lim="800000"/>
            <a:headEnd/>
            <a:tailEnd/>
          </a:ln>
        </p:spPr>
        <p:txBody>
          <a:bodyPr>
            <a:spAutoFit/>
          </a:bodyPr>
          <a:lstStyle/>
          <a:p>
            <a:r>
              <a:rPr lang="en-US" altLang="zh-CN" sz="1800" b="1" dirty="0">
                <a:solidFill>
                  <a:schemeClr val="bg1"/>
                </a:solidFill>
                <a:latin typeface="Times New Roman" pitchFamily="18" charset="0"/>
                <a:ea typeface="宋体" pitchFamily="2" charset="-122"/>
                <a:cs typeface="Times New Roman" pitchFamily="18" charset="0"/>
              </a:rPr>
              <a:t>David Silver, </a:t>
            </a:r>
            <a:r>
              <a:rPr lang="en-US" altLang="zh-CN" sz="1800" b="1" i="1" dirty="0">
                <a:solidFill>
                  <a:schemeClr val="bg1"/>
                </a:solidFill>
                <a:latin typeface="Times New Roman" pitchFamily="18" charset="0"/>
                <a:ea typeface="宋体" pitchFamily="2" charset="-122"/>
                <a:cs typeface="Times New Roman" pitchFamily="18" charset="0"/>
              </a:rPr>
              <a:t>et al</a:t>
            </a:r>
            <a:r>
              <a:rPr lang="en-US" altLang="zh-CN" sz="1800" b="1" dirty="0">
                <a:solidFill>
                  <a:schemeClr val="bg1"/>
                </a:solidFill>
                <a:latin typeface="Times New Roman" pitchFamily="18" charset="0"/>
                <a:ea typeface="宋体" pitchFamily="2" charset="-122"/>
                <a:cs typeface="Times New Roman" pitchFamily="18" charset="0"/>
              </a:rPr>
              <a:t>., “Mastering the game of Go with deep neural networks and tree search”, </a:t>
            </a:r>
            <a:r>
              <a:rPr lang="en-US" altLang="zh-CN" sz="1800" b="1" i="1" dirty="0">
                <a:solidFill>
                  <a:srgbClr val="00FFFF"/>
                </a:solidFill>
                <a:latin typeface="Times New Roman" pitchFamily="18" charset="0"/>
                <a:ea typeface="宋体" pitchFamily="2" charset="-122"/>
                <a:cs typeface="Times New Roman" pitchFamily="18" charset="0"/>
              </a:rPr>
              <a:t>Nature</a:t>
            </a:r>
            <a:r>
              <a:rPr lang="en-US" altLang="zh-CN" sz="1800" b="1" dirty="0">
                <a:solidFill>
                  <a:schemeClr val="bg1"/>
                </a:solidFill>
                <a:latin typeface="Times New Roman" pitchFamily="18" charset="0"/>
                <a:ea typeface="宋体" pitchFamily="2" charset="-122"/>
                <a:cs typeface="Times New Roman" pitchFamily="18" charset="0"/>
              </a:rPr>
              <a:t>, vol. 529, pp. 484</a:t>
            </a:r>
            <a:r>
              <a:rPr lang="en-US" altLang="zh-CN" sz="1800" b="1" dirty="0">
                <a:solidFill>
                  <a:schemeClr val="bg1"/>
                </a:solidFill>
                <a:latin typeface="Times New Roman" pitchFamily="18" charset="0"/>
                <a:ea typeface="宋体" pitchFamily="2" charset="-122"/>
                <a:cs typeface="Times New Roman" pitchFamily="18" charset="0"/>
                <a:sym typeface="Symbol" pitchFamily="18" charset="2"/>
              </a:rPr>
              <a:t>489</a:t>
            </a:r>
            <a:r>
              <a:rPr lang="en-US" altLang="zh-CN" sz="1800" b="1" dirty="0">
                <a:solidFill>
                  <a:schemeClr val="bg1"/>
                </a:solidFill>
                <a:latin typeface="Times New Roman" pitchFamily="18" charset="0"/>
                <a:ea typeface="宋体" pitchFamily="2" charset="-122"/>
                <a:cs typeface="Times New Roman" pitchFamily="18" charset="0"/>
              </a:rPr>
              <a:t>, 28 Jan 2016.</a:t>
            </a:r>
          </a:p>
        </p:txBody>
      </p:sp>
      <p:sp>
        <p:nvSpPr>
          <p:cNvPr id="10" name="内容占位符 2"/>
          <p:cNvSpPr txBox="1">
            <a:spLocks/>
          </p:cNvSpPr>
          <p:nvPr/>
        </p:nvSpPr>
        <p:spPr bwMode="auto">
          <a:xfrm>
            <a:off x="4932040" y="1135906"/>
            <a:ext cx="3816424" cy="924942"/>
          </a:xfrm>
          <a:prstGeom prst="rect">
            <a:avLst/>
          </a:prstGeom>
          <a:noFill/>
          <a:ln w="9525">
            <a:solidFill>
              <a:srgbClr val="FF0000"/>
            </a:solidFill>
            <a:miter lim="800000"/>
            <a:headEnd/>
            <a:tailEnd/>
          </a:ln>
        </p:spPr>
        <p:txBody>
          <a:bodyPr lIns="91430" tIns="45716" rIns="91430" bIns="45716"/>
          <a:lstStyle/>
          <a:p>
            <a:pPr marL="88891" defTabSz="914306">
              <a:lnSpc>
                <a:spcPct val="120000"/>
              </a:lnSpc>
              <a:spcBef>
                <a:spcPct val="15000"/>
              </a:spcBef>
              <a:defRPr/>
            </a:pPr>
            <a:r>
              <a:rPr lang="en-US" altLang="zh-CN" sz="2300" b="1" kern="0" dirty="0" err="1">
                <a:solidFill>
                  <a:srgbClr val="FFC000"/>
                </a:solidFill>
                <a:latin typeface="Adobe 仿宋 Std R" pitchFamily="18" charset="-122"/>
                <a:ea typeface="Adobe 仿宋 Std R" pitchFamily="18" charset="-122"/>
              </a:rPr>
              <a:t>AlphaGo</a:t>
            </a:r>
            <a:r>
              <a:rPr lang="zh-CN" altLang="en-US" sz="2300" b="1" kern="0" dirty="0">
                <a:solidFill>
                  <a:srgbClr val="FFC000"/>
                </a:solidFill>
                <a:latin typeface="Adobe 仿宋 Std R" pitchFamily="18" charset="-122"/>
                <a:ea typeface="Adobe 仿宋 Std R" pitchFamily="18" charset="-122"/>
              </a:rPr>
              <a:t>：利用深度神经网络和树搜索掌控围棋游戏</a:t>
            </a:r>
            <a:endParaRPr lang="en-US" altLang="zh-CN" sz="2300" b="1" kern="0" dirty="0">
              <a:solidFill>
                <a:srgbClr val="FFC000"/>
              </a:solidFill>
              <a:latin typeface="Adobe 仿宋 Std R" pitchFamily="18" charset="-122"/>
              <a:ea typeface="Adobe 仿宋 Std R" pitchFamily="18" charset="-122"/>
            </a:endParaRPr>
          </a:p>
          <a:p>
            <a:pPr marL="88891" defTabSz="914306">
              <a:lnSpc>
                <a:spcPct val="120000"/>
              </a:lnSpc>
              <a:spcBef>
                <a:spcPct val="15000"/>
              </a:spcBef>
              <a:defRPr/>
            </a:pPr>
            <a:endParaRPr lang="en-US" altLang="zh-CN" sz="2300" b="1" kern="0" dirty="0">
              <a:solidFill>
                <a:srgbClr val="00CC00"/>
              </a:solidFill>
              <a:latin typeface="Adobe 仿宋 Std R" pitchFamily="18" charset="-122"/>
              <a:ea typeface="Adobe 仿宋 Std R" pitchFamily="18" charset="-122"/>
            </a:endParaRPr>
          </a:p>
          <a:p>
            <a:pPr marL="88891" defTabSz="914306">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sp>
        <p:nvSpPr>
          <p:cNvPr id="7" name="标题 1"/>
          <p:cNvSpPr txBox="1">
            <a:spLocks/>
          </p:cNvSpPr>
          <p:nvPr/>
        </p:nvSpPr>
        <p:spPr>
          <a:xfrm>
            <a:off x="633434" y="1556792"/>
            <a:ext cx="2084130" cy="513882"/>
          </a:xfrm>
          <a:prstGeom prst="rect">
            <a:avLst/>
          </a:prstGeom>
          <a:noFill/>
          <a:ln w="57150">
            <a:solidFill>
              <a:srgbClr val="FF0000"/>
            </a:solidFill>
          </a:ln>
        </p:spPr>
        <p:txBody>
          <a:bodyPr vert="horz" lIns="68580" tIns="34290" rIns="68580" bIns="34290" rtlCol="0" anchor="ctr" anchorCtr="0">
            <a:no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20000"/>
              </a:lnSpc>
            </a:pPr>
            <a:r>
              <a:rPr kumimoji="1" lang="zh-CN" altLang="en-US" sz="2100" b="1" dirty="0">
                <a:solidFill>
                  <a:srgbClr val="FF0000"/>
                </a:solidFill>
                <a:effectLst/>
                <a:latin typeface="华文新魏"/>
                <a:ea typeface="华文新魏"/>
                <a:cs typeface="华文新魏"/>
              </a:rPr>
              <a:t>  </a:t>
            </a:r>
            <a:endParaRPr lang="en-US" altLang="zh-CN" sz="2025" b="1" dirty="0">
              <a:effectLst/>
            </a:endParaRPr>
          </a:p>
        </p:txBody>
      </p:sp>
      <p:sp>
        <p:nvSpPr>
          <p:cNvPr id="8" name="矩形 7"/>
          <p:cNvSpPr/>
          <p:nvPr/>
        </p:nvSpPr>
        <p:spPr>
          <a:xfrm>
            <a:off x="971600" y="3680980"/>
            <a:ext cx="7416824" cy="914088"/>
          </a:xfrm>
          <a:prstGeom prst="rect">
            <a:avLst/>
          </a:prstGeom>
          <a:solidFill>
            <a:schemeClr val="bg1">
              <a:lumMod val="65000"/>
            </a:schemeClr>
          </a:solidFill>
          <a:ln w="57150">
            <a:solidFill>
              <a:srgbClr val="C00000"/>
            </a:solidFill>
          </a:ln>
        </p:spPr>
        <p:txBody>
          <a:bodyPr wrap="square" lIns="91430" tIns="45716" rIns="91430" bIns="45716">
            <a:spAutoFit/>
          </a:bodyPr>
          <a:lstStyle/>
          <a:p>
            <a:pPr>
              <a:lnSpc>
                <a:spcPct val="120000"/>
              </a:lnSpc>
              <a:spcAft>
                <a:spcPts val="0"/>
              </a:spcAft>
              <a:defRPr/>
            </a:pPr>
            <a:r>
              <a:rPr lang="zh-CN" altLang="en-US" sz="1050" b="1" dirty="0" smtClean="0">
                <a:solidFill>
                  <a:srgbClr val="C00000"/>
                </a:solidFill>
                <a:latin typeface="微软雅黑" panose="020B0503020204020204" pitchFamily="34" charset="-122"/>
                <a:ea typeface="微软雅黑" panose="020B0503020204020204" pitchFamily="34" charset="-122"/>
              </a:rPr>
              <a:t> </a:t>
            </a:r>
            <a:endParaRPr lang="en-US" altLang="zh-CN" sz="1050" b="1" dirty="0">
              <a:solidFill>
                <a:srgbClr val="C00000"/>
              </a:solidFill>
              <a:latin typeface="微软雅黑" panose="020B0503020204020204" pitchFamily="34" charset="-122"/>
              <a:ea typeface="微软雅黑" panose="020B0503020204020204" pitchFamily="34" charset="-122"/>
            </a:endParaRPr>
          </a:p>
          <a:p>
            <a:pPr algn="ctr">
              <a:lnSpc>
                <a:spcPct val="120000"/>
              </a:lnSpc>
              <a:spcAft>
                <a:spcPts val="0"/>
              </a:spcAft>
              <a:defRPr/>
            </a:pPr>
            <a:r>
              <a:rPr lang="zh-CN" altLang="en-US" b="1" dirty="0" smtClean="0">
                <a:solidFill>
                  <a:srgbClr val="C00000"/>
                </a:solidFill>
                <a:latin typeface="微软雅黑" panose="020B0503020204020204" pitchFamily="34" charset="-122"/>
                <a:ea typeface="微软雅黑" panose="020B0503020204020204" pitchFamily="34" charset="-122"/>
              </a:rPr>
              <a:t> 体现</a:t>
            </a:r>
            <a:r>
              <a:rPr lang="zh-CN" altLang="en-US" b="1" dirty="0">
                <a:solidFill>
                  <a:srgbClr val="C00000"/>
                </a:solidFill>
                <a:latin typeface="微软雅黑" panose="020B0503020204020204" pitchFamily="34" charset="-122"/>
                <a:ea typeface="微软雅黑" panose="020B0503020204020204" pitchFamily="34" charset="-122"/>
              </a:rPr>
              <a:t>了连接主义、行为主义与符号主义的有机</a:t>
            </a:r>
            <a:r>
              <a:rPr lang="zh-CN" altLang="en-US" b="1" dirty="0" smtClean="0">
                <a:solidFill>
                  <a:srgbClr val="C00000"/>
                </a:solidFill>
                <a:latin typeface="微软雅黑" panose="020B0503020204020204" pitchFamily="34" charset="-122"/>
                <a:ea typeface="微软雅黑" panose="020B0503020204020204" pitchFamily="34" charset="-122"/>
              </a:rPr>
              <a:t>结合</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a:lnSpc>
                <a:spcPct val="120000"/>
              </a:lnSpc>
              <a:spcAft>
                <a:spcPts val="0"/>
              </a:spcAft>
              <a:defRPr/>
            </a:pPr>
            <a:endParaRPr lang="zh-CN" altLang="en-US" sz="9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2"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131234030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629107" y="5150136"/>
            <a:ext cx="1759317" cy="1476903"/>
          </a:xfrm>
          <a:prstGeom prst="rect">
            <a:avLst/>
          </a:prstGeom>
          <a:ln>
            <a:solidFill>
              <a:srgbClr val="FF3300"/>
            </a:solidFill>
          </a:ln>
        </p:spPr>
        <p:txBody>
          <a:bodyPr wrap="square" lIns="72731" tIns="36366" rIns="72731" bIns="36366">
            <a:spAutoFit/>
          </a:bodyPr>
          <a:lstStyle/>
          <a:p>
            <a:pPr>
              <a:lnSpc>
                <a:spcPct val="120000"/>
              </a:lnSpc>
              <a:defRPr/>
            </a:pPr>
            <a:r>
              <a:rPr lang="en-US" altLang="zh-CN" sz="1900" kern="0" dirty="0" smtClean="0">
                <a:solidFill>
                  <a:srgbClr val="FFFF00"/>
                </a:solidFill>
                <a:latin typeface="微软雅黑" pitchFamily="34" charset="-122"/>
                <a:ea typeface="微软雅黑" pitchFamily="34" charset="-122"/>
                <a:sym typeface="Wingdings"/>
              </a:rPr>
              <a:t>19</a:t>
            </a:r>
            <a:r>
              <a:rPr lang="en-US" altLang="zh-CN" sz="1900" kern="0" dirty="0" smtClean="0">
                <a:solidFill>
                  <a:srgbClr val="FFFF00"/>
                </a:solidFill>
                <a:latin typeface="微软雅黑" pitchFamily="34" charset="-122"/>
                <a:ea typeface="微软雅黑" pitchFamily="34" charset="-122"/>
                <a:sym typeface="Symbol"/>
              </a:rPr>
              <a:t>19</a:t>
            </a:r>
            <a:r>
              <a:rPr lang="zh-CN" altLang="en-US" sz="1900" kern="0" dirty="0" smtClean="0">
                <a:solidFill>
                  <a:srgbClr val="FFFF00"/>
                </a:solidFill>
                <a:latin typeface="微软雅黑" pitchFamily="34" charset="-122"/>
                <a:ea typeface="微软雅黑" pitchFamily="34" charset="-122"/>
                <a:sym typeface="Symbol"/>
              </a:rPr>
              <a:t>大小</a:t>
            </a:r>
            <a:endParaRPr lang="en-US" altLang="zh-CN" sz="1900" kern="0" dirty="0" smtClean="0">
              <a:solidFill>
                <a:srgbClr val="FFFF00"/>
              </a:solidFill>
              <a:latin typeface="微软雅黑" pitchFamily="34" charset="-122"/>
              <a:ea typeface="微软雅黑" pitchFamily="34" charset="-122"/>
              <a:sym typeface="Symbol"/>
            </a:endParaRPr>
          </a:p>
          <a:p>
            <a:pPr>
              <a:lnSpc>
                <a:spcPct val="120000"/>
              </a:lnSpc>
              <a:defRPr/>
            </a:pPr>
            <a:r>
              <a:rPr lang="en-US" altLang="zh-CN" sz="1900" kern="0" dirty="0" smtClean="0">
                <a:solidFill>
                  <a:srgbClr val="FFFF00"/>
                </a:solidFill>
                <a:latin typeface="微软雅黑" pitchFamily="34" charset="-122"/>
                <a:ea typeface="微软雅黑" pitchFamily="34" charset="-122"/>
                <a:sym typeface="Symbol"/>
              </a:rPr>
              <a:t>361</a:t>
            </a:r>
            <a:r>
              <a:rPr lang="zh-CN" altLang="en-US" sz="1900" kern="0" dirty="0" smtClean="0">
                <a:solidFill>
                  <a:srgbClr val="FFFF00"/>
                </a:solidFill>
                <a:latin typeface="微软雅黑" pitchFamily="34" charset="-122"/>
                <a:ea typeface="微软雅黑" pitchFamily="34" charset="-122"/>
                <a:sym typeface="Symbol"/>
              </a:rPr>
              <a:t>个交叉点</a:t>
            </a:r>
            <a:endParaRPr lang="en-US" altLang="zh-CN" sz="1900" kern="0" dirty="0" smtClean="0">
              <a:solidFill>
                <a:srgbClr val="FFFF00"/>
              </a:solidFill>
              <a:latin typeface="微软雅黑" pitchFamily="34" charset="-122"/>
              <a:ea typeface="微软雅黑" pitchFamily="34" charset="-122"/>
              <a:sym typeface="Symbol"/>
            </a:endParaRPr>
          </a:p>
          <a:p>
            <a:pPr>
              <a:lnSpc>
                <a:spcPct val="120000"/>
              </a:lnSpc>
              <a:defRPr/>
            </a:pPr>
            <a:r>
              <a:rPr lang="en-US" altLang="zh-CN" sz="1900" kern="0" dirty="0" smtClean="0">
                <a:solidFill>
                  <a:srgbClr val="FFFF00"/>
                </a:solidFill>
                <a:latin typeface="微软雅黑" pitchFamily="34" charset="-122"/>
                <a:ea typeface="微软雅黑" pitchFamily="34" charset="-122"/>
                <a:sym typeface="Symbol"/>
              </a:rPr>
              <a:t>4700</a:t>
            </a:r>
            <a:r>
              <a:rPr lang="zh-CN" altLang="en-US" sz="1900" kern="0" dirty="0" smtClean="0">
                <a:solidFill>
                  <a:srgbClr val="FFFF00"/>
                </a:solidFill>
                <a:latin typeface="微软雅黑" pitchFamily="34" charset="-122"/>
                <a:ea typeface="微软雅黑" pitchFamily="34" charset="-122"/>
                <a:sym typeface="Symbol"/>
              </a:rPr>
              <a:t>万个状态</a:t>
            </a:r>
            <a:endParaRPr lang="en-US" altLang="zh-CN" sz="1900" kern="0" dirty="0" smtClean="0">
              <a:solidFill>
                <a:srgbClr val="FFFF00"/>
              </a:solidFill>
              <a:latin typeface="微软雅黑" pitchFamily="34" charset="-122"/>
              <a:ea typeface="微软雅黑" pitchFamily="34" charset="-122"/>
              <a:sym typeface="Symbol"/>
            </a:endParaRPr>
          </a:p>
          <a:p>
            <a:pPr>
              <a:lnSpc>
                <a:spcPct val="120000"/>
              </a:lnSpc>
              <a:defRPr/>
            </a:pPr>
            <a:r>
              <a:rPr lang="en-US" altLang="zh-CN" sz="1900" kern="0" dirty="0" smtClean="0">
                <a:solidFill>
                  <a:srgbClr val="FFFF00"/>
                </a:solidFill>
                <a:latin typeface="微软雅黑" pitchFamily="34" charset="-122"/>
                <a:ea typeface="微软雅黑" pitchFamily="34" charset="-122"/>
                <a:sym typeface="Symbol"/>
              </a:rPr>
              <a:t>10</a:t>
            </a:r>
            <a:r>
              <a:rPr lang="en-US" altLang="zh-CN" sz="1900" kern="0" baseline="30000" dirty="0" smtClean="0">
                <a:solidFill>
                  <a:srgbClr val="FFFF00"/>
                </a:solidFill>
                <a:latin typeface="微软雅黑" pitchFamily="34" charset="-122"/>
                <a:ea typeface="微软雅黑" pitchFamily="34" charset="-122"/>
                <a:sym typeface="Symbol"/>
              </a:rPr>
              <a:t>170</a:t>
            </a:r>
            <a:r>
              <a:rPr lang="zh-CN" altLang="en-US" sz="1900" kern="0" dirty="0" smtClean="0">
                <a:solidFill>
                  <a:srgbClr val="FFFF00"/>
                </a:solidFill>
                <a:latin typeface="微软雅黑" pitchFamily="34" charset="-122"/>
                <a:ea typeface="微软雅黑" pitchFamily="34" charset="-122"/>
                <a:sym typeface="Symbol"/>
              </a:rPr>
              <a:t>条路径</a:t>
            </a:r>
            <a:endParaRPr lang="zh-CN" altLang="en-US" sz="1900" dirty="0">
              <a:solidFill>
                <a:srgbClr val="FFFF00"/>
              </a:solidFill>
              <a:latin typeface="微软雅黑" pitchFamily="34" charset="-122"/>
              <a:ea typeface="微软雅黑" pitchFamily="34" charset="-122"/>
            </a:endParaRPr>
          </a:p>
        </p:txBody>
      </p:sp>
      <p:pic>
        <p:nvPicPr>
          <p:cNvPr id="80899" name="Picture 5"/>
          <p:cNvPicPr>
            <a:picLocks noChangeAspect="1" noChangeArrowheads="1"/>
          </p:cNvPicPr>
          <p:nvPr/>
        </p:nvPicPr>
        <p:blipFill>
          <a:blip r:embed="rId2" cstate="print"/>
          <a:srcRect/>
          <a:stretch>
            <a:fillRect/>
          </a:stretch>
        </p:blipFill>
        <p:spPr bwMode="auto">
          <a:xfrm>
            <a:off x="6562559" y="2983380"/>
            <a:ext cx="1914525" cy="2055812"/>
          </a:xfrm>
          <a:prstGeom prst="rect">
            <a:avLst/>
          </a:prstGeom>
          <a:noFill/>
          <a:ln w="9525">
            <a:noFill/>
            <a:miter lim="800000"/>
            <a:headEnd/>
            <a:tailEnd/>
          </a:ln>
        </p:spPr>
      </p:pic>
      <p:sp>
        <p:nvSpPr>
          <p:cNvPr id="9" name="矩形 8"/>
          <p:cNvSpPr/>
          <p:nvPr/>
        </p:nvSpPr>
        <p:spPr>
          <a:xfrm>
            <a:off x="6177507" y="2488005"/>
            <a:ext cx="2713037" cy="381000"/>
          </a:xfrm>
          <a:prstGeom prst="rect">
            <a:avLst/>
          </a:prstGeom>
        </p:spPr>
        <p:txBody>
          <a:bodyPr wrap="none" lIns="72731" tIns="36366" rIns="72731" bIns="36366">
            <a:spAutoFit/>
          </a:bodyPr>
          <a:lstStyle/>
          <a:p>
            <a:pPr>
              <a:defRPr/>
            </a:pPr>
            <a:r>
              <a:rPr lang="zh-CN" altLang="en-US" sz="2000" kern="0" dirty="0">
                <a:solidFill>
                  <a:srgbClr val="00FFFF"/>
                </a:solidFill>
                <a:latin typeface="微软雅黑" pitchFamily="34" charset="-122"/>
                <a:ea typeface="微软雅黑" pitchFamily="34" charset="-122"/>
                <a:sym typeface="Wingdings"/>
              </a:rPr>
              <a:t>用于获得围棋最优策略</a:t>
            </a:r>
            <a:endParaRPr lang="zh-CN" altLang="en-US" sz="2000" dirty="0">
              <a:solidFill>
                <a:srgbClr val="00FFFF"/>
              </a:solidFill>
              <a:latin typeface="微软雅黑" pitchFamily="34" charset="-122"/>
              <a:ea typeface="微软雅黑" pitchFamily="34" charset="-122"/>
            </a:endParaRPr>
          </a:p>
        </p:txBody>
      </p:sp>
      <p:sp>
        <p:nvSpPr>
          <p:cNvPr id="11" name="矩形 10"/>
          <p:cNvSpPr/>
          <p:nvPr/>
        </p:nvSpPr>
        <p:spPr>
          <a:xfrm>
            <a:off x="6319589" y="1558497"/>
            <a:ext cx="2428875" cy="799698"/>
          </a:xfrm>
          <a:prstGeom prst="rect">
            <a:avLst/>
          </a:prstGeom>
          <a:solidFill>
            <a:schemeClr val="bg1">
              <a:lumMod val="65000"/>
            </a:schemeClr>
          </a:solidFill>
          <a:ln w="57150">
            <a:solidFill>
              <a:srgbClr val="C00000"/>
            </a:solidFill>
          </a:ln>
        </p:spPr>
        <p:txBody>
          <a:bodyPr lIns="91430" tIns="45716" rIns="91430" bIns="45716">
            <a:spAutoFit/>
          </a:bodyPr>
          <a:lstStyle/>
          <a:p>
            <a:pPr>
              <a:lnSpc>
                <a:spcPct val="120000"/>
              </a:lnSpc>
              <a:spcAft>
                <a:spcPts val="0"/>
              </a:spcAft>
              <a:defRPr/>
            </a:pPr>
            <a:r>
              <a:rPr lang="zh-CN" altLang="en-US" sz="2000" b="1" dirty="0" smtClean="0">
                <a:solidFill>
                  <a:srgbClr val="C00000"/>
                </a:solidFill>
                <a:latin typeface="微软雅黑" panose="020B0503020204020204" pitchFamily="34" charset="-122"/>
                <a:ea typeface="微软雅黑" panose="020B0503020204020204" pitchFamily="34" charset="-122"/>
              </a:rPr>
              <a:t> 搜索空间</a:t>
            </a:r>
            <a:r>
              <a:rPr lang="en-US" altLang="zh-CN" sz="2000" b="1" dirty="0">
                <a:solidFill>
                  <a:srgbClr val="C00000"/>
                </a:solidFill>
                <a:latin typeface="微软雅黑" panose="020B0503020204020204" pitchFamily="34" charset="-122"/>
                <a:ea typeface="微软雅黑" panose="020B0503020204020204" pitchFamily="34" charset="-122"/>
              </a:rPr>
              <a:t>:</a:t>
            </a:r>
          </a:p>
          <a:p>
            <a:pPr>
              <a:lnSpc>
                <a:spcPct val="120000"/>
              </a:lnSpc>
              <a:spcAft>
                <a:spcPts val="0"/>
              </a:spcAft>
              <a:defRPr/>
            </a:pPr>
            <a:r>
              <a:rPr lang="zh-CN" altLang="en-US" sz="2000" b="1" dirty="0" smtClean="0">
                <a:solidFill>
                  <a:srgbClr val="C00000"/>
                </a:solidFill>
                <a:latin typeface="微软雅黑" panose="020B0503020204020204" pitchFamily="34" charset="-122"/>
                <a:ea typeface="微软雅黑" panose="020B0503020204020204" pitchFamily="34" charset="-122"/>
              </a:rPr>
              <a:t> 宽度</a:t>
            </a:r>
            <a:r>
              <a:rPr lang="en-US" altLang="zh-CN" sz="2000" b="1" dirty="0">
                <a:solidFill>
                  <a:srgbClr val="C00000"/>
                </a:solidFill>
                <a:latin typeface="微软雅黑" panose="020B0503020204020204" pitchFamily="34" charset="-122"/>
                <a:ea typeface="微软雅黑" panose="020B0503020204020204" pitchFamily="34" charset="-122"/>
              </a:rPr>
              <a:t>250, </a:t>
            </a:r>
            <a:r>
              <a:rPr lang="zh-CN" altLang="en-US" sz="2000" b="1" dirty="0">
                <a:solidFill>
                  <a:srgbClr val="C00000"/>
                </a:solidFill>
                <a:latin typeface="微软雅黑" panose="020B0503020204020204" pitchFamily="34" charset="-122"/>
                <a:ea typeface="微软雅黑" panose="020B0503020204020204" pitchFamily="34" charset="-122"/>
              </a:rPr>
              <a:t>深度</a:t>
            </a:r>
            <a:r>
              <a:rPr lang="en-US" altLang="zh-CN" sz="2000" b="1" dirty="0">
                <a:solidFill>
                  <a:srgbClr val="C00000"/>
                </a:solidFill>
                <a:latin typeface="微软雅黑" panose="020B0503020204020204" pitchFamily="34" charset="-122"/>
                <a:ea typeface="微软雅黑" panose="020B0503020204020204" pitchFamily="34" charset="-122"/>
              </a:rPr>
              <a:t>150</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395289" y="1403350"/>
            <a:ext cx="5544863" cy="2733048"/>
          </a:xfrm>
          <a:prstGeom prst="rect">
            <a:avLst/>
          </a:prstGeom>
        </p:spPr>
        <p:txBody>
          <a:bodyPr wrap="square" lIns="91430" tIns="45716" rIns="91430" bIns="45716">
            <a:spAutoFit/>
          </a:bodyPr>
          <a:lstStyle/>
          <a:p>
            <a:pPr>
              <a:lnSpc>
                <a:spcPct val="130000"/>
              </a:lnSpc>
              <a:defRPr/>
            </a:pP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主要涉及如下三个关键技术：</a:t>
            </a:r>
            <a:endPar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rPr>
              <a:t>-</a:t>
            </a:r>
            <a:r>
              <a:rPr lang="zh-CN" altLang="en-US" sz="2200" b="1" dirty="0">
                <a:solidFill>
                  <a:srgbClr val="54DFA2"/>
                </a:solidFill>
                <a:latin typeface="微软雅黑" panose="020B0503020204020204" pitchFamily="34" charset="-122"/>
                <a:ea typeface="微软雅黑" panose="020B0503020204020204" pitchFamily="34" charset="-122"/>
                <a:cs typeface="Times New Roman" pitchFamily="18" charset="0"/>
              </a:rPr>
              <a:t>策略网络</a:t>
            </a:r>
            <a:r>
              <a:rPr lang="en-US" altLang="zh-CN" sz="2200" b="1" dirty="0">
                <a:solidFill>
                  <a:srgbClr val="54DFA2"/>
                </a:solidFill>
                <a:latin typeface="微软雅黑" panose="020B0503020204020204" pitchFamily="34" charset="-122"/>
                <a:ea typeface="微软雅黑" panose="020B0503020204020204" pitchFamily="34" charset="-122"/>
                <a:cs typeface="Times New Roman" pitchFamily="18" charset="0"/>
              </a:rPr>
              <a:t>:  </a:t>
            </a:r>
            <a:r>
              <a:rPr lang="en-US" altLang="zh-CN" sz="2200" b="1" dirty="0" smtClean="0">
                <a:solidFill>
                  <a:srgbClr val="54DFA2"/>
                </a:solidFill>
                <a:latin typeface="微软雅黑" panose="020B0503020204020204" pitchFamily="34" charset="-122"/>
                <a:ea typeface="微软雅黑" panose="020B0503020204020204" pitchFamily="34" charset="-122"/>
                <a:cs typeface="Times New Roman" pitchFamily="18" charset="0"/>
              </a:rPr>
              <a:t> </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输出</a:t>
            </a: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每步落子获胜的条件概率分布（局部），消减搜索的宽度</a:t>
            </a:r>
            <a:endPar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rPr>
              <a:t>-</a:t>
            </a:r>
            <a:r>
              <a:rPr lang="zh-CN" altLang="en-US" sz="2200" b="1" dirty="0">
                <a:solidFill>
                  <a:srgbClr val="54DFA2"/>
                </a:solidFill>
                <a:latin typeface="微软雅黑" panose="020B0503020204020204" pitchFamily="34" charset="-122"/>
                <a:ea typeface="微软雅黑" panose="020B0503020204020204" pitchFamily="34" charset="-122"/>
                <a:cs typeface="Times New Roman" pitchFamily="18" charset="0"/>
              </a:rPr>
              <a:t>价值网络</a:t>
            </a:r>
            <a:r>
              <a:rPr lang="en-US" altLang="zh-CN" sz="2200" b="1" dirty="0">
                <a:solidFill>
                  <a:srgbClr val="54DFA2"/>
                </a:solidFill>
                <a:latin typeface="微软雅黑" panose="020B0503020204020204" pitchFamily="34" charset="-122"/>
                <a:ea typeface="微软雅黑" panose="020B0503020204020204" pitchFamily="34" charset="-122"/>
                <a:cs typeface="Times New Roman" pitchFamily="18" charset="0"/>
              </a:rPr>
              <a:t>:  </a:t>
            </a:r>
            <a:r>
              <a:rPr lang="en-US" altLang="zh-CN" sz="2200" b="1" dirty="0" smtClean="0">
                <a:solidFill>
                  <a:srgbClr val="54DFA2"/>
                </a:solidFill>
                <a:latin typeface="微软雅黑" panose="020B0503020204020204" pitchFamily="34" charset="-122"/>
                <a:ea typeface="微软雅黑" panose="020B0503020204020204" pitchFamily="34" charset="-122"/>
                <a:cs typeface="Times New Roman" pitchFamily="18" charset="0"/>
              </a:rPr>
              <a:t> </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输出</a:t>
            </a: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对任意棋局获胜的全局“棋感”评分，消减搜索的深度</a:t>
            </a:r>
            <a:endPar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rPr>
              <a:t>-</a:t>
            </a:r>
            <a:r>
              <a:rPr lang="zh-CN" altLang="en-US" sz="2200" b="1" dirty="0">
                <a:solidFill>
                  <a:srgbClr val="54DFA2"/>
                </a:solidFill>
                <a:latin typeface="微软雅黑" panose="020B0503020204020204" pitchFamily="34" charset="-122"/>
                <a:ea typeface="微软雅黑" panose="020B0503020204020204" pitchFamily="34" charset="-122"/>
                <a:cs typeface="Times New Roman" pitchFamily="18" charset="0"/>
              </a:rPr>
              <a:t>蒙特卡洛树搜索</a:t>
            </a:r>
            <a:r>
              <a:rPr lang="en-US" altLang="zh-CN" sz="2200" b="1" dirty="0">
                <a:solidFill>
                  <a:srgbClr val="54DFA2"/>
                </a:solidFill>
                <a:latin typeface="微软雅黑" panose="020B0503020204020204" pitchFamily="34" charset="-122"/>
                <a:ea typeface="微软雅黑" panose="020B0503020204020204" pitchFamily="34" charset="-122"/>
                <a:cs typeface="Times New Roman" pitchFamily="18" charset="0"/>
              </a:rPr>
              <a:t>: </a:t>
            </a:r>
            <a:r>
              <a:rPr lang="en-US" altLang="zh-CN" sz="2200" b="1" dirty="0" smtClean="0">
                <a:solidFill>
                  <a:srgbClr val="54DFA2"/>
                </a:solidFill>
                <a:latin typeface="微软雅黑" panose="020B0503020204020204" pitchFamily="34" charset="-122"/>
                <a:ea typeface="微软雅黑" panose="020B0503020204020204" pitchFamily="34" charset="-122"/>
                <a:cs typeface="Times New Roman" pitchFamily="18" charset="0"/>
              </a:rPr>
              <a:t>  </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输出</a:t>
            </a: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下一步最优落子</a:t>
            </a:r>
          </a:p>
        </p:txBody>
      </p:sp>
      <p:pic>
        <p:nvPicPr>
          <p:cNvPr id="80904" name="Picture 2"/>
          <p:cNvPicPr>
            <a:picLocks noChangeAspect="1" noChangeArrowheads="1"/>
          </p:cNvPicPr>
          <p:nvPr/>
        </p:nvPicPr>
        <p:blipFill>
          <a:blip r:embed="rId3" cstate="print"/>
          <a:srcRect/>
          <a:stretch>
            <a:fillRect/>
          </a:stretch>
        </p:blipFill>
        <p:spPr bwMode="auto">
          <a:xfrm>
            <a:off x="539750" y="4293096"/>
            <a:ext cx="2441575" cy="2420937"/>
          </a:xfrm>
          <a:prstGeom prst="rect">
            <a:avLst/>
          </a:prstGeom>
          <a:noFill/>
          <a:ln w="9525">
            <a:noFill/>
            <a:miter lim="800000"/>
            <a:headEnd/>
            <a:tailEnd/>
          </a:ln>
        </p:spPr>
      </p:pic>
      <p:pic>
        <p:nvPicPr>
          <p:cNvPr id="2" name="图片 1"/>
          <p:cNvPicPr>
            <a:picLocks noChangeAspect="1"/>
          </p:cNvPicPr>
          <p:nvPr/>
        </p:nvPicPr>
        <p:blipFill>
          <a:blip r:embed="rId4"/>
          <a:stretch>
            <a:fillRect/>
          </a:stretch>
        </p:blipFill>
        <p:spPr>
          <a:xfrm>
            <a:off x="3203848" y="4266207"/>
            <a:ext cx="3009900" cy="2447825"/>
          </a:xfrm>
          <a:prstGeom prst="rect">
            <a:avLst/>
          </a:prstGeom>
        </p:spPr>
      </p:pic>
      <p:sp>
        <p:nvSpPr>
          <p:cNvPr id="14" name="矩形 13"/>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5"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246537707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629107" y="5150136"/>
            <a:ext cx="1759317" cy="1476903"/>
          </a:xfrm>
          <a:prstGeom prst="rect">
            <a:avLst/>
          </a:prstGeom>
          <a:ln>
            <a:solidFill>
              <a:srgbClr val="FF3300"/>
            </a:solidFill>
          </a:ln>
        </p:spPr>
        <p:txBody>
          <a:bodyPr wrap="square" lIns="72731" tIns="36366" rIns="72731" bIns="36366">
            <a:spAutoFit/>
          </a:bodyPr>
          <a:lstStyle/>
          <a:p>
            <a:pPr>
              <a:lnSpc>
                <a:spcPct val="120000"/>
              </a:lnSpc>
              <a:defRPr/>
            </a:pPr>
            <a:r>
              <a:rPr lang="en-US" altLang="zh-CN" sz="1900" kern="0" dirty="0" smtClean="0">
                <a:solidFill>
                  <a:srgbClr val="FFFF00"/>
                </a:solidFill>
                <a:latin typeface="微软雅黑" pitchFamily="34" charset="-122"/>
                <a:ea typeface="微软雅黑" pitchFamily="34" charset="-122"/>
                <a:sym typeface="Wingdings"/>
              </a:rPr>
              <a:t>19</a:t>
            </a:r>
            <a:r>
              <a:rPr lang="en-US" altLang="zh-CN" sz="1900" kern="0" dirty="0" smtClean="0">
                <a:solidFill>
                  <a:srgbClr val="FFFF00"/>
                </a:solidFill>
                <a:latin typeface="微软雅黑" pitchFamily="34" charset="-122"/>
                <a:ea typeface="微软雅黑" pitchFamily="34" charset="-122"/>
                <a:sym typeface="Symbol"/>
              </a:rPr>
              <a:t>19</a:t>
            </a:r>
            <a:r>
              <a:rPr lang="zh-CN" altLang="en-US" sz="1900" kern="0" dirty="0" smtClean="0">
                <a:solidFill>
                  <a:srgbClr val="FFFF00"/>
                </a:solidFill>
                <a:latin typeface="微软雅黑" pitchFamily="34" charset="-122"/>
                <a:ea typeface="微软雅黑" pitchFamily="34" charset="-122"/>
                <a:sym typeface="Symbol"/>
              </a:rPr>
              <a:t>大小</a:t>
            </a:r>
            <a:endParaRPr lang="en-US" altLang="zh-CN" sz="1900" kern="0" dirty="0" smtClean="0">
              <a:solidFill>
                <a:srgbClr val="FFFF00"/>
              </a:solidFill>
              <a:latin typeface="微软雅黑" pitchFamily="34" charset="-122"/>
              <a:ea typeface="微软雅黑" pitchFamily="34" charset="-122"/>
              <a:sym typeface="Symbol"/>
            </a:endParaRPr>
          </a:p>
          <a:p>
            <a:pPr>
              <a:lnSpc>
                <a:spcPct val="120000"/>
              </a:lnSpc>
              <a:defRPr/>
            </a:pPr>
            <a:r>
              <a:rPr lang="en-US" altLang="zh-CN" sz="1900" kern="0" dirty="0" smtClean="0">
                <a:solidFill>
                  <a:srgbClr val="FFFF00"/>
                </a:solidFill>
                <a:latin typeface="微软雅黑" pitchFamily="34" charset="-122"/>
                <a:ea typeface="微软雅黑" pitchFamily="34" charset="-122"/>
                <a:sym typeface="Symbol"/>
              </a:rPr>
              <a:t>361</a:t>
            </a:r>
            <a:r>
              <a:rPr lang="zh-CN" altLang="en-US" sz="1900" kern="0" dirty="0" smtClean="0">
                <a:solidFill>
                  <a:srgbClr val="FFFF00"/>
                </a:solidFill>
                <a:latin typeface="微软雅黑" pitchFamily="34" charset="-122"/>
                <a:ea typeface="微软雅黑" pitchFamily="34" charset="-122"/>
                <a:sym typeface="Symbol"/>
              </a:rPr>
              <a:t>个交叉点</a:t>
            </a:r>
            <a:endParaRPr lang="en-US" altLang="zh-CN" sz="1900" kern="0" dirty="0" smtClean="0">
              <a:solidFill>
                <a:srgbClr val="FFFF00"/>
              </a:solidFill>
              <a:latin typeface="微软雅黑" pitchFamily="34" charset="-122"/>
              <a:ea typeface="微软雅黑" pitchFamily="34" charset="-122"/>
              <a:sym typeface="Symbol"/>
            </a:endParaRPr>
          </a:p>
          <a:p>
            <a:pPr>
              <a:lnSpc>
                <a:spcPct val="120000"/>
              </a:lnSpc>
              <a:defRPr/>
            </a:pPr>
            <a:r>
              <a:rPr lang="en-US" altLang="zh-CN" sz="1900" kern="0" dirty="0" smtClean="0">
                <a:solidFill>
                  <a:srgbClr val="FFFF00"/>
                </a:solidFill>
                <a:latin typeface="微软雅黑" pitchFamily="34" charset="-122"/>
                <a:ea typeface="微软雅黑" pitchFamily="34" charset="-122"/>
                <a:sym typeface="Symbol"/>
              </a:rPr>
              <a:t>4700</a:t>
            </a:r>
            <a:r>
              <a:rPr lang="zh-CN" altLang="en-US" sz="1900" kern="0" dirty="0" smtClean="0">
                <a:solidFill>
                  <a:srgbClr val="FFFF00"/>
                </a:solidFill>
                <a:latin typeface="微软雅黑" pitchFamily="34" charset="-122"/>
                <a:ea typeface="微软雅黑" pitchFamily="34" charset="-122"/>
                <a:sym typeface="Symbol"/>
              </a:rPr>
              <a:t>万个状态</a:t>
            </a:r>
            <a:endParaRPr lang="en-US" altLang="zh-CN" sz="1900" kern="0" dirty="0" smtClean="0">
              <a:solidFill>
                <a:srgbClr val="FFFF00"/>
              </a:solidFill>
              <a:latin typeface="微软雅黑" pitchFamily="34" charset="-122"/>
              <a:ea typeface="微软雅黑" pitchFamily="34" charset="-122"/>
              <a:sym typeface="Symbol"/>
            </a:endParaRPr>
          </a:p>
          <a:p>
            <a:pPr>
              <a:lnSpc>
                <a:spcPct val="120000"/>
              </a:lnSpc>
              <a:defRPr/>
            </a:pPr>
            <a:r>
              <a:rPr lang="en-US" altLang="zh-CN" sz="1900" kern="0" dirty="0" smtClean="0">
                <a:solidFill>
                  <a:srgbClr val="FFFF00"/>
                </a:solidFill>
                <a:latin typeface="微软雅黑" pitchFamily="34" charset="-122"/>
                <a:ea typeface="微软雅黑" pitchFamily="34" charset="-122"/>
                <a:sym typeface="Symbol"/>
              </a:rPr>
              <a:t>10</a:t>
            </a:r>
            <a:r>
              <a:rPr lang="en-US" altLang="zh-CN" sz="1900" kern="0" baseline="30000" dirty="0" smtClean="0">
                <a:solidFill>
                  <a:srgbClr val="FFFF00"/>
                </a:solidFill>
                <a:latin typeface="微软雅黑" pitchFamily="34" charset="-122"/>
                <a:ea typeface="微软雅黑" pitchFamily="34" charset="-122"/>
                <a:sym typeface="Symbol"/>
              </a:rPr>
              <a:t>170</a:t>
            </a:r>
            <a:r>
              <a:rPr lang="zh-CN" altLang="en-US" sz="1900" kern="0" dirty="0" smtClean="0">
                <a:solidFill>
                  <a:srgbClr val="FFFF00"/>
                </a:solidFill>
                <a:latin typeface="微软雅黑" pitchFamily="34" charset="-122"/>
                <a:ea typeface="微软雅黑" pitchFamily="34" charset="-122"/>
                <a:sym typeface="Symbol"/>
              </a:rPr>
              <a:t>条路径</a:t>
            </a:r>
            <a:endParaRPr lang="zh-CN" altLang="en-US" sz="1900" dirty="0">
              <a:solidFill>
                <a:srgbClr val="FFFF00"/>
              </a:solidFill>
              <a:latin typeface="微软雅黑" pitchFamily="34" charset="-122"/>
              <a:ea typeface="微软雅黑" pitchFamily="34" charset="-122"/>
            </a:endParaRPr>
          </a:p>
        </p:txBody>
      </p:sp>
      <p:pic>
        <p:nvPicPr>
          <p:cNvPr id="80899" name="Picture 5"/>
          <p:cNvPicPr>
            <a:picLocks noChangeAspect="1" noChangeArrowheads="1"/>
          </p:cNvPicPr>
          <p:nvPr/>
        </p:nvPicPr>
        <p:blipFill>
          <a:blip r:embed="rId2" cstate="print"/>
          <a:srcRect/>
          <a:stretch>
            <a:fillRect/>
          </a:stretch>
        </p:blipFill>
        <p:spPr bwMode="auto">
          <a:xfrm>
            <a:off x="6562559" y="2983380"/>
            <a:ext cx="1914525" cy="2055812"/>
          </a:xfrm>
          <a:prstGeom prst="rect">
            <a:avLst/>
          </a:prstGeom>
          <a:noFill/>
          <a:ln w="9525">
            <a:noFill/>
            <a:miter lim="800000"/>
            <a:headEnd/>
            <a:tailEnd/>
          </a:ln>
        </p:spPr>
      </p:pic>
      <p:sp>
        <p:nvSpPr>
          <p:cNvPr id="9" name="矩形 8"/>
          <p:cNvSpPr/>
          <p:nvPr/>
        </p:nvSpPr>
        <p:spPr>
          <a:xfrm>
            <a:off x="6177507" y="2488005"/>
            <a:ext cx="2713037" cy="381000"/>
          </a:xfrm>
          <a:prstGeom prst="rect">
            <a:avLst/>
          </a:prstGeom>
        </p:spPr>
        <p:txBody>
          <a:bodyPr wrap="none" lIns="72731" tIns="36366" rIns="72731" bIns="36366">
            <a:spAutoFit/>
          </a:bodyPr>
          <a:lstStyle/>
          <a:p>
            <a:pPr>
              <a:defRPr/>
            </a:pPr>
            <a:r>
              <a:rPr lang="zh-CN" altLang="en-US" sz="2000" kern="0" dirty="0">
                <a:solidFill>
                  <a:srgbClr val="00FFFF"/>
                </a:solidFill>
                <a:latin typeface="微软雅黑" pitchFamily="34" charset="-122"/>
                <a:ea typeface="微软雅黑" pitchFamily="34" charset="-122"/>
                <a:sym typeface="Wingdings"/>
              </a:rPr>
              <a:t>用于获得围棋最优策略</a:t>
            </a:r>
            <a:endParaRPr lang="zh-CN" altLang="en-US" sz="2000" dirty="0">
              <a:solidFill>
                <a:srgbClr val="00FFFF"/>
              </a:solidFill>
              <a:latin typeface="微软雅黑" pitchFamily="34" charset="-122"/>
              <a:ea typeface="微软雅黑" pitchFamily="34" charset="-122"/>
            </a:endParaRPr>
          </a:p>
        </p:txBody>
      </p:sp>
      <p:sp>
        <p:nvSpPr>
          <p:cNvPr id="11" name="矩形 10"/>
          <p:cNvSpPr/>
          <p:nvPr/>
        </p:nvSpPr>
        <p:spPr>
          <a:xfrm>
            <a:off x="6319589" y="1558497"/>
            <a:ext cx="2428875" cy="799698"/>
          </a:xfrm>
          <a:prstGeom prst="rect">
            <a:avLst/>
          </a:prstGeom>
          <a:solidFill>
            <a:schemeClr val="bg1">
              <a:lumMod val="65000"/>
            </a:schemeClr>
          </a:solidFill>
          <a:ln w="57150">
            <a:solidFill>
              <a:srgbClr val="C00000"/>
            </a:solidFill>
          </a:ln>
        </p:spPr>
        <p:txBody>
          <a:bodyPr lIns="91430" tIns="45716" rIns="91430" bIns="45716">
            <a:spAutoFit/>
          </a:bodyPr>
          <a:lstStyle/>
          <a:p>
            <a:pPr>
              <a:lnSpc>
                <a:spcPct val="120000"/>
              </a:lnSpc>
              <a:spcAft>
                <a:spcPts val="0"/>
              </a:spcAft>
              <a:defRPr/>
            </a:pPr>
            <a:r>
              <a:rPr lang="zh-CN" altLang="en-US" sz="2000" b="1" dirty="0" smtClean="0">
                <a:solidFill>
                  <a:srgbClr val="C00000"/>
                </a:solidFill>
                <a:latin typeface="微软雅黑" panose="020B0503020204020204" pitchFamily="34" charset="-122"/>
                <a:ea typeface="微软雅黑" panose="020B0503020204020204" pitchFamily="34" charset="-122"/>
              </a:rPr>
              <a:t> 搜索空间</a:t>
            </a:r>
            <a:r>
              <a:rPr lang="en-US" altLang="zh-CN" sz="2000" b="1" dirty="0">
                <a:solidFill>
                  <a:srgbClr val="C00000"/>
                </a:solidFill>
                <a:latin typeface="微软雅黑" panose="020B0503020204020204" pitchFamily="34" charset="-122"/>
                <a:ea typeface="微软雅黑" panose="020B0503020204020204" pitchFamily="34" charset="-122"/>
              </a:rPr>
              <a:t>:</a:t>
            </a:r>
          </a:p>
          <a:p>
            <a:pPr>
              <a:lnSpc>
                <a:spcPct val="120000"/>
              </a:lnSpc>
              <a:spcAft>
                <a:spcPts val="0"/>
              </a:spcAft>
              <a:defRPr/>
            </a:pPr>
            <a:r>
              <a:rPr lang="zh-CN" altLang="en-US" sz="2000" b="1" dirty="0" smtClean="0">
                <a:solidFill>
                  <a:srgbClr val="C00000"/>
                </a:solidFill>
                <a:latin typeface="微软雅黑" panose="020B0503020204020204" pitchFamily="34" charset="-122"/>
                <a:ea typeface="微软雅黑" panose="020B0503020204020204" pitchFamily="34" charset="-122"/>
              </a:rPr>
              <a:t> 宽度</a:t>
            </a:r>
            <a:r>
              <a:rPr lang="en-US" altLang="zh-CN" sz="2000" b="1" dirty="0">
                <a:solidFill>
                  <a:srgbClr val="C00000"/>
                </a:solidFill>
                <a:latin typeface="微软雅黑" panose="020B0503020204020204" pitchFamily="34" charset="-122"/>
                <a:ea typeface="微软雅黑" panose="020B0503020204020204" pitchFamily="34" charset="-122"/>
              </a:rPr>
              <a:t>250, </a:t>
            </a:r>
            <a:r>
              <a:rPr lang="zh-CN" altLang="en-US" sz="2000" b="1" dirty="0">
                <a:solidFill>
                  <a:srgbClr val="C00000"/>
                </a:solidFill>
                <a:latin typeface="微软雅黑" panose="020B0503020204020204" pitchFamily="34" charset="-122"/>
                <a:ea typeface="微软雅黑" panose="020B0503020204020204" pitchFamily="34" charset="-122"/>
              </a:rPr>
              <a:t>深度</a:t>
            </a:r>
            <a:r>
              <a:rPr lang="en-US" altLang="zh-CN" sz="2000" b="1" dirty="0">
                <a:solidFill>
                  <a:srgbClr val="C00000"/>
                </a:solidFill>
                <a:latin typeface="微软雅黑" panose="020B0503020204020204" pitchFamily="34" charset="-122"/>
                <a:ea typeface="微软雅黑" panose="020B0503020204020204" pitchFamily="34" charset="-122"/>
              </a:rPr>
              <a:t>150</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395289" y="1403350"/>
            <a:ext cx="5544863" cy="2733048"/>
          </a:xfrm>
          <a:prstGeom prst="rect">
            <a:avLst/>
          </a:prstGeom>
        </p:spPr>
        <p:txBody>
          <a:bodyPr wrap="square" lIns="91430" tIns="45716" rIns="91430" bIns="45716">
            <a:spAutoFit/>
          </a:bodyPr>
          <a:lstStyle/>
          <a:p>
            <a:pPr>
              <a:lnSpc>
                <a:spcPct val="130000"/>
              </a:lnSpc>
              <a:defRPr/>
            </a:pP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主要涉及如下三个关键技术：</a:t>
            </a:r>
            <a:endPar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rPr>
              <a:t>-</a:t>
            </a:r>
            <a:r>
              <a:rPr lang="zh-CN" altLang="en-US" sz="2200" b="1" dirty="0">
                <a:solidFill>
                  <a:srgbClr val="54DFA2"/>
                </a:solidFill>
                <a:latin typeface="微软雅黑" panose="020B0503020204020204" pitchFamily="34" charset="-122"/>
                <a:ea typeface="微软雅黑" panose="020B0503020204020204" pitchFamily="34" charset="-122"/>
                <a:cs typeface="Times New Roman" pitchFamily="18" charset="0"/>
              </a:rPr>
              <a:t>策略网络</a:t>
            </a:r>
            <a:r>
              <a:rPr lang="en-US" altLang="zh-CN" sz="2200" b="1" dirty="0">
                <a:solidFill>
                  <a:srgbClr val="54DFA2"/>
                </a:solidFill>
                <a:latin typeface="微软雅黑" panose="020B0503020204020204" pitchFamily="34" charset="-122"/>
                <a:ea typeface="微软雅黑" panose="020B0503020204020204" pitchFamily="34" charset="-122"/>
                <a:cs typeface="Times New Roman" pitchFamily="18" charset="0"/>
              </a:rPr>
              <a:t>:  </a:t>
            </a:r>
            <a:r>
              <a:rPr lang="en-US" altLang="zh-CN" sz="2200" b="1" dirty="0" smtClean="0">
                <a:solidFill>
                  <a:srgbClr val="54DFA2"/>
                </a:solidFill>
                <a:latin typeface="微软雅黑" panose="020B0503020204020204" pitchFamily="34" charset="-122"/>
                <a:ea typeface="微软雅黑" panose="020B0503020204020204" pitchFamily="34" charset="-122"/>
                <a:cs typeface="Times New Roman" pitchFamily="18" charset="0"/>
              </a:rPr>
              <a:t> </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输出</a:t>
            </a: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每步落子获胜的条件概率分布（局部），消减搜索的宽度</a:t>
            </a:r>
            <a:endPar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rPr>
              <a:t>-</a:t>
            </a:r>
            <a:r>
              <a:rPr lang="zh-CN" altLang="en-US" sz="2200" b="1" dirty="0">
                <a:solidFill>
                  <a:srgbClr val="54DFA2"/>
                </a:solidFill>
                <a:latin typeface="微软雅黑" panose="020B0503020204020204" pitchFamily="34" charset="-122"/>
                <a:ea typeface="微软雅黑" panose="020B0503020204020204" pitchFamily="34" charset="-122"/>
                <a:cs typeface="Times New Roman" pitchFamily="18" charset="0"/>
              </a:rPr>
              <a:t>价值网络</a:t>
            </a:r>
            <a:r>
              <a:rPr lang="en-US" altLang="zh-CN" sz="2200" b="1" dirty="0">
                <a:solidFill>
                  <a:srgbClr val="54DFA2"/>
                </a:solidFill>
                <a:latin typeface="微软雅黑" panose="020B0503020204020204" pitchFamily="34" charset="-122"/>
                <a:ea typeface="微软雅黑" panose="020B0503020204020204" pitchFamily="34" charset="-122"/>
                <a:cs typeface="Times New Roman" pitchFamily="18" charset="0"/>
              </a:rPr>
              <a:t>:  </a:t>
            </a:r>
            <a:r>
              <a:rPr lang="en-US" altLang="zh-CN" sz="2200" b="1" dirty="0" smtClean="0">
                <a:solidFill>
                  <a:srgbClr val="54DFA2"/>
                </a:solidFill>
                <a:latin typeface="微软雅黑" panose="020B0503020204020204" pitchFamily="34" charset="-122"/>
                <a:ea typeface="微软雅黑" panose="020B0503020204020204" pitchFamily="34" charset="-122"/>
                <a:cs typeface="Times New Roman" pitchFamily="18" charset="0"/>
              </a:rPr>
              <a:t> </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输出</a:t>
            </a: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对任意棋局获胜的全局“棋感”评分，消减搜索的深度</a:t>
            </a:r>
            <a:endPar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sz="2200" dirty="0">
                <a:solidFill>
                  <a:srgbClr val="54DFA2"/>
                </a:solidFill>
                <a:latin typeface="微软雅黑" panose="020B0503020204020204" pitchFamily="34" charset="-122"/>
                <a:ea typeface="微软雅黑" panose="020B0503020204020204" pitchFamily="34" charset="-122"/>
                <a:cs typeface="Times New Roman" pitchFamily="18" charset="0"/>
              </a:rPr>
              <a:t>-</a:t>
            </a:r>
            <a:r>
              <a:rPr lang="zh-CN" altLang="en-US" sz="2200" b="1" dirty="0">
                <a:solidFill>
                  <a:srgbClr val="54DFA2"/>
                </a:solidFill>
                <a:latin typeface="微软雅黑" panose="020B0503020204020204" pitchFamily="34" charset="-122"/>
                <a:ea typeface="微软雅黑" panose="020B0503020204020204" pitchFamily="34" charset="-122"/>
                <a:cs typeface="Times New Roman" pitchFamily="18" charset="0"/>
              </a:rPr>
              <a:t>蒙特卡洛树搜索</a:t>
            </a:r>
            <a:r>
              <a:rPr lang="en-US" altLang="zh-CN" sz="2200" b="1" dirty="0">
                <a:solidFill>
                  <a:srgbClr val="54DFA2"/>
                </a:solidFill>
                <a:latin typeface="微软雅黑" panose="020B0503020204020204" pitchFamily="34" charset="-122"/>
                <a:ea typeface="微软雅黑" panose="020B0503020204020204" pitchFamily="34" charset="-122"/>
                <a:cs typeface="Times New Roman" pitchFamily="18" charset="0"/>
              </a:rPr>
              <a:t>: </a:t>
            </a:r>
            <a:r>
              <a:rPr lang="en-US" altLang="zh-CN" sz="2200" b="1" dirty="0" smtClean="0">
                <a:solidFill>
                  <a:srgbClr val="54DFA2"/>
                </a:solidFill>
                <a:latin typeface="微软雅黑" panose="020B0503020204020204" pitchFamily="34" charset="-122"/>
                <a:ea typeface="微软雅黑" panose="020B0503020204020204" pitchFamily="34" charset="-122"/>
                <a:cs typeface="Times New Roman" pitchFamily="18" charset="0"/>
              </a:rPr>
              <a:t>  </a:t>
            </a:r>
            <a:r>
              <a:rPr lang="zh-CN" altLang="en-US" sz="2200" dirty="0" smtClean="0">
                <a:solidFill>
                  <a:srgbClr val="54DFA2"/>
                </a:solidFill>
                <a:latin typeface="微软雅黑" panose="020B0503020204020204" pitchFamily="34" charset="-122"/>
                <a:ea typeface="微软雅黑" panose="020B0503020204020204" pitchFamily="34" charset="-122"/>
                <a:cs typeface="Times New Roman" pitchFamily="18" charset="0"/>
              </a:rPr>
              <a:t>输出</a:t>
            </a:r>
            <a:r>
              <a:rPr lang="zh-CN" altLang="en-US" sz="2200" dirty="0">
                <a:solidFill>
                  <a:srgbClr val="54DFA2"/>
                </a:solidFill>
                <a:latin typeface="微软雅黑" panose="020B0503020204020204" pitchFamily="34" charset="-122"/>
                <a:ea typeface="微软雅黑" panose="020B0503020204020204" pitchFamily="34" charset="-122"/>
                <a:cs typeface="Times New Roman" pitchFamily="18" charset="0"/>
              </a:rPr>
              <a:t>下一步最优落子</a:t>
            </a:r>
          </a:p>
        </p:txBody>
      </p:sp>
      <p:pic>
        <p:nvPicPr>
          <p:cNvPr id="80904" name="Picture 2"/>
          <p:cNvPicPr>
            <a:picLocks noChangeAspect="1" noChangeArrowheads="1"/>
          </p:cNvPicPr>
          <p:nvPr/>
        </p:nvPicPr>
        <p:blipFill>
          <a:blip r:embed="rId3" cstate="print"/>
          <a:srcRect/>
          <a:stretch>
            <a:fillRect/>
          </a:stretch>
        </p:blipFill>
        <p:spPr bwMode="auto">
          <a:xfrm>
            <a:off x="539750" y="4293096"/>
            <a:ext cx="2441575" cy="2420937"/>
          </a:xfrm>
          <a:prstGeom prst="rect">
            <a:avLst/>
          </a:prstGeom>
          <a:noFill/>
          <a:ln w="9525">
            <a:noFill/>
            <a:miter lim="800000"/>
            <a:headEnd/>
            <a:tailEnd/>
          </a:ln>
        </p:spPr>
      </p:pic>
      <p:pic>
        <p:nvPicPr>
          <p:cNvPr id="2" name="图片 1"/>
          <p:cNvPicPr>
            <a:picLocks noChangeAspect="1"/>
          </p:cNvPicPr>
          <p:nvPr/>
        </p:nvPicPr>
        <p:blipFill>
          <a:blip r:embed="rId4"/>
          <a:stretch>
            <a:fillRect/>
          </a:stretch>
        </p:blipFill>
        <p:spPr>
          <a:xfrm>
            <a:off x="3203848" y="4266207"/>
            <a:ext cx="3009900" cy="2447825"/>
          </a:xfrm>
          <a:prstGeom prst="rect">
            <a:avLst/>
          </a:prstGeom>
        </p:spPr>
      </p:pic>
      <p:pic>
        <p:nvPicPr>
          <p:cNvPr id="14" name="图片 13" descr="https://pic1.zhimg.com/v2-c09a0be48e3fc11f370e9593362373a0_b.gif"/>
          <p:cNvPicPr/>
          <p:nvPr/>
        </p:nvPicPr>
        <p:blipFill>
          <a:blip r:embed="rId5">
            <a:extLst>
              <a:ext uri="{28A0092B-C50C-407E-A947-70E740481C1C}">
                <a14:useLocalDpi xmlns:a14="http://schemas.microsoft.com/office/drawing/2010/main" val="0"/>
              </a:ext>
            </a:extLst>
          </a:blip>
          <a:srcRect/>
          <a:stretch>
            <a:fillRect/>
          </a:stretch>
        </p:blipFill>
        <p:spPr bwMode="auto">
          <a:xfrm>
            <a:off x="350657" y="1340769"/>
            <a:ext cx="8468126" cy="5400600"/>
          </a:xfrm>
          <a:prstGeom prst="rect">
            <a:avLst/>
          </a:prstGeom>
          <a:noFill/>
          <a:ln>
            <a:noFill/>
          </a:ln>
        </p:spPr>
      </p:pic>
      <p:sp>
        <p:nvSpPr>
          <p:cNvPr id="15" name="矩形 14"/>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6"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22448372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矩形 7"/>
          <p:cNvSpPr>
            <a:spLocks noChangeArrowheads="1"/>
          </p:cNvSpPr>
          <p:nvPr/>
        </p:nvSpPr>
        <p:spPr bwMode="auto">
          <a:xfrm>
            <a:off x="524767" y="2720073"/>
            <a:ext cx="8079681" cy="3373223"/>
          </a:xfrm>
          <a:prstGeom prst="rect">
            <a:avLst/>
          </a:prstGeom>
          <a:noFill/>
          <a:ln w="9525">
            <a:noFill/>
            <a:miter lim="800000"/>
            <a:headEnd/>
            <a:tailEnd/>
          </a:ln>
        </p:spPr>
        <p:txBody>
          <a:bodyPr wrap="square" lIns="91430" tIns="45716" rIns="91430" bIns="45716">
            <a:spAutoFit/>
          </a:bodyPr>
          <a:lstStyle/>
          <a:p>
            <a:pPr>
              <a:lnSpc>
                <a:spcPct val="130000"/>
              </a:lnSpc>
            </a:pPr>
            <a:r>
              <a:rPr lang="zh-CN" altLang="en-US" sz="2800" b="1" dirty="0">
                <a:solidFill>
                  <a:srgbClr val="56FFD2"/>
                </a:solidFill>
                <a:latin typeface="微软雅黑" panose="020B0503020204020204" pitchFamily="34" charset="-122"/>
                <a:ea typeface="微软雅黑" panose="020B0503020204020204" pitchFamily="34" charset="-122"/>
              </a:rPr>
              <a:t>如何进行学习？</a:t>
            </a:r>
            <a:endParaRPr lang="en-US" altLang="zh-CN" sz="2800" b="1" dirty="0">
              <a:solidFill>
                <a:srgbClr val="56FFD2"/>
              </a:solidFill>
              <a:latin typeface="微软雅黑" panose="020B0503020204020204" pitchFamily="34" charset="-122"/>
              <a:ea typeface="微软雅黑" panose="020B0503020204020204" pitchFamily="34" charset="-122"/>
            </a:endParaRPr>
          </a:p>
          <a:p>
            <a:pPr>
              <a:lnSpc>
                <a:spcPct val="130000"/>
              </a:lnSpc>
            </a:pPr>
            <a:endParaRPr lang="en-US" altLang="zh-CN" sz="3600" b="1" dirty="0" smtClean="0">
              <a:solidFill>
                <a:srgbClr val="42BC6F"/>
              </a:solidFill>
              <a:latin typeface="微软雅黑" panose="020B0503020204020204" pitchFamily="34" charset="-122"/>
              <a:ea typeface="微软雅黑" panose="020B0503020204020204" pitchFamily="34" charset="-122"/>
            </a:endParaRPr>
          </a:p>
          <a:p>
            <a:pPr>
              <a:lnSpc>
                <a:spcPct val="130000"/>
              </a:lnSpc>
            </a:pPr>
            <a:r>
              <a:rPr lang="zh-CN" altLang="en-US" b="1" dirty="0" smtClean="0">
                <a:solidFill>
                  <a:srgbClr val="56FFD2"/>
                </a:solidFill>
                <a:latin typeface="微软雅黑" panose="020B0503020204020204" pitchFamily="34" charset="-122"/>
                <a:ea typeface="微软雅黑" panose="020B0503020204020204" pitchFamily="34" charset="-122"/>
              </a:rPr>
              <a:t>深度</a:t>
            </a:r>
            <a:r>
              <a:rPr lang="zh-CN" altLang="en-US" b="1" dirty="0">
                <a:solidFill>
                  <a:srgbClr val="56FFD2"/>
                </a:solidFill>
                <a:latin typeface="微软雅黑" panose="020B0503020204020204" pitchFamily="34" charset="-122"/>
                <a:ea typeface="微软雅黑" panose="020B0503020204020204" pitchFamily="34" charset="-122"/>
              </a:rPr>
              <a:t>监督学习： </a:t>
            </a:r>
            <a:r>
              <a:rPr lang="zh-CN" altLang="en-US" dirty="0">
                <a:solidFill>
                  <a:srgbClr val="56FFD2"/>
                </a:solidFill>
                <a:latin typeface="微软雅黑" panose="020B0503020204020204" pitchFamily="34" charset="-122"/>
                <a:ea typeface="微软雅黑" panose="020B0503020204020204" pitchFamily="34" charset="-122"/>
              </a:rPr>
              <a:t>人类职业围棋高手棋谱（基于监督学习的</a:t>
            </a:r>
            <a:endParaRPr lang="en-US" altLang="zh-CN" dirty="0">
              <a:solidFill>
                <a:srgbClr val="56FFD2"/>
              </a:solidFill>
              <a:latin typeface="微软雅黑" panose="020B0503020204020204" pitchFamily="34" charset="-122"/>
              <a:ea typeface="微软雅黑" panose="020B0503020204020204" pitchFamily="34" charset="-122"/>
            </a:endParaRPr>
          </a:p>
          <a:p>
            <a:pPr>
              <a:lnSpc>
                <a:spcPct val="130000"/>
              </a:lnSpc>
            </a:pPr>
            <a:r>
              <a:rPr lang="en-US" altLang="zh-CN" dirty="0">
                <a:solidFill>
                  <a:srgbClr val="56FFD2"/>
                </a:solidFill>
                <a:latin typeface="微软雅黑" panose="020B0503020204020204" pitchFamily="34" charset="-122"/>
                <a:ea typeface="微软雅黑" panose="020B0503020204020204" pitchFamily="34" charset="-122"/>
              </a:rPr>
              <a:t>                         </a:t>
            </a:r>
            <a:r>
              <a:rPr lang="zh-CN" altLang="en-US" dirty="0">
                <a:solidFill>
                  <a:srgbClr val="56FFD2"/>
                </a:solidFill>
                <a:latin typeface="微软雅黑" panose="020B0503020204020204" pitchFamily="34" charset="-122"/>
                <a:ea typeface="微软雅黑" panose="020B0503020204020204" pitchFamily="34" charset="-122"/>
              </a:rPr>
              <a:t>策略网络</a:t>
            </a:r>
            <a:r>
              <a:rPr lang="en-US" altLang="zh-CN" dirty="0">
                <a:solidFill>
                  <a:srgbClr val="56FFD2"/>
                </a:solidFill>
                <a:latin typeface="微软雅黑" panose="020B0503020204020204" pitchFamily="34" charset="-122"/>
                <a:ea typeface="微软雅黑" panose="020B0503020204020204" pitchFamily="34" charset="-122"/>
              </a:rPr>
              <a:t>+</a:t>
            </a:r>
            <a:r>
              <a:rPr lang="zh-CN" altLang="en-US" dirty="0">
                <a:solidFill>
                  <a:srgbClr val="56FFD2"/>
                </a:solidFill>
                <a:latin typeface="微软雅黑" panose="020B0503020204020204" pitchFamily="34" charset="-122"/>
                <a:ea typeface="微软雅黑" panose="020B0503020204020204" pitchFamily="34" charset="-122"/>
              </a:rPr>
              <a:t>价值网络）</a:t>
            </a:r>
            <a:endParaRPr lang="en-US" altLang="zh-CN" dirty="0">
              <a:solidFill>
                <a:srgbClr val="FFC000"/>
              </a:solidFill>
              <a:latin typeface="微软雅黑" panose="020B0503020204020204" pitchFamily="34" charset="-122"/>
              <a:ea typeface="微软雅黑" panose="020B0503020204020204" pitchFamily="34" charset="-122"/>
            </a:endParaRPr>
          </a:p>
          <a:p>
            <a:pPr>
              <a:lnSpc>
                <a:spcPct val="130000"/>
              </a:lnSpc>
            </a:pPr>
            <a:r>
              <a:rPr lang="zh-CN" altLang="en-US" b="1" dirty="0">
                <a:solidFill>
                  <a:srgbClr val="56FFD2"/>
                </a:solidFill>
                <a:latin typeface="微软雅黑" panose="020B0503020204020204" pitchFamily="34" charset="-122"/>
                <a:ea typeface="微软雅黑" panose="020B0503020204020204" pitchFamily="34" charset="-122"/>
              </a:rPr>
              <a:t>深度强化学习： </a:t>
            </a:r>
            <a:r>
              <a:rPr lang="zh-CN" altLang="en-US" dirty="0" smtClean="0">
                <a:solidFill>
                  <a:srgbClr val="56FFD2"/>
                </a:solidFill>
                <a:latin typeface="微软雅黑" panose="020B0503020204020204" pitchFamily="34" charset="-122"/>
                <a:ea typeface="微软雅黑" panose="020B0503020204020204" pitchFamily="34" charset="-122"/>
              </a:rPr>
              <a:t>自我对弈</a:t>
            </a:r>
            <a:r>
              <a:rPr lang="zh-CN" altLang="en-US" dirty="0">
                <a:solidFill>
                  <a:srgbClr val="56FFD2"/>
                </a:solidFill>
                <a:latin typeface="微软雅黑" panose="020B0503020204020204" pitchFamily="34" charset="-122"/>
                <a:ea typeface="微软雅黑" panose="020B0503020204020204" pitchFamily="34" charset="-122"/>
              </a:rPr>
              <a:t>（</a:t>
            </a:r>
            <a:r>
              <a:rPr lang="en-US" altLang="zh-CN" dirty="0">
                <a:solidFill>
                  <a:srgbClr val="56FFD2"/>
                </a:solidFill>
                <a:latin typeface="微软雅黑" panose="020B0503020204020204" pitchFamily="34" charset="-122"/>
                <a:ea typeface="微软雅黑" panose="020B0503020204020204" pitchFamily="34" charset="-122"/>
              </a:rPr>
              <a:t>self-play</a:t>
            </a:r>
            <a:r>
              <a:rPr lang="zh-CN" altLang="en-US" dirty="0">
                <a:solidFill>
                  <a:srgbClr val="56FFD2"/>
                </a:solidFill>
                <a:latin typeface="微软雅黑" panose="020B0503020204020204" pitchFamily="34" charset="-122"/>
                <a:ea typeface="微软雅黑" panose="020B0503020204020204" pitchFamily="34" charset="-122"/>
              </a:rPr>
              <a:t>）</a:t>
            </a:r>
            <a:r>
              <a:rPr lang="en-US" altLang="zh-CN" dirty="0">
                <a:solidFill>
                  <a:srgbClr val="56FFD2"/>
                </a:solidFill>
                <a:latin typeface="微软雅黑" panose="020B0503020204020204" pitchFamily="34" charset="-122"/>
                <a:ea typeface="微软雅黑" panose="020B0503020204020204" pitchFamily="34" charset="-122"/>
              </a:rPr>
              <a:t>(</a:t>
            </a:r>
            <a:r>
              <a:rPr lang="zh-CN" altLang="en-US" dirty="0">
                <a:solidFill>
                  <a:srgbClr val="56FFD2"/>
                </a:solidFill>
                <a:latin typeface="微软雅黑" panose="020B0503020204020204" pitchFamily="34" charset="-122"/>
                <a:ea typeface="微软雅黑" panose="020B0503020204020204" pitchFamily="34" charset="-122"/>
              </a:rPr>
              <a:t>基于强化学习的</a:t>
            </a:r>
            <a:endParaRPr lang="en-US" altLang="zh-CN" dirty="0">
              <a:solidFill>
                <a:srgbClr val="56FFD2"/>
              </a:solidFill>
              <a:latin typeface="微软雅黑" panose="020B0503020204020204" pitchFamily="34" charset="-122"/>
              <a:ea typeface="微软雅黑" panose="020B0503020204020204" pitchFamily="34" charset="-122"/>
            </a:endParaRPr>
          </a:p>
          <a:p>
            <a:pPr>
              <a:lnSpc>
                <a:spcPct val="130000"/>
              </a:lnSpc>
            </a:pPr>
            <a:r>
              <a:rPr lang="en-US" altLang="zh-CN" dirty="0">
                <a:solidFill>
                  <a:srgbClr val="56FFD2"/>
                </a:solidFill>
                <a:latin typeface="微软雅黑" panose="020B0503020204020204" pitchFamily="34" charset="-122"/>
                <a:ea typeface="微软雅黑" panose="020B0503020204020204" pitchFamily="34" charset="-122"/>
              </a:rPr>
              <a:t>                         </a:t>
            </a:r>
            <a:r>
              <a:rPr lang="zh-CN" altLang="en-US" dirty="0">
                <a:solidFill>
                  <a:srgbClr val="56FFD2"/>
                </a:solidFill>
                <a:latin typeface="微软雅黑" panose="020B0503020204020204" pitchFamily="34" charset="-122"/>
                <a:ea typeface="微软雅黑" panose="020B0503020204020204" pitchFamily="34" charset="-122"/>
              </a:rPr>
              <a:t>策略网络</a:t>
            </a:r>
            <a:r>
              <a:rPr lang="en-US" altLang="zh-CN" dirty="0">
                <a:solidFill>
                  <a:srgbClr val="56FFD2"/>
                </a:solidFill>
                <a:latin typeface="微软雅黑" panose="020B0503020204020204" pitchFamily="34" charset="-122"/>
                <a:ea typeface="微软雅黑" panose="020B0503020204020204" pitchFamily="34" charset="-122"/>
              </a:rPr>
              <a:t>+</a:t>
            </a:r>
            <a:r>
              <a:rPr lang="zh-CN" altLang="en-US" dirty="0">
                <a:solidFill>
                  <a:srgbClr val="56FFD2"/>
                </a:solidFill>
                <a:latin typeface="微软雅黑" panose="020B0503020204020204" pitchFamily="34" charset="-122"/>
                <a:ea typeface="微软雅黑" panose="020B0503020204020204" pitchFamily="34" charset="-122"/>
              </a:rPr>
              <a:t>价值网络</a:t>
            </a:r>
            <a:r>
              <a:rPr lang="en-US" altLang="zh-CN" dirty="0">
                <a:solidFill>
                  <a:srgbClr val="56FFD2"/>
                </a:solidFill>
                <a:latin typeface="微软雅黑" panose="020B0503020204020204" pitchFamily="34" charset="-122"/>
                <a:ea typeface="微软雅黑" panose="020B0503020204020204" pitchFamily="34" charset="-122"/>
              </a:rPr>
              <a:t>)</a:t>
            </a:r>
          </a:p>
        </p:txBody>
      </p:sp>
      <p:sp>
        <p:nvSpPr>
          <p:cNvPr id="79875" name="矩形 12"/>
          <p:cNvSpPr>
            <a:spLocks noChangeArrowheads="1"/>
          </p:cNvSpPr>
          <p:nvPr/>
        </p:nvSpPr>
        <p:spPr bwMode="auto">
          <a:xfrm>
            <a:off x="3851920" y="2057046"/>
            <a:ext cx="4896544" cy="1920102"/>
          </a:xfrm>
          <a:prstGeom prst="rect">
            <a:avLst/>
          </a:prstGeom>
          <a:noFill/>
          <a:ln w="9525">
            <a:solidFill>
              <a:srgbClr val="FF0000"/>
            </a:solidFill>
            <a:miter lim="800000"/>
            <a:headEnd/>
            <a:tailEnd/>
          </a:ln>
        </p:spPr>
        <p:txBody>
          <a:bodyPr wrap="square" lIns="72731" tIns="36366" rIns="72731" bIns="36366">
            <a:spAutoFit/>
          </a:bodyPr>
          <a:lstStyle/>
          <a:p>
            <a:pPr>
              <a:lnSpc>
                <a:spcPct val="120000"/>
              </a:lnSpc>
            </a:pPr>
            <a:r>
              <a:rPr lang="zh-CN" altLang="en-US" sz="2800" b="1" dirty="0">
                <a:solidFill>
                  <a:srgbClr val="FFC000"/>
                </a:solidFill>
                <a:latin typeface="微软雅黑" panose="020B0503020204020204" pitchFamily="34" charset="-122"/>
                <a:ea typeface="微软雅黑" panose="020B0503020204020204" pitchFamily="34" charset="-122"/>
                <a:cs typeface="Times New Roman" pitchFamily="18" charset="0"/>
              </a:rPr>
              <a:t>大数据</a:t>
            </a:r>
            <a:r>
              <a:rPr lang="zh-CN" altLang="en-US" sz="2800" b="1" dirty="0" smtClean="0">
                <a:solidFill>
                  <a:srgbClr val="FFC000"/>
                </a:solidFill>
                <a:latin typeface="微软雅黑" panose="020B0503020204020204" pitchFamily="34" charset="-122"/>
                <a:ea typeface="微软雅黑" panose="020B0503020204020204" pitchFamily="34" charset="-122"/>
                <a:cs typeface="Times New Roman" pitchFamily="18" charset="0"/>
              </a:rPr>
              <a:t>：</a:t>
            </a:r>
            <a:r>
              <a:rPr lang="en-US" altLang="zh-CN" dirty="0">
                <a:solidFill>
                  <a:srgbClr val="FFC000"/>
                </a:solidFill>
                <a:latin typeface="微软雅黑" panose="020B0503020204020204" pitchFamily="34" charset="-122"/>
                <a:ea typeface="微软雅黑" panose="020B0503020204020204" pitchFamily="34" charset="-122"/>
                <a:cs typeface="Times New Roman" pitchFamily="18" charset="0"/>
              </a:rPr>
              <a:t>2,940</a:t>
            </a:r>
            <a:r>
              <a:rPr lang="zh-CN" altLang="en-US" dirty="0">
                <a:solidFill>
                  <a:srgbClr val="FFC000"/>
                </a:solidFill>
                <a:latin typeface="微软雅黑" panose="020B0503020204020204" pitchFamily="34" charset="-122"/>
                <a:ea typeface="微软雅黑" panose="020B0503020204020204" pitchFamily="34" charset="-122"/>
                <a:cs typeface="Times New Roman" pitchFamily="18" charset="0"/>
              </a:rPr>
              <a:t>万棋局</a:t>
            </a:r>
            <a:r>
              <a:rPr lang="zh-CN" altLang="en-US" sz="2000" dirty="0">
                <a:solidFill>
                  <a:srgbClr val="FFC000"/>
                </a:solidFill>
                <a:latin typeface="微软雅黑" panose="020B0503020204020204" pitchFamily="34" charset="-122"/>
                <a:ea typeface="微软雅黑" panose="020B0503020204020204" pitchFamily="34" charset="-122"/>
                <a:cs typeface="Times New Roman" pitchFamily="18" charset="0"/>
              </a:rPr>
              <a:t>（</a:t>
            </a:r>
            <a:r>
              <a:rPr lang="en-US" altLang="zh-CN" sz="2000" dirty="0">
                <a:solidFill>
                  <a:srgbClr val="FFC000"/>
                </a:solidFill>
                <a:latin typeface="微软雅黑" panose="020B0503020204020204" pitchFamily="34" charset="-122"/>
                <a:ea typeface="微软雅黑" panose="020B0503020204020204" pitchFamily="34" charset="-122"/>
                <a:cs typeface="Times New Roman" pitchFamily="18" charset="0"/>
              </a:rPr>
              <a:t>positions</a:t>
            </a:r>
            <a:r>
              <a:rPr lang="zh-CN" altLang="en-US" dirty="0">
                <a:solidFill>
                  <a:srgbClr val="FFC000"/>
                </a:solidFill>
                <a:latin typeface="微软雅黑" panose="020B0503020204020204" pitchFamily="34" charset="-122"/>
                <a:ea typeface="微软雅黑" panose="020B0503020204020204" pitchFamily="34" charset="-122"/>
                <a:cs typeface="Times New Roman" pitchFamily="18" charset="0"/>
              </a:rPr>
              <a:t>）（</a:t>
            </a:r>
            <a:r>
              <a:rPr lang="en-US" altLang="zh-CN" sz="2000" dirty="0">
                <a:solidFill>
                  <a:srgbClr val="FFC000"/>
                </a:solidFill>
                <a:latin typeface="微软雅黑" panose="020B0503020204020204" pitchFamily="34" charset="-122"/>
                <a:ea typeface="微软雅黑" panose="020B0503020204020204" pitchFamily="34" charset="-122"/>
                <a:cs typeface="Times New Roman" pitchFamily="18" charset="0"/>
              </a:rPr>
              <a:t>KGS</a:t>
            </a:r>
            <a:r>
              <a:rPr lang="zh-CN" altLang="en-US" sz="2000" dirty="0">
                <a:solidFill>
                  <a:srgbClr val="FFC000"/>
                </a:solidFill>
                <a:latin typeface="微软雅黑" panose="020B0503020204020204" pitchFamily="34" charset="-122"/>
                <a:ea typeface="微软雅黑" panose="020B0503020204020204" pitchFamily="34" charset="-122"/>
                <a:cs typeface="Times New Roman" pitchFamily="18" charset="0"/>
              </a:rPr>
              <a:t>围棋服务器</a:t>
            </a:r>
            <a:r>
              <a:rPr lang="en-US" altLang="zh-CN" sz="2000" dirty="0">
                <a:solidFill>
                  <a:srgbClr val="FFC000"/>
                </a:solidFill>
                <a:latin typeface="微软雅黑" panose="020B0503020204020204" pitchFamily="34" charset="-122"/>
                <a:ea typeface="微软雅黑" panose="020B0503020204020204" pitchFamily="34" charset="-122"/>
                <a:cs typeface="Times New Roman" pitchFamily="18" charset="0"/>
              </a:rPr>
              <a:t>6-9</a:t>
            </a:r>
            <a:r>
              <a:rPr lang="zh-CN" altLang="en-US" sz="2000" dirty="0">
                <a:solidFill>
                  <a:srgbClr val="FFC000"/>
                </a:solidFill>
                <a:latin typeface="微软雅黑" panose="020B0503020204020204" pitchFamily="34" charset="-122"/>
                <a:ea typeface="微软雅黑" panose="020B0503020204020204" pitchFamily="34" charset="-122"/>
                <a:cs typeface="Times New Roman" pitchFamily="18" charset="0"/>
              </a:rPr>
              <a:t>段人类职业棋手）</a:t>
            </a:r>
            <a:endParaRPr lang="en-US" altLang="zh-CN" sz="2000" dirty="0">
              <a:solidFill>
                <a:srgbClr val="FFC000"/>
              </a:solidFill>
              <a:latin typeface="微软雅黑" panose="020B0503020204020204" pitchFamily="34" charset="-122"/>
              <a:ea typeface="微软雅黑" panose="020B0503020204020204" pitchFamily="34" charset="-122"/>
              <a:cs typeface="Times New Roman" pitchFamily="18" charset="0"/>
            </a:endParaRPr>
          </a:p>
          <a:p>
            <a:pPr>
              <a:lnSpc>
                <a:spcPct val="120000"/>
              </a:lnSpc>
            </a:pPr>
            <a:r>
              <a:rPr lang="zh-CN" altLang="en-US" dirty="0">
                <a:solidFill>
                  <a:srgbClr val="FFC000"/>
                </a:solidFill>
                <a:latin typeface="微软雅黑" panose="020B0503020204020204" pitchFamily="34" charset="-122"/>
                <a:ea typeface="微软雅黑" panose="020B0503020204020204" pitchFamily="34" charset="-122"/>
                <a:cs typeface="Times New Roman" pitchFamily="18" charset="0"/>
              </a:rPr>
              <a:t>利用其中</a:t>
            </a:r>
            <a:r>
              <a:rPr lang="zh-CN" altLang="en-US" dirty="0" smtClean="0">
                <a:solidFill>
                  <a:srgbClr val="FFC000"/>
                </a:solidFill>
                <a:latin typeface="微软雅黑" panose="020B0503020204020204" pitchFamily="34" charset="-122"/>
                <a:ea typeface="微软雅黑" panose="020B0503020204020204" pitchFamily="34" charset="-122"/>
                <a:cs typeface="Times New Roman" pitchFamily="18" charset="0"/>
              </a:rPr>
              <a:t>的</a:t>
            </a:r>
            <a:r>
              <a:rPr lang="en-US" altLang="zh-CN" dirty="0" smtClean="0">
                <a:solidFill>
                  <a:srgbClr val="FFC000"/>
                </a:solidFill>
                <a:latin typeface="微软雅黑" panose="020B0503020204020204" pitchFamily="34" charset="-122"/>
                <a:ea typeface="微软雅黑" panose="020B0503020204020204" pitchFamily="34" charset="-122"/>
                <a:cs typeface="Times New Roman" pitchFamily="18" charset="0"/>
              </a:rPr>
              <a:t>2,840</a:t>
            </a:r>
            <a:r>
              <a:rPr lang="zh-CN" altLang="en-US" dirty="0">
                <a:solidFill>
                  <a:srgbClr val="FFC000"/>
                </a:solidFill>
                <a:latin typeface="微软雅黑" panose="020B0503020204020204" pitchFamily="34" charset="-122"/>
                <a:ea typeface="微软雅黑" panose="020B0503020204020204" pitchFamily="34" charset="-122"/>
                <a:cs typeface="Times New Roman" pitchFamily="18" charset="0"/>
              </a:rPr>
              <a:t>万个棋局，</a:t>
            </a:r>
            <a:r>
              <a:rPr lang="en-US" altLang="zh-CN" dirty="0" smtClean="0">
                <a:solidFill>
                  <a:srgbClr val="FFC000"/>
                </a:solidFill>
                <a:latin typeface="微软雅黑" panose="020B0503020204020204" pitchFamily="34" charset="-122"/>
                <a:ea typeface="微软雅黑" panose="020B0503020204020204" pitchFamily="34" charset="-122"/>
                <a:cs typeface="Times New Roman" pitchFamily="18" charset="0"/>
              </a:rPr>
              <a:t>100</a:t>
            </a:r>
            <a:r>
              <a:rPr lang="zh-CN" altLang="en-US" dirty="0">
                <a:solidFill>
                  <a:srgbClr val="FFC000"/>
                </a:solidFill>
                <a:latin typeface="微软雅黑" panose="020B0503020204020204" pitchFamily="34" charset="-122"/>
                <a:ea typeface="微软雅黑" panose="020B0503020204020204" pitchFamily="34" charset="-122"/>
                <a:cs typeface="Times New Roman" pitchFamily="18" charset="0"/>
              </a:rPr>
              <a:t>万进行测试</a:t>
            </a:r>
            <a:endParaRPr lang="zh-CN" altLang="en-US" sz="2000" dirty="0">
              <a:solidFill>
                <a:srgbClr val="FFC000"/>
              </a:solidFill>
              <a:latin typeface="微软雅黑" panose="020B0503020204020204" pitchFamily="34" charset="-122"/>
              <a:ea typeface="微软雅黑" panose="020B0503020204020204" pitchFamily="34" charset="-122"/>
              <a:cs typeface="Times New Roman" pitchFamily="18" charset="0"/>
            </a:endParaRPr>
          </a:p>
        </p:txBody>
      </p:sp>
      <p:sp>
        <p:nvSpPr>
          <p:cNvPr id="79877" name="矩形 5"/>
          <p:cNvSpPr>
            <a:spLocks noChangeArrowheads="1"/>
          </p:cNvSpPr>
          <p:nvPr/>
        </p:nvSpPr>
        <p:spPr bwMode="auto">
          <a:xfrm>
            <a:off x="539552" y="5949280"/>
            <a:ext cx="5256386" cy="830989"/>
          </a:xfrm>
          <a:prstGeom prst="rect">
            <a:avLst/>
          </a:prstGeom>
          <a:noFill/>
          <a:ln w="9525">
            <a:noFill/>
            <a:miter lim="800000"/>
            <a:headEnd/>
            <a:tailEnd/>
          </a:ln>
        </p:spPr>
        <p:txBody>
          <a:bodyPr wrap="square" lIns="91430" tIns="45716" rIns="91430" bIns="45716">
            <a:spAutoFit/>
          </a:bodyPr>
          <a:lstStyle/>
          <a:p>
            <a:r>
              <a:rPr lang="en-US" altLang="zh-CN" sz="1600" b="1" dirty="0">
                <a:solidFill>
                  <a:schemeClr val="bg1"/>
                </a:solidFill>
                <a:latin typeface="Times New Roman" pitchFamily="18" charset="0"/>
                <a:ea typeface="宋体" pitchFamily="2" charset="-122"/>
                <a:cs typeface="Times New Roman" pitchFamily="18" charset="0"/>
              </a:rPr>
              <a:t>David Silver, </a:t>
            </a:r>
            <a:r>
              <a:rPr lang="en-US" altLang="zh-CN" sz="1600" b="1" i="1" dirty="0">
                <a:solidFill>
                  <a:schemeClr val="bg1"/>
                </a:solidFill>
                <a:latin typeface="Times New Roman" pitchFamily="18" charset="0"/>
                <a:ea typeface="宋体" pitchFamily="2" charset="-122"/>
                <a:cs typeface="Times New Roman" pitchFamily="18" charset="0"/>
              </a:rPr>
              <a:t>et al</a:t>
            </a:r>
            <a:r>
              <a:rPr lang="en-US" altLang="zh-CN" sz="1600" b="1" dirty="0">
                <a:solidFill>
                  <a:schemeClr val="bg1"/>
                </a:solidFill>
                <a:latin typeface="Times New Roman" pitchFamily="18" charset="0"/>
                <a:ea typeface="宋体" pitchFamily="2" charset="-122"/>
                <a:cs typeface="Times New Roman" pitchFamily="18" charset="0"/>
              </a:rPr>
              <a:t>., “Mastering the game of Go with deep neural networks and tree search”, </a:t>
            </a:r>
            <a:r>
              <a:rPr lang="en-US" altLang="zh-CN" sz="1600" b="1" i="1" dirty="0">
                <a:solidFill>
                  <a:schemeClr val="bg1"/>
                </a:solidFill>
                <a:latin typeface="Times New Roman" pitchFamily="18" charset="0"/>
                <a:ea typeface="宋体" pitchFamily="2" charset="-122"/>
                <a:cs typeface="Times New Roman" pitchFamily="18" charset="0"/>
              </a:rPr>
              <a:t>Nature</a:t>
            </a:r>
            <a:r>
              <a:rPr lang="en-US" altLang="zh-CN" sz="1600" b="1" dirty="0">
                <a:solidFill>
                  <a:schemeClr val="bg1"/>
                </a:solidFill>
                <a:latin typeface="Times New Roman" pitchFamily="18" charset="0"/>
                <a:ea typeface="宋体" pitchFamily="2" charset="-122"/>
                <a:cs typeface="Times New Roman" pitchFamily="18" charset="0"/>
              </a:rPr>
              <a:t>, vol. 529, pp. 484</a:t>
            </a:r>
            <a:r>
              <a:rPr lang="en-US" altLang="zh-CN" sz="1600" b="1" dirty="0">
                <a:solidFill>
                  <a:schemeClr val="bg1"/>
                </a:solidFill>
                <a:latin typeface="Times New Roman" pitchFamily="18" charset="0"/>
                <a:ea typeface="宋体" pitchFamily="2" charset="-122"/>
                <a:cs typeface="Times New Roman" pitchFamily="18" charset="0"/>
                <a:sym typeface="Symbol" pitchFamily="18" charset="2"/>
              </a:rPr>
              <a:t>489</a:t>
            </a:r>
            <a:r>
              <a:rPr lang="en-US" altLang="zh-CN" sz="1600" b="1" dirty="0">
                <a:solidFill>
                  <a:schemeClr val="bg1"/>
                </a:solidFill>
                <a:latin typeface="Times New Roman" pitchFamily="18" charset="0"/>
                <a:ea typeface="宋体" pitchFamily="2" charset="-122"/>
                <a:cs typeface="Times New Roman" pitchFamily="18" charset="0"/>
              </a:rPr>
              <a:t>, 28 Jan 2016.</a:t>
            </a:r>
          </a:p>
        </p:txBody>
      </p:sp>
      <p:sp>
        <p:nvSpPr>
          <p:cNvPr id="7" name="矩形 6"/>
          <p:cNvSpPr/>
          <p:nvPr/>
        </p:nvSpPr>
        <p:spPr>
          <a:xfrm>
            <a:off x="431801" y="1282032"/>
            <a:ext cx="5436344" cy="64770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8" name="标题 1"/>
          <p:cNvSpPr txBox="1">
            <a:spLocks/>
          </p:cNvSpPr>
          <p:nvPr/>
        </p:nvSpPr>
        <p:spPr>
          <a:xfrm>
            <a:off x="539552" y="1294532"/>
            <a:ext cx="5256584" cy="622300"/>
          </a:xfrm>
          <a:prstGeom prst="rect">
            <a:avLst/>
          </a:prstGeom>
          <a:noFill/>
        </p:spPr>
        <p:txBody>
          <a:bodyPr lIns="72731" tIns="36366" rIns="72731" bIns="36366" anchor="ctr"/>
          <a:lstStyle/>
          <a:p>
            <a:pPr defTabSz="727314">
              <a:defRPr/>
            </a:pPr>
            <a:r>
              <a:rPr lang="en-US" altLang="zh-CN"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2</a:t>
            </a:r>
            <a:r>
              <a:rPr lang="zh-CN" altLang="en-US"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、从需要监督学习到无师自通</a:t>
            </a:r>
            <a:endParaRPr lang="zh-CN" altLang="zh-CN" sz="28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pic>
        <p:nvPicPr>
          <p:cNvPr id="10" name="Picture 8" descr="http://f1.diyitui.com/32/e7/da/8d/8b/08/74/7c/3d/57/da/c2/91/3e/37/2f.jpg"/>
          <p:cNvPicPr>
            <a:picLocks noChangeAspect="1" noChangeArrowheads="1"/>
          </p:cNvPicPr>
          <p:nvPr/>
        </p:nvPicPr>
        <p:blipFill>
          <a:blip r:embed="rId2" cstate="print"/>
          <a:srcRect/>
          <a:stretch>
            <a:fillRect/>
          </a:stretch>
        </p:blipFill>
        <p:spPr bwMode="auto">
          <a:xfrm>
            <a:off x="6516216" y="5513423"/>
            <a:ext cx="2556520" cy="1314180"/>
          </a:xfrm>
          <a:prstGeom prst="rect">
            <a:avLst/>
          </a:prstGeom>
          <a:noFill/>
          <a:ln w="9525">
            <a:noFill/>
            <a:miter lim="800000"/>
            <a:headEnd/>
            <a:tailEnd/>
          </a:ln>
        </p:spPr>
      </p:pic>
      <p:sp>
        <p:nvSpPr>
          <p:cNvPr id="11" name="矩形 10"/>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2"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2054196461"/>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39552" y="2090989"/>
            <a:ext cx="8209607" cy="4084187"/>
          </a:xfrm>
          <a:prstGeom prst="rect">
            <a:avLst/>
          </a:prstGeom>
        </p:spPr>
        <p:txBody>
          <a:bodyPr wrap="square" lIns="91430" tIns="45716" rIns="91430" bIns="45716">
            <a:spAutoFit/>
          </a:bodyPr>
          <a:lstStyle/>
          <a:p>
            <a:pPr>
              <a:lnSpc>
                <a:spcPct val="130000"/>
              </a:lnSpc>
              <a:spcAft>
                <a:spcPts val="600"/>
              </a:spcAft>
              <a:defRPr/>
            </a:pPr>
            <a:r>
              <a:rPr lang="zh-CN" altLang="en-US" sz="2600" b="1" dirty="0" smtClean="0">
                <a:solidFill>
                  <a:srgbClr val="00CC00"/>
                </a:solidFill>
                <a:latin typeface="微软雅黑" panose="020B0503020204020204" pitchFamily="34" charset="-122"/>
                <a:ea typeface="微软雅黑" panose="020B0503020204020204" pitchFamily="34" charset="-122"/>
                <a:cs typeface="Times New Roman" pitchFamily="18" charset="0"/>
              </a:rPr>
              <a:t>深度神经网络结构</a:t>
            </a:r>
            <a:r>
              <a:rPr lang="zh-CN" altLang="en-US" sz="2600" b="1" dirty="0">
                <a:solidFill>
                  <a:srgbClr val="00CC00"/>
                </a:solidFill>
                <a:latin typeface="微软雅黑" panose="020B0503020204020204" pitchFamily="34" charset="-122"/>
                <a:ea typeface="微软雅黑" panose="020B0503020204020204" pitchFamily="34" charset="-122"/>
                <a:cs typeface="Times New Roman" pitchFamily="18" charset="0"/>
              </a:rPr>
              <a:t>：</a:t>
            </a:r>
            <a:endParaRPr lang="en-US" altLang="zh-CN" sz="2600" b="1" dirty="0">
              <a:solidFill>
                <a:srgbClr val="00CC00"/>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zh-CN" altLang="en-US"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深度</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策略网络</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en-US" altLang="zh-CN"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13</a:t>
            </a:r>
            <a:r>
              <a:rPr lang="zh-CN" altLang="en-US" sz="2200" dirty="0">
                <a:solidFill>
                  <a:srgbClr val="FFFF00"/>
                </a:solidFill>
                <a:latin typeface="微软雅黑" panose="020B0503020204020204" pitchFamily="34" charset="-122"/>
                <a:ea typeface="微软雅黑" panose="020B0503020204020204" pitchFamily="34" charset="-122"/>
                <a:cs typeface="Times New Roman" pitchFamily="18" charset="0"/>
              </a:rPr>
              <a:t>层深度卷积</a:t>
            </a:r>
            <a:r>
              <a:rPr lang="zh-CN" altLang="en-US"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神经网络（</a:t>
            </a:r>
            <a:r>
              <a:rPr lang="en-US" altLang="zh-CN" sz="2200" dirty="0" err="1" smtClean="0">
                <a:solidFill>
                  <a:srgbClr val="FFFF00"/>
                </a:solidFill>
                <a:latin typeface="微软雅黑" panose="020B0503020204020204" pitchFamily="34" charset="-122"/>
                <a:ea typeface="微软雅黑" panose="020B0503020204020204" pitchFamily="34" charset="-122"/>
                <a:cs typeface="Times New Roman" pitchFamily="18" charset="0"/>
              </a:rPr>
              <a:t>AlphaGo</a:t>
            </a:r>
            <a:r>
              <a:rPr lang="en-US" altLang="zh-CN"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 Lee</a:t>
            </a:r>
            <a:r>
              <a:rPr lang="zh-CN" altLang="en-US"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200" dirty="0">
              <a:solidFill>
                <a:srgbClr val="FFFF00"/>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en-US" altLang="zh-CN"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en-US" altLang="zh-CN"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40</a:t>
            </a:r>
            <a:r>
              <a:rPr lang="zh-CN" altLang="en-US" sz="2200" dirty="0">
                <a:solidFill>
                  <a:srgbClr val="FFFF00"/>
                </a:solidFill>
                <a:latin typeface="微软雅黑" panose="020B0503020204020204" pitchFamily="34" charset="-122"/>
                <a:ea typeface="微软雅黑" panose="020B0503020204020204" pitchFamily="34" charset="-122"/>
                <a:cs typeface="Times New Roman" pitchFamily="18" charset="0"/>
              </a:rPr>
              <a:t>层深度卷积神经网络（</a:t>
            </a:r>
            <a:r>
              <a:rPr lang="en-US" altLang="zh-CN" sz="2200" dirty="0" err="1">
                <a:solidFill>
                  <a:srgbClr val="FFFF00"/>
                </a:solidFill>
                <a:latin typeface="微软雅黑" panose="020B0503020204020204" pitchFamily="34" charset="-122"/>
                <a:ea typeface="微软雅黑" panose="020B0503020204020204" pitchFamily="34" charset="-122"/>
                <a:cs typeface="Times New Roman" pitchFamily="18" charset="0"/>
              </a:rPr>
              <a:t>AlphaGo</a:t>
            </a:r>
            <a:r>
              <a:rPr lang="en-US" altLang="zh-CN" sz="2200" dirty="0">
                <a:solidFill>
                  <a:srgbClr val="FFFF00"/>
                </a:solidFill>
                <a:latin typeface="微软雅黑" panose="020B0503020204020204" pitchFamily="34" charset="-122"/>
                <a:ea typeface="微软雅黑" panose="020B0503020204020204" pitchFamily="34" charset="-122"/>
                <a:cs typeface="Times New Roman" pitchFamily="18" charset="0"/>
              </a:rPr>
              <a:t> </a:t>
            </a:r>
            <a:r>
              <a:rPr lang="en-US" altLang="zh-CN"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Master</a:t>
            </a:r>
            <a:r>
              <a:rPr lang="zh-CN" altLang="en-US"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200" dirty="0">
              <a:solidFill>
                <a:srgbClr val="FFFF00"/>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zh-CN" altLang="en-US"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深度</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价值网络</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en-US" altLang="zh-CN"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13</a:t>
            </a:r>
            <a:r>
              <a:rPr lang="zh-CN" altLang="en-US" sz="2200" dirty="0">
                <a:solidFill>
                  <a:srgbClr val="FFFF00"/>
                </a:solidFill>
                <a:latin typeface="微软雅黑" panose="020B0503020204020204" pitchFamily="34" charset="-122"/>
                <a:ea typeface="微软雅黑" panose="020B0503020204020204" pitchFamily="34" charset="-122"/>
                <a:cs typeface="Times New Roman" pitchFamily="18" charset="0"/>
              </a:rPr>
              <a:t>层深度卷积神经网络（</a:t>
            </a:r>
            <a:r>
              <a:rPr lang="en-US" altLang="zh-CN" sz="2200" dirty="0" err="1">
                <a:solidFill>
                  <a:srgbClr val="FFFF00"/>
                </a:solidFill>
                <a:latin typeface="微软雅黑" panose="020B0503020204020204" pitchFamily="34" charset="-122"/>
                <a:ea typeface="微软雅黑" panose="020B0503020204020204" pitchFamily="34" charset="-122"/>
                <a:cs typeface="Times New Roman" pitchFamily="18" charset="0"/>
              </a:rPr>
              <a:t>AlphaGo</a:t>
            </a:r>
            <a:r>
              <a:rPr lang="en-US" altLang="zh-CN" sz="2200" dirty="0">
                <a:solidFill>
                  <a:srgbClr val="FFFF00"/>
                </a:solidFill>
                <a:latin typeface="微软雅黑" panose="020B0503020204020204" pitchFamily="34" charset="-122"/>
                <a:ea typeface="微软雅黑" panose="020B0503020204020204" pitchFamily="34" charset="-122"/>
                <a:cs typeface="Times New Roman" pitchFamily="18" charset="0"/>
              </a:rPr>
              <a:t> Lee</a:t>
            </a:r>
            <a:r>
              <a:rPr lang="zh-CN" altLang="en-US" sz="2200" dirty="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200" dirty="0">
              <a:solidFill>
                <a:srgbClr val="FFFF00"/>
              </a:solidFill>
              <a:latin typeface="微软雅黑" panose="020B0503020204020204" pitchFamily="34" charset="-122"/>
              <a:ea typeface="微软雅黑" panose="020B0503020204020204" pitchFamily="34" charset="-122"/>
              <a:cs typeface="Times New Roman" pitchFamily="18" charset="0"/>
            </a:endParaRPr>
          </a:p>
          <a:p>
            <a:pPr>
              <a:lnSpc>
                <a:spcPct val="130000"/>
              </a:lnSpc>
              <a:defRPr/>
            </a:pP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en-US" altLang="zh-CN" sz="2000"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en-US" altLang="zh-CN"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40</a:t>
            </a:r>
            <a:r>
              <a:rPr lang="zh-CN" altLang="en-US" sz="2200" dirty="0">
                <a:solidFill>
                  <a:srgbClr val="FFFF00"/>
                </a:solidFill>
                <a:latin typeface="微软雅黑" panose="020B0503020204020204" pitchFamily="34" charset="-122"/>
                <a:ea typeface="微软雅黑" panose="020B0503020204020204" pitchFamily="34" charset="-122"/>
                <a:cs typeface="Times New Roman" pitchFamily="18" charset="0"/>
              </a:rPr>
              <a:t>层深度卷积神经网络（</a:t>
            </a:r>
            <a:r>
              <a:rPr lang="en-US" altLang="zh-CN" sz="2200" dirty="0" err="1">
                <a:solidFill>
                  <a:srgbClr val="FFFF00"/>
                </a:solidFill>
                <a:latin typeface="微软雅黑" panose="020B0503020204020204" pitchFamily="34" charset="-122"/>
                <a:ea typeface="微软雅黑" panose="020B0503020204020204" pitchFamily="34" charset="-122"/>
                <a:cs typeface="Times New Roman" pitchFamily="18" charset="0"/>
              </a:rPr>
              <a:t>AlphaGo</a:t>
            </a:r>
            <a:r>
              <a:rPr lang="en-US" altLang="zh-CN" sz="2200" dirty="0">
                <a:solidFill>
                  <a:srgbClr val="FFFF00"/>
                </a:solidFill>
                <a:latin typeface="微软雅黑" panose="020B0503020204020204" pitchFamily="34" charset="-122"/>
                <a:ea typeface="微软雅黑" panose="020B0503020204020204" pitchFamily="34" charset="-122"/>
                <a:cs typeface="Times New Roman" pitchFamily="18" charset="0"/>
              </a:rPr>
              <a:t> Master</a:t>
            </a:r>
            <a:r>
              <a:rPr lang="zh-CN" altLang="en-US" sz="2200" dirty="0">
                <a:solidFill>
                  <a:srgbClr val="FFFF00"/>
                </a:solidFill>
                <a:latin typeface="微软雅黑" panose="020B0503020204020204" pitchFamily="34" charset="-122"/>
                <a:ea typeface="微软雅黑" panose="020B0503020204020204" pitchFamily="34" charset="-122"/>
                <a:cs typeface="Times New Roman" pitchFamily="18" charset="0"/>
              </a:rPr>
              <a:t>）</a:t>
            </a:r>
            <a:endParaRPr lang="en-US" altLang="zh-CN" sz="2200" dirty="0">
              <a:solidFill>
                <a:srgbClr val="FFFF00"/>
              </a:solidFill>
              <a:latin typeface="微软雅黑" panose="020B0503020204020204" pitchFamily="34" charset="-122"/>
              <a:ea typeface="微软雅黑" panose="020B0503020204020204" pitchFamily="34" charset="-122"/>
              <a:cs typeface="Times New Roman" pitchFamily="18" charset="0"/>
            </a:endParaRPr>
          </a:p>
          <a:p>
            <a:pPr>
              <a:lnSpc>
                <a:spcPct val="130000"/>
              </a:lnSpc>
              <a:spcBef>
                <a:spcPts val="1200"/>
              </a:spcBef>
              <a:defRPr/>
            </a:pPr>
            <a:r>
              <a:rPr lang="en-US" altLang="zh-CN"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zh-CN" altLang="en-US"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蒙特卡洛树搜索（</a:t>
            </a:r>
            <a:r>
              <a:rPr lang="en-US" altLang="zh-CN"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MCTS</a:t>
            </a:r>
            <a:r>
              <a:rPr lang="zh-CN" altLang="en-US"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a:t>
            </a:r>
            <a:r>
              <a:rPr lang="en-US" altLang="zh-CN" dirty="0" smtClean="0">
                <a:solidFill>
                  <a:schemeClr val="accent1">
                    <a:lumMod val="60000"/>
                    <a:lumOff val="40000"/>
                  </a:schemeClr>
                </a:solidFill>
                <a:latin typeface="微软雅黑" panose="020B0503020204020204" pitchFamily="34" charset="-122"/>
                <a:ea typeface="微软雅黑" panose="020B0503020204020204" pitchFamily="34" charset="-122"/>
                <a:cs typeface="Times New Roman" pitchFamily="18" charset="0"/>
              </a:rPr>
              <a:t>:   </a:t>
            </a:r>
            <a:r>
              <a:rPr lang="zh-CN" altLang="en-US" sz="2200" dirty="0" smtClean="0">
                <a:solidFill>
                  <a:srgbClr val="FFFF00"/>
                </a:solidFill>
                <a:latin typeface="微软雅黑" panose="020B0503020204020204" pitchFamily="34" charset="-122"/>
                <a:ea typeface="微软雅黑" panose="020B0503020204020204" pitchFamily="34" charset="-122"/>
                <a:cs typeface="Times New Roman" pitchFamily="18" charset="0"/>
              </a:rPr>
              <a:t>传统</a:t>
            </a:r>
            <a:r>
              <a:rPr lang="zh-CN" altLang="en-US" sz="2200" dirty="0">
                <a:solidFill>
                  <a:srgbClr val="FFFF00"/>
                </a:solidFill>
                <a:latin typeface="微软雅黑" panose="020B0503020204020204" pitchFamily="34" charset="-122"/>
                <a:ea typeface="微软雅黑" panose="020B0503020204020204" pitchFamily="34" charset="-122"/>
                <a:cs typeface="Times New Roman" pitchFamily="18" charset="0"/>
              </a:rPr>
              <a:t>方法</a:t>
            </a:r>
            <a:endParaRPr lang="en-US" altLang="zh-CN" sz="2200" b="1" dirty="0">
              <a:solidFill>
                <a:srgbClr val="54DFA2"/>
              </a:solidFill>
              <a:latin typeface="Adobe 仿宋 Std R" pitchFamily="18" charset="-122"/>
              <a:ea typeface="Adobe 仿宋 Std R" pitchFamily="18" charset="-122"/>
              <a:cs typeface="Times New Roman" pitchFamily="18" charset="0"/>
            </a:endParaRPr>
          </a:p>
          <a:p>
            <a:pPr>
              <a:lnSpc>
                <a:spcPct val="130000"/>
              </a:lnSpc>
              <a:defRPr/>
            </a:pPr>
            <a:r>
              <a:rPr lang="zh-CN" altLang="en-US" sz="2000" dirty="0" smtClean="0">
                <a:solidFill>
                  <a:srgbClr val="54DFA2"/>
                </a:solidFill>
                <a:latin typeface="Adobe 仿宋 Std R" pitchFamily="18" charset="-122"/>
                <a:ea typeface="Adobe 仿宋 Std R" pitchFamily="18" charset="-122"/>
                <a:cs typeface="Times New Roman" pitchFamily="18" charset="0"/>
              </a:rPr>
              <a:t>   </a:t>
            </a:r>
            <a:r>
              <a:rPr lang="zh-CN" altLang="en-US" sz="2200" dirty="0" smtClean="0">
                <a:solidFill>
                  <a:srgbClr val="54DFA2"/>
                </a:solidFill>
                <a:latin typeface="Adobe 仿宋 Std R" pitchFamily="18" charset="-122"/>
                <a:ea typeface="Adobe 仿宋 Std R" pitchFamily="18" charset="-122"/>
                <a:cs typeface="Times New Roman" pitchFamily="18" charset="0"/>
              </a:rPr>
              <a:t>限定</a:t>
            </a:r>
            <a:r>
              <a:rPr lang="zh-CN" altLang="en-US" sz="2200" dirty="0">
                <a:solidFill>
                  <a:srgbClr val="54DFA2"/>
                </a:solidFill>
                <a:latin typeface="Adobe 仿宋 Std R" pitchFamily="18" charset="-122"/>
                <a:ea typeface="Adobe 仿宋 Std R" pitchFamily="18" charset="-122"/>
                <a:cs typeface="Times New Roman" pitchFamily="18" charset="0"/>
              </a:rPr>
              <a:t>宽度和深度的下搜与回溯</a:t>
            </a:r>
            <a:r>
              <a:rPr lang="zh-CN" altLang="en-US" sz="2200" dirty="0" smtClean="0">
                <a:solidFill>
                  <a:srgbClr val="54DFA2"/>
                </a:solidFill>
                <a:latin typeface="Adobe 仿宋 Std R" pitchFamily="18" charset="-122"/>
                <a:ea typeface="Adobe 仿宋 Std R" pitchFamily="18" charset="-122"/>
                <a:cs typeface="Times New Roman" pitchFamily="18" charset="0"/>
              </a:rPr>
              <a:t>更新；</a:t>
            </a:r>
            <a:endParaRPr lang="en-US" altLang="zh-CN" sz="2200" dirty="0">
              <a:solidFill>
                <a:srgbClr val="54DFA2"/>
              </a:solidFill>
              <a:latin typeface="Adobe 仿宋 Std R" pitchFamily="18" charset="-122"/>
              <a:ea typeface="Adobe 仿宋 Std R" pitchFamily="18" charset="-122"/>
              <a:cs typeface="Times New Roman" pitchFamily="18" charset="0"/>
            </a:endParaRPr>
          </a:p>
          <a:p>
            <a:pPr>
              <a:lnSpc>
                <a:spcPct val="130000"/>
              </a:lnSpc>
              <a:defRPr/>
            </a:pPr>
            <a:r>
              <a:rPr lang="en-US" altLang="zh-CN" sz="2200" dirty="0" smtClean="0">
                <a:solidFill>
                  <a:srgbClr val="54DFA2"/>
                </a:solidFill>
                <a:latin typeface="Adobe 仿宋 Std R" pitchFamily="18" charset="-122"/>
                <a:ea typeface="Adobe 仿宋 Std R" pitchFamily="18" charset="-122"/>
                <a:cs typeface="Times New Roman" pitchFamily="18" charset="0"/>
              </a:rPr>
              <a:t>   </a:t>
            </a:r>
            <a:r>
              <a:rPr lang="en-US" altLang="zh-CN" sz="2200" b="1" dirty="0" smtClean="0">
                <a:solidFill>
                  <a:srgbClr val="54DFA2"/>
                </a:solidFill>
                <a:latin typeface="Adobe 仿宋 Std R" pitchFamily="18" charset="-122"/>
                <a:ea typeface="Adobe 仿宋 Std R" pitchFamily="18" charset="-122"/>
                <a:cs typeface="Times New Roman" pitchFamily="18" charset="0"/>
              </a:rPr>
              <a:t>MCTS</a:t>
            </a:r>
            <a:r>
              <a:rPr lang="zh-CN" altLang="en-US" sz="2200" b="1" dirty="0" smtClean="0">
                <a:solidFill>
                  <a:srgbClr val="54DFA2"/>
                </a:solidFill>
                <a:latin typeface="Adobe 仿宋 Std R" pitchFamily="18" charset="-122"/>
                <a:ea typeface="Adobe 仿宋 Std R" pitchFamily="18" charset="-122"/>
                <a:cs typeface="Times New Roman" pitchFamily="18" charset="0"/>
              </a:rPr>
              <a:t>：</a:t>
            </a:r>
            <a:r>
              <a:rPr lang="zh-CN" altLang="en-US" sz="2200" dirty="0" smtClean="0">
                <a:solidFill>
                  <a:srgbClr val="54DFA2"/>
                </a:solidFill>
                <a:latin typeface="Adobe 仿宋 Std R" pitchFamily="18" charset="-122"/>
                <a:ea typeface="Adobe 仿宋 Std R" pitchFamily="18" charset="-122"/>
                <a:cs typeface="Times New Roman" pitchFamily="18" charset="0"/>
              </a:rPr>
              <a:t>  </a:t>
            </a:r>
            <a:r>
              <a:rPr lang="en-US" altLang="zh-CN" sz="2200" b="1" dirty="0" smtClean="0">
                <a:solidFill>
                  <a:srgbClr val="00FF00"/>
                </a:solidFill>
                <a:latin typeface="Adobe 仿宋 Std R" pitchFamily="18" charset="-122"/>
                <a:ea typeface="Adobe 仿宋 Std R" pitchFamily="18" charset="-122"/>
                <a:cs typeface="Times New Roman" pitchFamily="18" charset="0"/>
              </a:rPr>
              <a:t>Selection</a:t>
            </a:r>
            <a:r>
              <a:rPr lang="en-US" altLang="zh-CN" sz="2200" b="1" dirty="0">
                <a:solidFill>
                  <a:srgbClr val="00FF00"/>
                </a:solidFill>
                <a:latin typeface="Adobe 仿宋 Std R" pitchFamily="18" charset="-122"/>
                <a:ea typeface="Adobe 仿宋 Std R" pitchFamily="18" charset="-122"/>
                <a:cs typeface="Times New Roman" pitchFamily="18" charset="0"/>
              </a:rPr>
              <a:t>, Expansion, </a:t>
            </a:r>
            <a:r>
              <a:rPr lang="en-US" altLang="zh-CN" sz="2200" b="1" dirty="0" smtClean="0">
                <a:solidFill>
                  <a:srgbClr val="00FF00"/>
                </a:solidFill>
                <a:latin typeface="Adobe 仿宋 Std R" pitchFamily="18" charset="-122"/>
                <a:ea typeface="Adobe 仿宋 Std R" pitchFamily="18" charset="-122"/>
                <a:cs typeface="Times New Roman" pitchFamily="18" charset="0"/>
              </a:rPr>
              <a:t>Simulation, Backpropagation</a:t>
            </a:r>
            <a:endParaRPr lang="zh-CN" altLang="en-US" sz="2200" b="1" dirty="0">
              <a:solidFill>
                <a:srgbClr val="00FF00"/>
              </a:solidFill>
              <a:latin typeface="Adobe 仿宋 Std R" pitchFamily="18" charset="-122"/>
              <a:ea typeface="Adobe 仿宋 Std R" pitchFamily="18" charset="-122"/>
              <a:cs typeface="Times New Roman" pitchFamily="18" charset="0"/>
            </a:endParaRPr>
          </a:p>
        </p:txBody>
      </p:sp>
      <p:pic>
        <p:nvPicPr>
          <p:cNvPr id="81925" name="Picture 2" descr="http://static.open-open.com/lib/uploadImg/20150306/20150306152717_84.png"/>
          <p:cNvPicPr>
            <a:picLocks noChangeAspect="1" noChangeArrowheads="1"/>
          </p:cNvPicPr>
          <p:nvPr/>
        </p:nvPicPr>
        <p:blipFill>
          <a:blip r:embed="rId2" cstate="print"/>
          <a:srcRect/>
          <a:stretch>
            <a:fillRect/>
          </a:stretch>
        </p:blipFill>
        <p:spPr bwMode="auto">
          <a:xfrm>
            <a:off x="3842427" y="1481928"/>
            <a:ext cx="4834029" cy="1082976"/>
          </a:xfrm>
          <a:prstGeom prst="rect">
            <a:avLst/>
          </a:prstGeom>
          <a:noFill/>
          <a:ln w="9525">
            <a:noFill/>
            <a:miter lim="800000"/>
            <a:headEnd/>
            <a:tailEnd/>
          </a:ln>
        </p:spPr>
      </p:pic>
      <p:sp>
        <p:nvSpPr>
          <p:cNvPr id="7" name="Rectangle 2"/>
          <p:cNvSpPr txBox="1">
            <a:spLocks noChangeArrowheads="1"/>
          </p:cNvSpPr>
          <p:nvPr/>
        </p:nvSpPr>
        <p:spPr bwMode="auto">
          <a:xfrm>
            <a:off x="467545" y="1340768"/>
            <a:ext cx="2952327" cy="564551"/>
          </a:xfrm>
          <a:prstGeom prst="rect">
            <a:avLst/>
          </a:prstGeom>
          <a:noFill/>
          <a:ln w="9525">
            <a:solidFill>
              <a:srgbClr val="C00000"/>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en-US" altLang="zh-CN" sz="4000" b="1" kern="0" dirty="0" smtClean="0">
                <a:solidFill>
                  <a:schemeClr val="accent1"/>
                </a:solidFill>
                <a:latin typeface="Times New Roman" pitchFamily="18" charset="0"/>
                <a:ea typeface="+mn-ea"/>
                <a:cs typeface="Times New Roman" pitchFamily="18" charset="0"/>
              </a:rPr>
              <a:t> </a:t>
            </a:r>
            <a:r>
              <a:rPr lang="zh-CN" altLang="en-US" sz="2400" b="1" dirty="0" smtClean="0">
                <a:solidFill>
                  <a:srgbClr val="FF0000"/>
                </a:solidFill>
                <a:latin typeface="微软雅黑" pitchFamily="34" charset="-122"/>
                <a:ea typeface="微软雅黑" pitchFamily="34" charset="-122"/>
              </a:rPr>
              <a:t>★ </a:t>
            </a:r>
            <a:r>
              <a:rPr lang="zh-CN" altLang="en-US" sz="2800" b="1" kern="0" dirty="0">
                <a:solidFill>
                  <a:srgbClr val="FFFF00"/>
                </a:solidFill>
                <a:latin typeface="微软雅黑" panose="020B0503020204020204" pitchFamily="34" charset="-122"/>
                <a:ea typeface="微软雅黑" panose="020B0503020204020204" pitchFamily="34" charset="-122"/>
                <a:cs typeface="Times New Roman" pitchFamily="18" charset="0"/>
              </a:rPr>
              <a:t>需要</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监督学习</a:t>
            </a:r>
            <a:endParaRPr lang="zh-CN" altLang="en-US" sz="2800" b="1" kern="0" dirty="0"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itchFamily="18" charset="0"/>
            </a:endParaRPr>
          </a:p>
        </p:txBody>
      </p:sp>
      <p:sp>
        <p:nvSpPr>
          <p:cNvPr id="2" name="矩形 1"/>
          <p:cNvSpPr/>
          <p:nvPr/>
        </p:nvSpPr>
        <p:spPr>
          <a:xfrm>
            <a:off x="782245" y="6135687"/>
            <a:ext cx="3789755" cy="461665"/>
          </a:xfrm>
          <a:prstGeom prst="rect">
            <a:avLst/>
          </a:prstGeom>
        </p:spPr>
        <p:txBody>
          <a:bodyPr wrap="none">
            <a:spAutoFit/>
          </a:bodyPr>
          <a:lstStyle/>
          <a:p>
            <a:r>
              <a:rPr lang="en-US" altLang="zh-CN" dirty="0">
                <a:solidFill>
                  <a:srgbClr val="54DFA2"/>
                </a:solidFill>
                <a:latin typeface="微软雅黑" panose="020B0503020204020204" pitchFamily="34" charset="-122"/>
                <a:ea typeface="微软雅黑" panose="020B0503020204020204" pitchFamily="34" charset="-122"/>
              </a:rPr>
              <a:t>Monte Carlo Tree Search</a:t>
            </a:r>
            <a:endParaRPr lang="zh-CN" altLang="en-US" dirty="0">
              <a:solidFill>
                <a:srgbClr val="54DFA2"/>
              </a:solidFill>
              <a:latin typeface="微软雅黑" panose="020B0503020204020204" pitchFamily="34" charset="-122"/>
              <a:ea typeface="微软雅黑" panose="020B0503020204020204" pitchFamily="34" charset="-122"/>
            </a:endParaRPr>
          </a:p>
        </p:txBody>
      </p:sp>
      <p:sp>
        <p:nvSpPr>
          <p:cNvPr id="10" name="矩形 9"/>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1"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223288205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67604" y="1275967"/>
            <a:ext cx="4549106" cy="1588119"/>
          </a:xfrm>
          <a:prstGeom prst="rect">
            <a:avLst/>
          </a:prstGeom>
          <a:solidFill>
            <a:schemeClr val="bg1">
              <a:lumMod val="75000"/>
            </a:schemeClr>
          </a:solidFill>
          <a:ln w="57150">
            <a:solidFill>
              <a:srgbClr val="C00000"/>
            </a:solidFill>
          </a:ln>
        </p:spPr>
        <p:txBody>
          <a:bodyPr wrap="square" lIns="91430" tIns="45716" rIns="91430" bIns="45716">
            <a:spAutoFit/>
          </a:bodyPr>
          <a:lstStyle/>
          <a:p>
            <a:pPr marL="85725">
              <a:lnSpc>
                <a:spcPct val="120000"/>
              </a:lnSpc>
              <a:spcAft>
                <a:spcPts val="477"/>
              </a:spcAft>
              <a:defRPr/>
            </a:pPr>
            <a:r>
              <a:rPr lang="zh-CN" altLang="en-US" sz="1900" b="1" dirty="0" smtClean="0">
                <a:latin typeface="微软雅黑" panose="020B0503020204020204" pitchFamily="34" charset="-122"/>
                <a:ea typeface="微软雅黑" panose="020B0503020204020204" pitchFamily="34" charset="-122"/>
              </a:rPr>
              <a:t>根据</a:t>
            </a:r>
            <a:r>
              <a:rPr lang="zh-CN" altLang="en-US" sz="1900" b="1" dirty="0">
                <a:latin typeface="微软雅黑" panose="020B0503020204020204" pitchFamily="34" charset="-122"/>
                <a:ea typeface="微软雅黑" panose="020B0503020204020204" pitchFamily="34" charset="-122"/>
              </a:rPr>
              <a:t>已</a:t>
            </a:r>
            <a:r>
              <a:rPr lang="zh-CN" altLang="en-US" sz="1900" b="1" dirty="0" smtClean="0">
                <a:latin typeface="微软雅黑" panose="020B0503020204020204" pitchFamily="34" charset="-122"/>
                <a:ea typeface="微软雅黑" panose="020B0503020204020204" pitchFamily="34" charset="-122"/>
              </a:rPr>
              <a:t>监督训练之价值网络</a:t>
            </a:r>
            <a:r>
              <a:rPr lang="en-US" altLang="zh-CN" sz="1900" b="1" dirty="0" smtClean="0">
                <a:latin typeface="微软雅黑" panose="020B0503020204020204" pitchFamily="34" charset="-122"/>
                <a:ea typeface="微软雅黑" panose="020B0503020204020204" pitchFamily="34" charset="-122"/>
              </a:rPr>
              <a:t>V</a:t>
            </a:r>
            <a:r>
              <a:rPr lang="sv-SE" altLang="zh-CN" sz="2000" b="1" baseline="-25000" dirty="0" smtClean="0">
                <a:ea typeface="宋体" pitchFamily="2" charset="-122"/>
                <a:sym typeface="Symbol" pitchFamily="18" charset="2"/>
              </a:rPr>
              <a:t></a:t>
            </a:r>
            <a:r>
              <a:rPr lang="en-US" altLang="zh-CN" sz="1800" b="1" baseline="-25000" dirty="0" smtClean="0">
                <a:ea typeface="宋体" pitchFamily="2" charset="-122"/>
                <a:sym typeface="Symbol" pitchFamily="18" charset="2"/>
              </a:rPr>
              <a:t>1</a:t>
            </a:r>
            <a:r>
              <a:rPr lang="en-US" altLang="zh-CN" sz="1900" b="1" dirty="0" smtClean="0">
                <a:latin typeface="微软雅黑" panose="020B0503020204020204" pitchFamily="34" charset="-122"/>
                <a:ea typeface="微软雅黑" panose="020B0503020204020204" pitchFamily="34" charset="-122"/>
              </a:rPr>
              <a:t>(s)</a:t>
            </a:r>
            <a:r>
              <a:rPr lang="zh-CN" altLang="en-US" sz="1900" b="1" dirty="0">
                <a:latin typeface="微软雅黑" panose="020B0503020204020204" pitchFamily="34" charset="-122"/>
                <a:ea typeface="微软雅黑" panose="020B0503020204020204" pitchFamily="34" charset="-122"/>
              </a:rPr>
              <a:t>或</a:t>
            </a:r>
            <a:r>
              <a:rPr lang="en-US" altLang="zh-CN" sz="1900" b="1" dirty="0" smtClean="0">
                <a:latin typeface="微软雅黑" panose="020B0503020204020204" pitchFamily="34" charset="-122"/>
                <a:ea typeface="微软雅黑" panose="020B0503020204020204" pitchFamily="34" charset="-122"/>
              </a:rPr>
              <a:t>Q</a:t>
            </a:r>
            <a:r>
              <a:rPr lang="sv-SE" altLang="zh-CN" sz="2000" b="1" baseline="-25000" dirty="0">
                <a:ea typeface="宋体" pitchFamily="2" charset="-122"/>
                <a:sym typeface="Symbol" pitchFamily="18" charset="2"/>
              </a:rPr>
              <a:t> </a:t>
            </a:r>
            <a:r>
              <a:rPr lang="sv-SE" altLang="zh-CN" sz="2000" b="1" baseline="-25000" dirty="0" smtClean="0">
                <a:ea typeface="宋体" pitchFamily="2" charset="-122"/>
                <a:sym typeface="Symbol" pitchFamily="18" charset="2"/>
              </a:rPr>
              <a:t></a:t>
            </a:r>
            <a:r>
              <a:rPr lang="en-US" altLang="zh-CN" sz="2000" b="1" baseline="-25000" dirty="0">
                <a:ea typeface="宋体" pitchFamily="2" charset="-122"/>
                <a:sym typeface="Symbol" pitchFamily="18" charset="2"/>
              </a:rPr>
              <a:t>1 </a:t>
            </a:r>
            <a:r>
              <a:rPr lang="en-US" altLang="zh-CN" sz="1900" b="1" dirty="0" smtClean="0">
                <a:latin typeface="微软雅黑" panose="020B0503020204020204" pitchFamily="34" charset="-122"/>
                <a:ea typeface="微软雅黑" panose="020B0503020204020204" pitchFamily="34" charset="-122"/>
              </a:rPr>
              <a:t>(</a:t>
            </a:r>
            <a:r>
              <a:rPr lang="en-US" altLang="zh-CN" sz="1900" b="1" dirty="0" err="1" smtClean="0">
                <a:latin typeface="微软雅黑" panose="020B0503020204020204" pitchFamily="34" charset="-122"/>
                <a:ea typeface="微软雅黑" panose="020B0503020204020204" pitchFamily="34" charset="-122"/>
              </a:rPr>
              <a:t>s,a</a:t>
            </a:r>
            <a:r>
              <a:rPr lang="en-US" altLang="zh-CN" sz="1900" b="1" dirty="0" smtClean="0">
                <a:latin typeface="微软雅黑" panose="020B0503020204020204" pitchFamily="34" charset="-122"/>
                <a:ea typeface="微软雅黑" panose="020B0503020204020204" pitchFamily="34" charset="-122"/>
              </a:rPr>
              <a:t>)</a:t>
            </a:r>
            <a:r>
              <a:rPr lang="zh-CN" altLang="en-US" sz="1900" b="1" dirty="0" smtClean="0">
                <a:latin typeface="微软雅黑" panose="020B0503020204020204" pitchFamily="34" charset="-122"/>
                <a:ea typeface="微软雅黑" panose="020B0503020204020204" pitchFamily="34" charset="-122"/>
              </a:rPr>
              <a:t>和策略网络</a:t>
            </a:r>
            <a:r>
              <a:rPr lang="sv-SE" altLang="zh-CN" b="1" dirty="0" smtClean="0">
                <a:latin typeface="Symbol" pitchFamily="18" charset="2"/>
                <a:ea typeface="宋体" pitchFamily="2" charset="-122"/>
                <a:sym typeface="Symbol" pitchFamily="18" charset="2"/>
              </a:rPr>
              <a:t>p</a:t>
            </a:r>
            <a:r>
              <a:rPr lang="sv-SE" altLang="zh-CN" sz="2000" b="1" baseline="-25000" dirty="0" smtClean="0">
                <a:ea typeface="宋体" pitchFamily="2" charset="-122"/>
                <a:sym typeface="Symbol" pitchFamily="18" charset="2"/>
              </a:rPr>
              <a:t></a:t>
            </a:r>
            <a:r>
              <a:rPr lang="en-US" altLang="zh-CN" sz="1800" b="1" baseline="-25000" dirty="0" smtClean="0">
                <a:ea typeface="宋体" pitchFamily="2" charset="-122"/>
                <a:sym typeface="Symbol" pitchFamily="18" charset="2"/>
              </a:rPr>
              <a:t>2</a:t>
            </a:r>
            <a:r>
              <a:rPr lang="en-US" altLang="zh-CN" sz="1900" b="1" dirty="0" smtClean="0">
                <a:latin typeface="微软雅黑" panose="020B0503020204020204" pitchFamily="34" charset="-122"/>
                <a:ea typeface="微软雅黑" panose="020B0503020204020204" pitchFamily="34" charset="-122"/>
              </a:rPr>
              <a:t>(</a:t>
            </a:r>
            <a:r>
              <a:rPr lang="en-US" altLang="zh-CN" sz="1900" b="1" dirty="0" err="1" smtClean="0">
                <a:latin typeface="微软雅黑" panose="020B0503020204020204" pitchFamily="34" charset="-122"/>
                <a:ea typeface="微软雅黑" panose="020B0503020204020204" pitchFamily="34" charset="-122"/>
              </a:rPr>
              <a:t>s,a</a:t>
            </a:r>
            <a:r>
              <a:rPr lang="en-US" altLang="zh-CN" sz="1900" b="1" dirty="0">
                <a:latin typeface="微软雅黑" panose="020B0503020204020204" pitchFamily="34" charset="-122"/>
                <a:ea typeface="微软雅黑" panose="020B0503020204020204" pitchFamily="34" charset="-122"/>
              </a:rPr>
              <a:t>)</a:t>
            </a:r>
            <a:r>
              <a:rPr lang="zh-CN" altLang="en-US" sz="1900" b="1" dirty="0" smtClean="0">
                <a:latin typeface="微软雅黑" panose="020B0503020204020204" pitchFamily="34" charset="-122"/>
                <a:ea typeface="微软雅黑" panose="020B0503020204020204" pitchFamily="34" charset="-122"/>
              </a:rPr>
              <a:t>，剪裁出限定</a:t>
            </a:r>
            <a:r>
              <a:rPr lang="zh-CN" altLang="en-US" sz="1900" b="1" dirty="0">
                <a:latin typeface="微软雅黑" panose="020B0503020204020204" pitchFamily="34" charset="-122"/>
                <a:ea typeface="微软雅黑" panose="020B0503020204020204" pitchFamily="34" charset="-122"/>
              </a:rPr>
              <a:t>深度</a:t>
            </a:r>
            <a:r>
              <a:rPr lang="zh-CN" altLang="en-US" sz="1900" b="1" dirty="0" smtClean="0">
                <a:latin typeface="微软雅黑" panose="020B0503020204020204" pitchFamily="34" charset="-122"/>
                <a:ea typeface="微软雅黑" panose="020B0503020204020204" pitchFamily="34" charset="-122"/>
              </a:rPr>
              <a:t>与限定宽度的</a:t>
            </a:r>
            <a:r>
              <a:rPr lang="zh-CN" altLang="en-US" sz="1900" b="1" dirty="0">
                <a:latin typeface="微软雅黑" panose="020B0503020204020204" pitchFamily="34" charset="-122"/>
                <a:ea typeface="微软雅黑" panose="020B0503020204020204" pitchFamily="34" charset="-122"/>
              </a:rPr>
              <a:t>搜索</a:t>
            </a:r>
            <a:r>
              <a:rPr lang="zh-CN" altLang="en-US" sz="1900" b="1" dirty="0" smtClean="0">
                <a:latin typeface="微软雅黑" panose="020B0503020204020204" pitchFamily="34" charset="-122"/>
                <a:ea typeface="微软雅黑" panose="020B0503020204020204" pitchFamily="34" charset="-122"/>
              </a:rPr>
              <a:t>树，然后再利用</a:t>
            </a:r>
            <a:r>
              <a:rPr lang="en-US" altLang="zh-CN" sz="1900" b="1" dirty="0" smtClean="0">
                <a:latin typeface="微软雅黑" panose="020B0503020204020204" pitchFamily="34" charset="-122"/>
                <a:ea typeface="微软雅黑" panose="020B0503020204020204" pitchFamily="34" charset="-122"/>
              </a:rPr>
              <a:t>MCTS</a:t>
            </a:r>
            <a:r>
              <a:rPr lang="zh-CN" altLang="en-US" sz="1900" b="1" dirty="0" smtClean="0">
                <a:latin typeface="微软雅黑" panose="020B0503020204020204" pitchFamily="34" charset="-122"/>
                <a:ea typeface="微软雅黑" panose="020B0503020204020204" pitchFamily="34" charset="-122"/>
              </a:rPr>
              <a:t>进行参数的交叉优化</a:t>
            </a:r>
            <a:endParaRPr lang="zh-CN" altLang="en-US" sz="1900" b="1" dirty="0">
              <a:latin typeface="微软雅黑" panose="020B0503020204020204" pitchFamily="34" charset="-122"/>
              <a:ea typeface="微软雅黑" panose="020B0503020204020204" pitchFamily="34" charset="-122"/>
            </a:endParaRPr>
          </a:p>
        </p:txBody>
      </p:sp>
      <p:sp>
        <p:nvSpPr>
          <p:cNvPr id="7" name="Rectangle 2"/>
          <p:cNvSpPr txBox="1">
            <a:spLocks noChangeArrowheads="1"/>
          </p:cNvSpPr>
          <p:nvPr/>
        </p:nvSpPr>
        <p:spPr bwMode="auto">
          <a:xfrm>
            <a:off x="467546" y="1340768"/>
            <a:ext cx="2463662" cy="564551"/>
          </a:xfrm>
          <a:prstGeom prst="rect">
            <a:avLst/>
          </a:prstGeom>
          <a:noFill/>
          <a:ln w="9525">
            <a:solidFill>
              <a:srgbClr val="C00000"/>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en-US" altLang="zh-CN" sz="4000" b="1" kern="0" dirty="0" smtClean="0">
                <a:solidFill>
                  <a:schemeClr val="accent1"/>
                </a:solidFill>
                <a:latin typeface="Times New Roman" pitchFamily="18" charset="0"/>
                <a:ea typeface="+mn-ea"/>
                <a:cs typeface="Times New Roman" pitchFamily="18" charset="0"/>
              </a:rPr>
              <a:t> </a:t>
            </a:r>
            <a:r>
              <a:rPr lang="zh-CN" altLang="en-US" sz="2400" b="1" dirty="0" smtClean="0">
                <a:solidFill>
                  <a:srgbClr val="FF0000"/>
                </a:solidFill>
                <a:latin typeface="微软雅黑" pitchFamily="34" charset="-122"/>
                <a:ea typeface="微软雅黑" pitchFamily="34" charset="-122"/>
              </a:rPr>
              <a:t>★ </a:t>
            </a:r>
            <a:r>
              <a:rPr lang="en-US" altLang="zh-CN" sz="2800" b="1" kern="0" dirty="0">
                <a:solidFill>
                  <a:srgbClr val="FFFF00"/>
                </a:solidFill>
                <a:latin typeface="微软雅黑" panose="020B0503020204020204" pitchFamily="34" charset="-122"/>
                <a:ea typeface="微软雅黑" panose="020B0503020204020204" pitchFamily="34" charset="-122"/>
                <a:cs typeface="Times New Roman" pitchFamily="18" charset="0"/>
              </a:rPr>
              <a:t>+</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监督学习</a:t>
            </a:r>
            <a:endParaRPr lang="zh-CN" altLang="en-US" sz="2800" b="1" kern="0" dirty="0"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itchFamily="18" charset="0"/>
            </a:endParaRPr>
          </a:p>
        </p:txBody>
      </p:sp>
      <p:sp>
        <p:nvSpPr>
          <p:cNvPr id="2" name="矩形 1"/>
          <p:cNvSpPr/>
          <p:nvPr/>
        </p:nvSpPr>
        <p:spPr>
          <a:xfrm>
            <a:off x="350197" y="2247255"/>
            <a:ext cx="3789755" cy="461665"/>
          </a:xfrm>
          <a:prstGeom prst="rect">
            <a:avLst/>
          </a:prstGeom>
        </p:spPr>
        <p:txBody>
          <a:bodyPr wrap="none">
            <a:spAutoFit/>
          </a:bodyPr>
          <a:lstStyle/>
          <a:p>
            <a:r>
              <a:rPr lang="en-US" altLang="zh-CN" dirty="0">
                <a:solidFill>
                  <a:srgbClr val="54DFA2"/>
                </a:solidFill>
                <a:latin typeface="微软雅黑" panose="020B0503020204020204" pitchFamily="34" charset="-122"/>
                <a:ea typeface="微软雅黑" panose="020B0503020204020204" pitchFamily="34" charset="-122"/>
              </a:rPr>
              <a:t>Monte Carlo Tree Search</a:t>
            </a:r>
            <a:endParaRPr lang="zh-CN" altLang="en-US" dirty="0">
              <a:solidFill>
                <a:srgbClr val="54DFA2"/>
              </a:solidFill>
              <a:latin typeface="微软雅黑" panose="020B0503020204020204" pitchFamily="34" charset="-122"/>
              <a:ea typeface="微软雅黑" panose="020B0503020204020204" pitchFamily="34" charset="-122"/>
            </a:endParaRPr>
          </a:p>
        </p:txBody>
      </p:sp>
      <p:pic>
        <p:nvPicPr>
          <p:cNvPr id="2050" name="Picture 2" descr="https://pic4.zhimg.com/v2-d08ca2485d70af92f98505b844906f83_b.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043036"/>
            <a:ext cx="5832648" cy="326628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83452" y="6360252"/>
            <a:ext cx="6336704" cy="369332"/>
          </a:xfrm>
          <a:prstGeom prst="rect">
            <a:avLst/>
          </a:prstGeom>
        </p:spPr>
        <p:txBody>
          <a:bodyPr wrap="square">
            <a:spAutoFit/>
          </a:bodyPr>
          <a:lstStyle/>
          <a:p>
            <a:r>
              <a:rPr lang="zh-CN" altLang="en-US" sz="1800" dirty="0">
                <a:solidFill>
                  <a:schemeClr val="bg1"/>
                </a:solidFill>
              </a:rPr>
              <a:t>https://www.zhihu.com/question/39916945?sort=created</a:t>
            </a:r>
          </a:p>
        </p:txBody>
      </p:sp>
      <p:sp>
        <p:nvSpPr>
          <p:cNvPr id="8" name="矩形 7"/>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0"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2494568592"/>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39552" y="6319075"/>
            <a:ext cx="8173416" cy="395749"/>
          </a:xfrm>
          <a:prstGeom prst="rect">
            <a:avLst/>
          </a:prstGeom>
        </p:spPr>
        <p:txBody>
          <a:bodyPr wrap="square">
            <a:spAutoFit/>
          </a:bodyPr>
          <a:lstStyle/>
          <a:p>
            <a:pPr>
              <a:lnSpc>
                <a:spcPct val="120000"/>
              </a:lnSpc>
            </a:pPr>
            <a:r>
              <a:rPr lang="fr-FR" altLang="zh-CN" sz="1800" b="1" i="1" dirty="0" smtClean="0">
                <a:solidFill>
                  <a:schemeClr val="bg1"/>
                </a:solidFill>
                <a:latin typeface="Times New Roman" panose="02020603050405020304" pitchFamily="18" charset="0"/>
                <a:cs typeface="Times New Roman" panose="02020603050405020304" pitchFamily="18" charset="0"/>
              </a:rPr>
              <a:t>Nature</a:t>
            </a:r>
            <a:r>
              <a:rPr lang="fr-FR" altLang="zh-CN" sz="1600" b="1" dirty="0" smtClean="0">
                <a:solidFill>
                  <a:schemeClr val="bg1"/>
                </a:solidFill>
                <a:latin typeface="Times New Roman" panose="02020603050405020304" pitchFamily="18" charset="0"/>
                <a:cs typeface="Times New Roman" panose="02020603050405020304" pitchFamily="18" charset="0"/>
              </a:rPr>
              <a:t> , 550, </a:t>
            </a:r>
            <a:r>
              <a:rPr lang="en-US" altLang="zh-CN" sz="1600" b="1" dirty="0" smtClean="0">
                <a:solidFill>
                  <a:schemeClr val="bg1"/>
                </a:solidFill>
                <a:latin typeface="Times New Roman" panose="02020603050405020304" pitchFamily="18" charset="0"/>
                <a:cs typeface="Times New Roman" panose="02020603050405020304" pitchFamily="18" charset="0"/>
              </a:rPr>
              <a:t>pp.</a:t>
            </a:r>
            <a:r>
              <a:rPr lang="fr-FR" altLang="zh-CN" sz="1600" b="1" dirty="0" smtClean="0">
                <a:solidFill>
                  <a:schemeClr val="bg1"/>
                </a:solidFill>
                <a:latin typeface="Times New Roman" panose="02020603050405020304" pitchFamily="18" charset="0"/>
                <a:cs typeface="Times New Roman" panose="02020603050405020304" pitchFamily="18" charset="0"/>
              </a:rPr>
              <a:t>354–359 (19 October 2017) DOI:doi:10.1038/nature24270</a:t>
            </a:r>
            <a:r>
              <a:rPr lang="fr-FR" altLang="zh-CN" sz="1050" b="1" dirty="0" smtClean="0">
                <a:solidFill>
                  <a:schemeClr val="bg1"/>
                </a:solidFill>
                <a:latin typeface="Times New Roman" panose="02020603050405020304" pitchFamily="18" charset="0"/>
                <a:cs typeface="Times New Roman" panose="02020603050405020304" pitchFamily="18" charset="0"/>
              </a:rPr>
              <a:t> </a:t>
            </a:r>
            <a:r>
              <a:rPr lang="en-US" altLang="zh-CN" sz="1050" b="1" dirty="0" smtClean="0">
                <a:solidFill>
                  <a:schemeClr val="bg1"/>
                </a:solidFill>
                <a:latin typeface="Times New Roman" panose="02020603050405020304" pitchFamily="18" charset="0"/>
                <a:cs typeface="Times New Roman" panose="02020603050405020304" pitchFamily="18" charset="0"/>
              </a:rPr>
              <a:t>. </a:t>
            </a:r>
            <a:endParaRPr lang="zh-CN" altLang="en-US" sz="1050" b="1" dirty="0" smtClean="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5615608" y="1278515"/>
            <a:ext cx="2412776" cy="506766"/>
          </a:xfrm>
          <a:prstGeom prst="rect">
            <a:avLst/>
          </a:prstGeom>
        </p:spPr>
        <p:txBody>
          <a:bodyPr wrap="square" lIns="72731" tIns="36366" rIns="72731" bIns="36366">
            <a:spAutoFit/>
          </a:bodyPr>
          <a:lstStyle/>
          <a:p>
            <a:pPr>
              <a:lnSpc>
                <a:spcPct val="130000"/>
              </a:lnSpc>
              <a:defRPr/>
            </a:pPr>
            <a:r>
              <a:rPr lang="en-US" altLang="zh-CN" b="1" dirty="0" err="1">
                <a:solidFill>
                  <a:srgbClr val="00CC00"/>
                </a:solidFill>
                <a:latin typeface="微软雅黑" panose="020B0503020204020204" pitchFamily="34" charset="-122"/>
                <a:ea typeface="微软雅黑" panose="020B0503020204020204" pitchFamily="34" charset="-122"/>
                <a:cs typeface="Times New Roman" pitchFamily="18" charset="0"/>
              </a:rPr>
              <a:t>AlphaGo</a:t>
            </a:r>
            <a:r>
              <a:rPr lang="en-US" altLang="zh-CN" b="1" dirty="0">
                <a:solidFill>
                  <a:srgbClr val="00CC00"/>
                </a:solidFill>
                <a:latin typeface="微软雅黑" panose="020B0503020204020204" pitchFamily="34" charset="-122"/>
                <a:ea typeface="微软雅黑" panose="020B0503020204020204" pitchFamily="34" charset="-122"/>
                <a:cs typeface="Times New Roman" pitchFamily="18" charset="0"/>
              </a:rPr>
              <a:t> Zero</a:t>
            </a:r>
            <a:endParaRPr lang="zh-CN" altLang="en-US" b="1" dirty="0">
              <a:solidFill>
                <a:srgbClr val="00CC00"/>
              </a:solidFill>
              <a:latin typeface="微软雅黑" panose="020B0503020204020204" pitchFamily="34" charset="-122"/>
              <a:ea typeface="微软雅黑" panose="020B0503020204020204" pitchFamily="34" charset="-122"/>
              <a:cs typeface="Times New Roman" pitchFamily="18" charset="0"/>
            </a:endParaRPr>
          </a:p>
        </p:txBody>
      </p:sp>
      <p:pic>
        <p:nvPicPr>
          <p:cNvPr id="1026" name="Picture 2" descr="D:\talks\2017天津智能自动化\ALphaGo Zero.png"/>
          <p:cNvPicPr>
            <a:picLocks noChangeAspect="1" noChangeArrowheads="1"/>
          </p:cNvPicPr>
          <p:nvPr/>
        </p:nvPicPr>
        <p:blipFill>
          <a:blip r:embed="rId2" cstate="print"/>
          <a:srcRect/>
          <a:stretch>
            <a:fillRect/>
          </a:stretch>
        </p:blipFill>
        <p:spPr bwMode="auto">
          <a:xfrm>
            <a:off x="539552" y="2084853"/>
            <a:ext cx="3744416" cy="1437362"/>
          </a:xfrm>
          <a:prstGeom prst="rect">
            <a:avLst/>
          </a:prstGeom>
          <a:noFill/>
        </p:spPr>
      </p:pic>
      <p:pic>
        <p:nvPicPr>
          <p:cNvPr id="1028" name="Picture 4"/>
          <p:cNvPicPr>
            <a:picLocks noChangeAspect="1" noChangeArrowheads="1"/>
          </p:cNvPicPr>
          <p:nvPr/>
        </p:nvPicPr>
        <p:blipFill>
          <a:blip r:embed="rId3" cstate="print"/>
          <a:srcRect/>
          <a:stretch>
            <a:fillRect/>
          </a:stretch>
        </p:blipFill>
        <p:spPr bwMode="auto">
          <a:xfrm>
            <a:off x="539551" y="3600797"/>
            <a:ext cx="3744797" cy="2458809"/>
          </a:xfrm>
          <a:prstGeom prst="rect">
            <a:avLst/>
          </a:prstGeom>
          <a:noFill/>
          <a:ln w="9525">
            <a:noFill/>
            <a:miter lim="800000"/>
            <a:headEnd/>
            <a:tailEnd/>
          </a:ln>
        </p:spPr>
      </p:pic>
      <p:pic>
        <p:nvPicPr>
          <p:cNvPr id="9" name="Picture 3" descr="D:\talks\2017天津智能自动化\ALphaGo Zero positions.png"/>
          <p:cNvPicPr>
            <a:picLocks noChangeAspect="1" noChangeArrowheads="1"/>
          </p:cNvPicPr>
          <p:nvPr/>
        </p:nvPicPr>
        <p:blipFill>
          <a:blip r:embed="rId4" cstate="print"/>
          <a:srcRect/>
          <a:stretch>
            <a:fillRect/>
          </a:stretch>
        </p:blipFill>
        <p:spPr bwMode="auto">
          <a:xfrm>
            <a:off x="5389726" y="3440543"/>
            <a:ext cx="2808312" cy="2664939"/>
          </a:xfrm>
          <a:prstGeom prst="rect">
            <a:avLst/>
          </a:prstGeom>
          <a:noFill/>
        </p:spPr>
      </p:pic>
      <p:sp>
        <p:nvSpPr>
          <p:cNvPr id="10" name="Rectangle 2"/>
          <p:cNvSpPr txBox="1">
            <a:spLocks noChangeArrowheads="1"/>
          </p:cNvSpPr>
          <p:nvPr/>
        </p:nvSpPr>
        <p:spPr bwMode="auto">
          <a:xfrm>
            <a:off x="467545" y="1340768"/>
            <a:ext cx="2232247" cy="564551"/>
          </a:xfrm>
          <a:prstGeom prst="rect">
            <a:avLst/>
          </a:prstGeom>
          <a:noFill/>
          <a:ln w="9525">
            <a:solidFill>
              <a:srgbClr val="C00000"/>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en-US" altLang="zh-CN" sz="4000" b="1" kern="0" dirty="0" smtClean="0">
                <a:solidFill>
                  <a:schemeClr val="accent1"/>
                </a:solidFill>
                <a:latin typeface="Times New Roman" pitchFamily="18" charset="0"/>
                <a:ea typeface="+mn-ea"/>
                <a:cs typeface="Times New Roman" pitchFamily="18" charset="0"/>
              </a:rPr>
              <a:t> </a:t>
            </a:r>
            <a:r>
              <a:rPr lang="zh-CN" altLang="en-US" sz="2400" b="1" dirty="0" smtClean="0">
                <a:solidFill>
                  <a:srgbClr val="FF0000"/>
                </a:solidFill>
                <a:latin typeface="微软雅黑" pitchFamily="34" charset="-122"/>
                <a:ea typeface="微软雅黑" pitchFamily="34"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无师自通</a:t>
            </a:r>
            <a:endParaRPr lang="zh-CN" altLang="en-US" sz="2800" b="1" kern="0" dirty="0"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itchFamily="18" charset="0"/>
            </a:endParaRPr>
          </a:p>
        </p:txBody>
      </p:sp>
      <p:sp>
        <p:nvSpPr>
          <p:cNvPr id="12" name="矩形 11"/>
          <p:cNvSpPr/>
          <p:nvPr/>
        </p:nvSpPr>
        <p:spPr>
          <a:xfrm>
            <a:off x="4613977" y="1844824"/>
            <a:ext cx="4278503" cy="1514253"/>
          </a:xfrm>
          <a:prstGeom prst="rect">
            <a:avLst/>
          </a:prstGeom>
          <a:solidFill>
            <a:schemeClr val="bg1">
              <a:lumMod val="75000"/>
            </a:schemeClr>
          </a:solidFill>
          <a:ln w="57150">
            <a:solidFill>
              <a:srgbClr val="C00000"/>
            </a:solidFill>
          </a:ln>
        </p:spPr>
        <p:txBody>
          <a:bodyPr wrap="square" lIns="91430" tIns="45716" rIns="91430" bIns="45716">
            <a:spAutoFit/>
          </a:bodyPr>
          <a:lstStyle/>
          <a:p>
            <a:pPr marL="85725">
              <a:lnSpc>
                <a:spcPct val="120000"/>
              </a:lnSpc>
              <a:spcAft>
                <a:spcPts val="477"/>
              </a:spcAft>
              <a:defRPr/>
            </a:pPr>
            <a:r>
              <a:rPr lang="zh-CN" altLang="en-US" sz="1900" b="1" dirty="0" smtClean="0">
                <a:latin typeface="微软雅黑" panose="020B0503020204020204" pitchFamily="34" charset="-122"/>
                <a:ea typeface="微软雅黑" panose="020B0503020204020204" pitchFamily="34" charset="-122"/>
              </a:rPr>
              <a:t>根据价值</a:t>
            </a:r>
            <a:r>
              <a:rPr lang="zh-CN" altLang="en-US" sz="1900" b="1" dirty="0">
                <a:latin typeface="微软雅黑" panose="020B0503020204020204" pitchFamily="34" charset="-122"/>
                <a:ea typeface="微软雅黑" panose="020B0503020204020204" pitchFamily="34" charset="-122"/>
              </a:rPr>
              <a:t>网络</a:t>
            </a:r>
            <a:r>
              <a:rPr lang="en-US" altLang="zh-CN" sz="1900" b="1" dirty="0" smtClean="0">
                <a:latin typeface="微软雅黑" panose="020B0503020204020204" pitchFamily="34" charset="-122"/>
                <a:ea typeface="微软雅黑" panose="020B0503020204020204" pitchFamily="34" charset="-122"/>
              </a:rPr>
              <a:t>V</a:t>
            </a:r>
            <a:r>
              <a:rPr lang="sv-SE" altLang="zh-CN" sz="2000" b="1" baseline="-25000" dirty="0">
                <a:ea typeface="宋体" pitchFamily="2" charset="-122"/>
                <a:sym typeface="Symbol" pitchFamily="18" charset="2"/>
              </a:rPr>
              <a:t></a:t>
            </a:r>
            <a:r>
              <a:rPr lang="en-US" altLang="zh-CN" sz="1800" b="1" baseline="-25000" dirty="0">
                <a:ea typeface="宋体" pitchFamily="2" charset="-122"/>
                <a:sym typeface="Symbol" pitchFamily="18" charset="2"/>
              </a:rPr>
              <a:t>1</a:t>
            </a:r>
            <a:r>
              <a:rPr lang="en-US" altLang="zh-CN" sz="1900" b="1" dirty="0">
                <a:latin typeface="微软雅黑" panose="020B0503020204020204" pitchFamily="34" charset="-122"/>
                <a:ea typeface="微软雅黑" panose="020B0503020204020204" pitchFamily="34" charset="-122"/>
              </a:rPr>
              <a:t>(s)</a:t>
            </a:r>
            <a:r>
              <a:rPr lang="zh-CN" altLang="en-US" sz="1900" b="1" dirty="0">
                <a:latin typeface="微软雅黑" panose="020B0503020204020204" pitchFamily="34" charset="-122"/>
                <a:ea typeface="微软雅黑" panose="020B0503020204020204" pitchFamily="34" charset="-122"/>
              </a:rPr>
              <a:t>或</a:t>
            </a:r>
            <a:r>
              <a:rPr lang="en-US" altLang="zh-CN" sz="1900" b="1" dirty="0">
                <a:latin typeface="微软雅黑" panose="020B0503020204020204" pitchFamily="34" charset="-122"/>
                <a:ea typeface="微软雅黑" panose="020B0503020204020204" pitchFamily="34" charset="-122"/>
              </a:rPr>
              <a:t>Q</a:t>
            </a:r>
            <a:r>
              <a:rPr lang="sv-SE" altLang="zh-CN" sz="2000" b="1" baseline="-25000" dirty="0">
                <a:ea typeface="宋体" pitchFamily="2" charset="-122"/>
                <a:sym typeface="Symbol" pitchFamily="18" charset="2"/>
              </a:rPr>
              <a:t> </a:t>
            </a:r>
            <a:r>
              <a:rPr lang="en-US" altLang="zh-CN" sz="2000" b="1" baseline="-25000" dirty="0">
                <a:ea typeface="宋体" pitchFamily="2" charset="-122"/>
                <a:sym typeface="Symbol" pitchFamily="18" charset="2"/>
              </a:rPr>
              <a:t>1 </a:t>
            </a:r>
            <a:r>
              <a:rPr lang="en-US" altLang="zh-CN" sz="1900" b="1" dirty="0">
                <a:latin typeface="微软雅黑" panose="020B0503020204020204" pitchFamily="34" charset="-122"/>
                <a:ea typeface="微软雅黑" panose="020B0503020204020204" pitchFamily="34" charset="-122"/>
              </a:rPr>
              <a:t>(</a:t>
            </a:r>
            <a:r>
              <a:rPr lang="en-US" altLang="zh-CN" sz="1900" b="1" dirty="0" err="1">
                <a:latin typeface="微软雅黑" panose="020B0503020204020204" pitchFamily="34" charset="-122"/>
                <a:ea typeface="微软雅黑" panose="020B0503020204020204" pitchFamily="34" charset="-122"/>
              </a:rPr>
              <a:t>s,a</a:t>
            </a:r>
            <a:r>
              <a:rPr lang="en-US" altLang="zh-CN" sz="1900" b="1" dirty="0">
                <a:latin typeface="微软雅黑" panose="020B0503020204020204" pitchFamily="34" charset="-122"/>
                <a:ea typeface="微软雅黑" panose="020B0503020204020204" pitchFamily="34" charset="-122"/>
              </a:rPr>
              <a:t>)</a:t>
            </a:r>
            <a:r>
              <a:rPr lang="zh-CN" altLang="en-US" sz="1900" b="1" dirty="0">
                <a:latin typeface="微软雅黑" panose="020B0503020204020204" pitchFamily="34" charset="-122"/>
                <a:ea typeface="微软雅黑" panose="020B0503020204020204" pitchFamily="34" charset="-122"/>
              </a:rPr>
              <a:t>和</a:t>
            </a:r>
            <a:r>
              <a:rPr lang="zh-CN" altLang="en-US" sz="1900" b="1" dirty="0" smtClean="0">
                <a:latin typeface="微软雅黑" panose="020B0503020204020204" pitchFamily="34" charset="-122"/>
                <a:ea typeface="微软雅黑" panose="020B0503020204020204" pitchFamily="34" charset="-122"/>
              </a:rPr>
              <a:t>策略网络</a:t>
            </a:r>
            <a:r>
              <a:rPr lang="sv-SE" altLang="zh-CN" sz="2000" b="1" dirty="0" smtClean="0">
                <a:latin typeface="Symbol" pitchFamily="18" charset="2"/>
                <a:ea typeface="宋体" pitchFamily="2" charset="-122"/>
                <a:sym typeface="Symbol" pitchFamily="18" charset="2"/>
              </a:rPr>
              <a:t>p</a:t>
            </a:r>
            <a:r>
              <a:rPr lang="sv-SE" altLang="zh-CN" sz="2000" b="1" baseline="-25000" dirty="0">
                <a:ea typeface="宋体" pitchFamily="2" charset="-122"/>
                <a:sym typeface="Symbol" pitchFamily="18" charset="2"/>
              </a:rPr>
              <a:t></a:t>
            </a:r>
            <a:r>
              <a:rPr lang="en-US" altLang="zh-CN" sz="1800" b="1" baseline="-25000" dirty="0" smtClean="0">
                <a:ea typeface="宋体" pitchFamily="2" charset="-122"/>
                <a:sym typeface="Symbol" pitchFamily="18" charset="2"/>
              </a:rPr>
              <a:t>2</a:t>
            </a:r>
            <a:r>
              <a:rPr lang="en-US" altLang="zh-CN" sz="1900" b="1" dirty="0" smtClean="0">
                <a:latin typeface="微软雅黑" panose="020B0503020204020204" pitchFamily="34" charset="-122"/>
                <a:ea typeface="微软雅黑" panose="020B0503020204020204" pitchFamily="34" charset="-122"/>
              </a:rPr>
              <a:t>(</a:t>
            </a:r>
            <a:r>
              <a:rPr lang="en-US" altLang="zh-CN" sz="1900" b="1" dirty="0" err="1" smtClean="0">
                <a:latin typeface="微软雅黑" panose="020B0503020204020204" pitchFamily="34" charset="-122"/>
                <a:ea typeface="微软雅黑" panose="020B0503020204020204" pitchFamily="34" charset="-122"/>
              </a:rPr>
              <a:t>s,a</a:t>
            </a:r>
            <a:r>
              <a:rPr lang="en-US" altLang="zh-CN" sz="1900" b="1" dirty="0">
                <a:latin typeface="微软雅黑" panose="020B0503020204020204" pitchFamily="34" charset="-122"/>
                <a:ea typeface="微软雅黑" panose="020B0503020204020204" pitchFamily="34" charset="-122"/>
              </a:rPr>
              <a:t>)</a:t>
            </a:r>
            <a:r>
              <a:rPr lang="zh-CN" altLang="en-US" sz="1900" b="1" dirty="0" smtClean="0">
                <a:latin typeface="微软雅黑" panose="020B0503020204020204" pitchFamily="34" charset="-122"/>
                <a:ea typeface="微软雅黑" panose="020B0503020204020204" pitchFamily="34" charset="-122"/>
              </a:rPr>
              <a:t>，剪裁出限定</a:t>
            </a:r>
            <a:r>
              <a:rPr lang="zh-CN" altLang="en-US" sz="1900" b="1" dirty="0">
                <a:latin typeface="微软雅黑" panose="020B0503020204020204" pitchFamily="34" charset="-122"/>
                <a:ea typeface="微软雅黑" panose="020B0503020204020204" pitchFamily="34" charset="-122"/>
              </a:rPr>
              <a:t>深度</a:t>
            </a:r>
            <a:r>
              <a:rPr lang="zh-CN" altLang="en-US" sz="1900" b="1" dirty="0" smtClean="0">
                <a:latin typeface="微软雅黑" panose="020B0503020204020204" pitchFamily="34" charset="-122"/>
                <a:ea typeface="微软雅黑" panose="020B0503020204020204" pitchFamily="34" charset="-122"/>
              </a:rPr>
              <a:t>与限定宽度的搜索树，同时利用</a:t>
            </a:r>
            <a:r>
              <a:rPr lang="en-US" altLang="zh-CN" sz="1900" b="1" dirty="0" smtClean="0">
                <a:latin typeface="微软雅黑" panose="020B0503020204020204" pitchFamily="34" charset="-122"/>
                <a:ea typeface="微软雅黑" panose="020B0503020204020204" pitchFamily="34" charset="-122"/>
              </a:rPr>
              <a:t>MCTS</a:t>
            </a:r>
            <a:r>
              <a:rPr lang="zh-CN" altLang="en-US" sz="1900" b="1" dirty="0" smtClean="0">
                <a:latin typeface="微软雅黑" panose="020B0503020204020204" pitchFamily="34" charset="-122"/>
                <a:ea typeface="微软雅黑" panose="020B0503020204020204" pitchFamily="34" charset="-122"/>
              </a:rPr>
              <a:t>进行参数的交叉优化</a:t>
            </a:r>
            <a:endParaRPr lang="zh-CN" altLang="en-US" sz="1900" b="1" dirty="0">
              <a:latin typeface="微软雅黑" panose="020B0503020204020204" pitchFamily="34" charset="-122"/>
              <a:ea typeface="微软雅黑" panose="020B0503020204020204" pitchFamily="34" charset="-122"/>
            </a:endParaRPr>
          </a:p>
        </p:txBody>
      </p:sp>
      <p:sp>
        <p:nvSpPr>
          <p:cNvPr id="14" name="矩形 13"/>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5"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419929540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talks\2017天津智能自动化\143958_khsK_2903254.png"/>
          <p:cNvPicPr>
            <a:picLocks noChangeAspect="1" noChangeArrowheads="1"/>
          </p:cNvPicPr>
          <p:nvPr/>
        </p:nvPicPr>
        <p:blipFill>
          <a:blip r:embed="rId2" cstate="print"/>
          <a:srcRect/>
          <a:stretch>
            <a:fillRect/>
          </a:stretch>
        </p:blipFill>
        <p:spPr bwMode="auto">
          <a:xfrm>
            <a:off x="5213445" y="4958942"/>
            <a:ext cx="3930556" cy="1899060"/>
          </a:xfrm>
          <a:prstGeom prst="rect">
            <a:avLst/>
          </a:prstGeom>
          <a:noFill/>
        </p:spPr>
      </p:pic>
      <p:pic>
        <p:nvPicPr>
          <p:cNvPr id="1026" name="Picture 2"/>
          <p:cNvPicPr>
            <a:picLocks noChangeAspect="1" noChangeArrowheads="1"/>
          </p:cNvPicPr>
          <p:nvPr/>
        </p:nvPicPr>
        <p:blipFill>
          <a:blip r:embed="rId3" cstate="print"/>
          <a:srcRect/>
          <a:stretch>
            <a:fillRect/>
          </a:stretch>
        </p:blipFill>
        <p:spPr bwMode="auto">
          <a:xfrm>
            <a:off x="0" y="4258101"/>
            <a:ext cx="5220072" cy="2599898"/>
          </a:xfrm>
          <a:prstGeom prst="rect">
            <a:avLst/>
          </a:prstGeom>
          <a:noFill/>
          <a:ln w="9525">
            <a:noFill/>
            <a:miter lim="800000"/>
            <a:headEnd/>
            <a:tailEnd/>
          </a:ln>
        </p:spPr>
      </p:pic>
      <p:sp>
        <p:nvSpPr>
          <p:cNvPr id="6" name="Rectangle 2"/>
          <p:cNvSpPr txBox="1">
            <a:spLocks noChangeArrowheads="1"/>
          </p:cNvSpPr>
          <p:nvPr/>
        </p:nvSpPr>
        <p:spPr bwMode="auto">
          <a:xfrm>
            <a:off x="683568" y="1263264"/>
            <a:ext cx="6076155" cy="2784309"/>
          </a:xfrm>
          <a:prstGeom prst="rect">
            <a:avLst/>
          </a:prstGeom>
          <a:solidFill>
            <a:schemeClr val="accent2">
              <a:lumMod val="40000"/>
              <a:lumOff val="60000"/>
            </a:schemeClr>
          </a:solidFill>
          <a:ln w="38100">
            <a:solidFill>
              <a:srgbClr val="FF0000"/>
            </a:solidFill>
            <a:miter lim="800000"/>
            <a:headEnd/>
            <a:tailEnd/>
          </a:ln>
          <a:effectLst/>
        </p:spPr>
        <p:txBody>
          <a:bodyPr vert="horz" wrap="square" lIns="91440" tIns="45720" rIns="91440" bIns="45720" numCol="1" anchor="ctr" anchorCtr="0" compatLnSpc="1">
            <a:prstTxWarp prst="textNoShape">
              <a:avLst/>
            </a:prstTxWarp>
          </a:bodyPr>
          <a:lstStyle/>
          <a:p>
            <a:pPr lvl="0" eaLnBrk="0" hangingPunct="0">
              <a:lnSpc>
                <a:spcPct val="130000"/>
              </a:lnSpc>
              <a:spcBef>
                <a:spcPts val="0"/>
              </a:spcBef>
              <a:spcAft>
                <a:spcPts val="0"/>
              </a:spcAft>
              <a:defRPr/>
            </a:pPr>
            <a:r>
              <a:rPr lang="en-US" altLang="zh-CN" sz="2000" b="1" kern="0" dirty="0" smtClean="0">
                <a:latin typeface="微软雅黑" pitchFamily="34" charset="-122"/>
                <a:ea typeface="微软雅黑" pitchFamily="34" charset="-122"/>
                <a:cs typeface="Times New Roman" pitchFamily="18" charset="0"/>
              </a:rPr>
              <a:t> 0</a:t>
            </a:r>
            <a:r>
              <a:rPr lang="zh-CN" altLang="en-US" sz="2000" b="1" kern="0" dirty="0" smtClean="0">
                <a:latin typeface="微软雅黑" pitchFamily="34" charset="-122"/>
                <a:ea typeface="微软雅黑" pitchFamily="34" charset="-122"/>
                <a:cs typeface="Times New Roman" pitchFamily="18" charset="0"/>
              </a:rPr>
              <a:t>天：    </a:t>
            </a:r>
            <a:r>
              <a:rPr lang="en-US" altLang="zh-CN" sz="2000" b="1" kern="0" dirty="0" err="1" smtClean="0">
                <a:latin typeface="微软雅黑" pitchFamily="34" charset="-122"/>
                <a:ea typeface="微软雅黑" pitchFamily="34" charset="-122"/>
                <a:cs typeface="Times New Roman" pitchFamily="18" charset="0"/>
              </a:rPr>
              <a:t>AlphaGo</a:t>
            </a:r>
            <a:r>
              <a:rPr lang="en-US" altLang="zh-CN" sz="2000" b="1" kern="0" dirty="0" smtClean="0">
                <a:latin typeface="微软雅黑" pitchFamily="34" charset="-122"/>
                <a:ea typeface="微软雅黑" pitchFamily="34" charset="-122"/>
                <a:cs typeface="Times New Roman" pitchFamily="18" charset="0"/>
              </a:rPr>
              <a:t> Zero</a:t>
            </a:r>
            <a:r>
              <a:rPr lang="zh-CN" altLang="en-US" sz="2000" b="1" kern="0" dirty="0" smtClean="0">
                <a:latin typeface="微软雅黑" pitchFamily="34" charset="-122"/>
                <a:ea typeface="微软雅黑" pitchFamily="34" charset="-122"/>
                <a:cs typeface="Times New Roman" pitchFamily="18" charset="0"/>
              </a:rPr>
              <a:t>没有利用围棋的历史棋谱，</a:t>
            </a:r>
            <a:endParaRPr lang="en-US" altLang="zh-CN" sz="2000" b="1" kern="0" dirty="0" smtClean="0">
              <a:latin typeface="微软雅黑" pitchFamily="34" charset="-122"/>
              <a:ea typeface="微软雅黑" pitchFamily="34" charset="-122"/>
              <a:cs typeface="Times New Roman" pitchFamily="18" charset="0"/>
            </a:endParaRPr>
          </a:p>
          <a:p>
            <a:pPr lvl="0" eaLnBrk="0" hangingPunct="0">
              <a:lnSpc>
                <a:spcPct val="130000"/>
              </a:lnSpc>
              <a:spcBef>
                <a:spcPts val="0"/>
              </a:spcBef>
              <a:spcAft>
                <a:spcPts val="0"/>
              </a:spcAft>
              <a:defRPr/>
            </a:pPr>
            <a:r>
              <a:rPr lang="en-US" altLang="zh-CN" sz="2000" b="1" kern="0" dirty="0">
                <a:latin typeface="微软雅黑" pitchFamily="34" charset="-122"/>
                <a:ea typeface="微软雅黑" pitchFamily="34" charset="-122"/>
                <a:cs typeface="Times New Roman" pitchFamily="18" charset="0"/>
              </a:rPr>
              <a:t> </a:t>
            </a:r>
            <a:r>
              <a:rPr lang="en-US" altLang="zh-CN" sz="2000" b="1" kern="0" dirty="0" smtClean="0">
                <a:latin typeface="微软雅黑" pitchFamily="34" charset="-122"/>
                <a:ea typeface="微软雅黑" pitchFamily="34" charset="-122"/>
                <a:cs typeface="Times New Roman" pitchFamily="18" charset="0"/>
              </a:rPr>
              <a:t>            </a:t>
            </a:r>
            <a:r>
              <a:rPr lang="zh-CN" altLang="en-US" sz="2000" b="1" kern="0" dirty="0">
                <a:latin typeface="微软雅黑" pitchFamily="34" charset="-122"/>
                <a:ea typeface="微软雅黑" pitchFamily="34" charset="-122"/>
                <a:cs typeface="Times New Roman" pitchFamily="18" charset="0"/>
              </a:rPr>
              <a:t> </a:t>
            </a:r>
            <a:r>
              <a:rPr lang="zh-CN" altLang="en-US" sz="2000" b="1" kern="0" dirty="0" smtClean="0">
                <a:latin typeface="微软雅黑" pitchFamily="34" charset="-122"/>
                <a:ea typeface="微软雅黑" pitchFamily="34" charset="-122"/>
                <a:cs typeface="Times New Roman" pitchFamily="18" charset="0"/>
              </a:rPr>
              <a:t>仅输入了基本的规则</a:t>
            </a:r>
          </a:p>
          <a:p>
            <a:pPr lvl="0" eaLnBrk="0" hangingPunct="0">
              <a:lnSpc>
                <a:spcPct val="130000"/>
              </a:lnSpc>
              <a:spcBef>
                <a:spcPts val="0"/>
              </a:spcBef>
              <a:spcAft>
                <a:spcPts val="0"/>
              </a:spcAft>
              <a:defRPr/>
            </a:pPr>
            <a:r>
              <a:rPr lang="en-US" altLang="zh-CN" sz="2000" b="1" kern="0" dirty="0" smtClean="0">
                <a:latin typeface="微软雅黑" pitchFamily="34" charset="-122"/>
                <a:ea typeface="微软雅黑" pitchFamily="34" charset="-122"/>
                <a:cs typeface="Times New Roman" pitchFamily="18" charset="0"/>
              </a:rPr>
              <a:t> 3</a:t>
            </a:r>
            <a:r>
              <a:rPr lang="zh-CN" altLang="en-US" sz="2000" b="1" kern="0" dirty="0" smtClean="0">
                <a:latin typeface="微软雅黑" pitchFamily="34" charset="-122"/>
                <a:ea typeface="微软雅黑" pitchFamily="34" charset="-122"/>
                <a:cs typeface="Times New Roman" pitchFamily="18" charset="0"/>
              </a:rPr>
              <a:t>天：    </a:t>
            </a:r>
            <a:r>
              <a:rPr lang="en-US" altLang="zh-CN" sz="2000" b="1" kern="0" dirty="0" err="1" smtClean="0">
                <a:latin typeface="微软雅黑" pitchFamily="34" charset="-122"/>
                <a:ea typeface="微软雅黑" pitchFamily="34" charset="-122"/>
                <a:cs typeface="Times New Roman" pitchFamily="18" charset="0"/>
              </a:rPr>
              <a:t>AlphaGo</a:t>
            </a:r>
            <a:r>
              <a:rPr lang="en-US" altLang="zh-CN" sz="2000" b="1" kern="0" dirty="0" smtClean="0">
                <a:latin typeface="微软雅黑" pitchFamily="34" charset="-122"/>
                <a:ea typeface="微软雅黑" pitchFamily="34" charset="-122"/>
                <a:cs typeface="Times New Roman" pitchFamily="18" charset="0"/>
              </a:rPr>
              <a:t> Zero</a:t>
            </a:r>
            <a:r>
              <a:rPr lang="zh-CN" altLang="en-US" sz="2000" b="1" kern="0" dirty="0" smtClean="0">
                <a:latin typeface="微软雅黑" pitchFamily="34" charset="-122"/>
                <a:ea typeface="微软雅黑" pitchFamily="34" charset="-122"/>
                <a:cs typeface="Times New Roman" pitchFamily="18" charset="0"/>
              </a:rPr>
              <a:t>超过了</a:t>
            </a:r>
            <a:r>
              <a:rPr lang="en-US" altLang="zh-CN" sz="2000" b="1" kern="0" dirty="0" err="1" smtClean="0">
                <a:latin typeface="微软雅黑" pitchFamily="34" charset="-122"/>
                <a:ea typeface="微软雅黑" pitchFamily="34" charset="-122"/>
                <a:cs typeface="Times New Roman" pitchFamily="18" charset="0"/>
              </a:rPr>
              <a:t>AlphaGo</a:t>
            </a:r>
            <a:r>
              <a:rPr lang="en-US" altLang="zh-CN" sz="2000" b="1" kern="0" dirty="0" smtClean="0">
                <a:latin typeface="微软雅黑" pitchFamily="34" charset="-122"/>
                <a:ea typeface="微软雅黑" pitchFamily="34" charset="-122"/>
                <a:cs typeface="Times New Roman" pitchFamily="18" charset="0"/>
              </a:rPr>
              <a:t> Lee</a:t>
            </a:r>
          </a:p>
          <a:p>
            <a:pPr lvl="0" eaLnBrk="0" hangingPunct="0">
              <a:lnSpc>
                <a:spcPct val="130000"/>
              </a:lnSpc>
              <a:spcBef>
                <a:spcPts val="0"/>
              </a:spcBef>
              <a:spcAft>
                <a:spcPts val="0"/>
              </a:spcAft>
              <a:defRPr/>
            </a:pPr>
            <a:r>
              <a:rPr lang="en-US" altLang="zh-CN" sz="2000" b="1" kern="0" dirty="0" smtClean="0">
                <a:latin typeface="微软雅黑" pitchFamily="34" charset="-122"/>
                <a:ea typeface="微软雅黑" pitchFamily="34" charset="-122"/>
                <a:cs typeface="Times New Roman" pitchFamily="18" charset="0"/>
              </a:rPr>
              <a:t> 21</a:t>
            </a:r>
            <a:r>
              <a:rPr lang="zh-CN" altLang="en-US" sz="2000" b="1" kern="0" dirty="0" smtClean="0">
                <a:latin typeface="微软雅黑" pitchFamily="34" charset="-122"/>
                <a:ea typeface="微软雅黑" pitchFamily="34" charset="-122"/>
                <a:cs typeface="Times New Roman" pitchFamily="18" charset="0"/>
              </a:rPr>
              <a:t>天：  </a:t>
            </a:r>
            <a:r>
              <a:rPr lang="en-US" altLang="zh-CN" sz="2000" b="1" kern="0" dirty="0" err="1" smtClean="0">
                <a:latin typeface="微软雅黑" pitchFamily="34" charset="-122"/>
                <a:ea typeface="微软雅黑" pitchFamily="34" charset="-122"/>
                <a:cs typeface="Times New Roman" pitchFamily="18" charset="0"/>
              </a:rPr>
              <a:t>AlphaGo</a:t>
            </a:r>
            <a:r>
              <a:rPr lang="en-US" altLang="zh-CN" sz="2000" b="1" kern="0" dirty="0" smtClean="0">
                <a:latin typeface="微软雅黑" pitchFamily="34" charset="-122"/>
                <a:ea typeface="微软雅黑" pitchFamily="34" charset="-122"/>
                <a:cs typeface="Times New Roman" pitchFamily="18" charset="0"/>
              </a:rPr>
              <a:t> Zero</a:t>
            </a:r>
            <a:r>
              <a:rPr lang="zh-CN" altLang="en-US" sz="2000" b="1" kern="0" dirty="0" smtClean="0">
                <a:latin typeface="微软雅黑" pitchFamily="34" charset="-122"/>
                <a:ea typeface="微软雅黑" pitchFamily="34" charset="-122"/>
                <a:cs typeface="Times New Roman" pitchFamily="18" charset="0"/>
              </a:rPr>
              <a:t>达到了</a:t>
            </a:r>
            <a:r>
              <a:rPr lang="en-US" altLang="zh-CN" sz="2000" b="1" kern="0" dirty="0" err="1" smtClean="0">
                <a:latin typeface="微软雅黑" pitchFamily="34" charset="-122"/>
                <a:ea typeface="微软雅黑" pitchFamily="34" charset="-122"/>
                <a:cs typeface="Times New Roman" pitchFamily="18" charset="0"/>
              </a:rPr>
              <a:t>AlphaGo</a:t>
            </a:r>
            <a:r>
              <a:rPr lang="en-US" altLang="zh-CN" sz="2000" b="1" kern="0" dirty="0" smtClean="0">
                <a:latin typeface="微软雅黑" pitchFamily="34" charset="-122"/>
                <a:ea typeface="微软雅黑" pitchFamily="34" charset="-122"/>
                <a:cs typeface="Times New Roman" pitchFamily="18" charset="0"/>
              </a:rPr>
              <a:t> Master</a:t>
            </a:r>
          </a:p>
          <a:p>
            <a:pPr lvl="0" eaLnBrk="0" hangingPunct="0">
              <a:lnSpc>
                <a:spcPct val="130000"/>
              </a:lnSpc>
              <a:spcBef>
                <a:spcPts val="0"/>
              </a:spcBef>
              <a:spcAft>
                <a:spcPts val="0"/>
              </a:spcAft>
              <a:defRPr/>
            </a:pPr>
            <a:r>
              <a:rPr lang="en-US" altLang="zh-CN" sz="2000" b="1" kern="0" dirty="0" smtClean="0">
                <a:latin typeface="微软雅黑" pitchFamily="34" charset="-122"/>
                <a:ea typeface="微软雅黑" pitchFamily="34" charset="-122"/>
                <a:cs typeface="Times New Roman" pitchFamily="18" charset="0"/>
              </a:rPr>
              <a:t> 40</a:t>
            </a:r>
            <a:r>
              <a:rPr lang="zh-CN" altLang="en-US" sz="2000" b="1" kern="0" dirty="0" smtClean="0">
                <a:latin typeface="微软雅黑" pitchFamily="34" charset="-122"/>
                <a:ea typeface="微软雅黑" pitchFamily="34" charset="-122"/>
                <a:cs typeface="Times New Roman" pitchFamily="18" charset="0"/>
              </a:rPr>
              <a:t>天：  </a:t>
            </a:r>
            <a:r>
              <a:rPr lang="en-US" altLang="zh-CN" sz="2000" b="1" kern="0" dirty="0" err="1" smtClean="0">
                <a:latin typeface="微软雅黑" pitchFamily="34" charset="-122"/>
                <a:ea typeface="微软雅黑" pitchFamily="34" charset="-122"/>
                <a:cs typeface="Times New Roman" pitchFamily="18" charset="0"/>
              </a:rPr>
              <a:t>AlphaGo</a:t>
            </a:r>
            <a:r>
              <a:rPr lang="en-US" altLang="zh-CN" sz="2000" b="1" kern="0" dirty="0" smtClean="0">
                <a:latin typeface="微软雅黑" pitchFamily="34" charset="-122"/>
                <a:ea typeface="微软雅黑" pitchFamily="34" charset="-122"/>
                <a:cs typeface="Times New Roman" pitchFamily="18" charset="0"/>
              </a:rPr>
              <a:t> Zero</a:t>
            </a:r>
            <a:r>
              <a:rPr lang="zh-CN" altLang="en-US" sz="2000" b="1" kern="0" dirty="0" smtClean="0">
                <a:latin typeface="微软雅黑" pitchFamily="34" charset="-122"/>
                <a:ea typeface="微软雅黑" pitchFamily="34" charset="-122"/>
                <a:cs typeface="Times New Roman" pitchFamily="18" charset="0"/>
              </a:rPr>
              <a:t>超过了所有的</a:t>
            </a:r>
            <a:r>
              <a:rPr lang="en-US" altLang="zh-CN" sz="2000" b="1" kern="0" dirty="0" err="1" smtClean="0">
                <a:latin typeface="微软雅黑" pitchFamily="34" charset="-122"/>
                <a:ea typeface="微软雅黑" pitchFamily="34" charset="-122"/>
                <a:cs typeface="Times New Roman" pitchFamily="18" charset="0"/>
              </a:rPr>
              <a:t>AlphaGo</a:t>
            </a:r>
            <a:r>
              <a:rPr lang="zh-CN" altLang="en-US" sz="2000" b="1" kern="0" dirty="0" smtClean="0">
                <a:latin typeface="微软雅黑" pitchFamily="34" charset="-122"/>
                <a:ea typeface="微软雅黑" pitchFamily="34" charset="-122"/>
                <a:cs typeface="Times New Roman" pitchFamily="18" charset="0"/>
              </a:rPr>
              <a:t>版</a:t>
            </a:r>
            <a:endParaRPr lang="en-US" altLang="zh-CN" sz="2000" b="1" kern="0" dirty="0" smtClean="0">
              <a:latin typeface="微软雅黑" pitchFamily="34" charset="-122"/>
              <a:ea typeface="微软雅黑" pitchFamily="34" charset="-122"/>
              <a:cs typeface="Times New Roman" pitchFamily="18" charset="0"/>
            </a:endParaRPr>
          </a:p>
          <a:p>
            <a:pPr lvl="0" eaLnBrk="0" hangingPunct="0">
              <a:lnSpc>
                <a:spcPct val="130000"/>
              </a:lnSpc>
              <a:spcBef>
                <a:spcPts val="0"/>
              </a:spcBef>
              <a:spcAft>
                <a:spcPts val="0"/>
              </a:spcAft>
              <a:defRPr/>
            </a:pPr>
            <a:r>
              <a:rPr lang="en-US" altLang="zh-CN" sz="2000" b="1" kern="0" dirty="0">
                <a:latin typeface="微软雅黑" pitchFamily="34" charset="-122"/>
                <a:ea typeface="微软雅黑" pitchFamily="34" charset="-122"/>
                <a:cs typeface="Times New Roman" pitchFamily="18" charset="0"/>
              </a:rPr>
              <a:t> </a:t>
            </a:r>
            <a:r>
              <a:rPr lang="en-US" altLang="zh-CN" sz="2000" b="1" kern="0" dirty="0" smtClean="0">
                <a:latin typeface="微软雅黑" pitchFamily="34" charset="-122"/>
                <a:ea typeface="微软雅黑" pitchFamily="34" charset="-122"/>
                <a:cs typeface="Times New Roman" pitchFamily="18" charset="0"/>
              </a:rPr>
              <a:t>             </a:t>
            </a:r>
            <a:r>
              <a:rPr lang="zh-CN" altLang="en-US" sz="2000" b="1" kern="0" dirty="0" smtClean="0">
                <a:latin typeface="微软雅黑" pitchFamily="34" charset="-122"/>
                <a:ea typeface="微软雅黑" pitchFamily="34" charset="-122"/>
                <a:cs typeface="Times New Roman" pitchFamily="18" charset="0"/>
              </a:rPr>
              <a:t>本，完全利用自弈，没有人的干预，也</a:t>
            </a:r>
            <a:endParaRPr lang="en-US" altLang="zh-CN" sz="2000" b="1" kern="0" dirty="0" smtClean="0">
              <a:latin typeface="微软雅黑" pitchFamily="34" charset="-122"/>
              <a:ea typeface="微软雅黑" pitchFamily="34" charset="-122"/>
              <a:cs typeface="Times New Roman" pitchFamily="18" charset="0"/>
            </a:endParaRPr>
          </a:p>
          <a:p>
            <a:pPr lvl="0" eaLnBrk="0" hangingPunct="0">
              <a:lnSpc>
                <a:spcPct val="130000"/>
              </a:lnSpc>
              <a:spcBef>
                <a:spcPts val="0"/>
              </a:spcBef>
              <a:spcAft>
                <a:spcPts val="0"/>
              </a:spcAft>
              <a:defRPr/>
            </a:pPr>
            <a:r>
              <a:rPr lang="en-US" altLang="zh-CN" sz="2000" b="1" kern="0" dirty="0">
                <a:latin typeface="微软雅黑" pitchFamily="34" charset="-122"/>
                <a:ea typeface="微软雅黑" pitchFamily="34" charset="-122"/>
                <a:cs typeface="Times New Roman" pitchFamily="18" charset="0"/>
              </a:rPr>
              <a:t> </a:t>
            </a:r>
            <a:r>
              <a:rPr lang="en-US" altLang="zh-CN" sz="2000" b="1" kern="0" dirty="0" smtClean="0">
                <a:latin typeface="微软雅黑" pitchFamily="34" charset="-122"/>
                <a:ea typeface="微软雅黑" pitchFamily="34" charset="-122"/>
                <a:cs typeface="Times New Roman" pitchFamily="18" charset="0"/>
              </a:rPr>
              <a:t>             </a:t>
            </a:r>
            <a:r>
              <a:rPr lang="zh-CN" altLang="en-US" sz="2000" b="1" kern="0" dirty="0" smtClean="0">
                <a:latin typeface="微软雅黑" pitchFamily="34" charset="-122"/>
                <a:ea typeface="微软雅黑" pitchFamily="34" charset="-122"/>
                <a:cs typeface="Times New Roman" pitchFamily="18" charset="0"/>
              </a:rPr>
              <a:t>未使用任何历史棋谱数据</a:t>
            </a:r>
          </a:p>
        </p:txBody>
      </p:sp>
      <p:sp>
        <p:nvSpPr>
          <p:cNvPr id="7" name="矩形 6"/>
          <p:cNvSpPr/>
          <p:nvPr/>
        </p:nvSpPr>
        <p:spPr>
          <a:xfrm>
            <a:off x="6876256" y="2324293"/>
            <a:ext cx="1584176" cy="411484"/>
          </a:xfrm>
          <a:prstGeom prst="rect">
            <a:avLst/>
          </a:prstGeom>
        </p:spPr>
        <p:txBody>
          <a:bodyPr wrap="square" lIns="72731" tIns="36366" rIns="72731" bIns="36366">
            <a:spAutoFit/>
          </a:bodyPr>
          <a:lstStyle/>
          <a:p>
            <a:pPr>
              <a:lnSpc>
                <a:spcPct val="120000"/>
              </a:lnSpc>
            </a:pPr>
            <a:r>
              <a:rPr lang="en-US" altLang="zh-CN" sz="2000" b="1" dirty="0">
                <a:solidFill>
                  <a:srgbClr val="54DFA2"/>
                </a:solidFill>
                <a:latin typeface="微软雅黑" panose="020B0503020204020204" pitchFamily="34" charset="-122"/>
                <a:ea typeface="微软雅黑" panose="020B0503020204020204" pitchFamily="34" charset="-122"/>
                <a:cs typeface="Times New Roman" pitchFamily="18" charset="0"/>
              </a:rPr>
              <a:t>ResNet80</a:t>
            </a:r>
            <a:endParaRPr lang="zh-CN" altLang="en-US" sz="2000" b="1" dirty="0">
              <a:solidFill>
                <a:srgbClr val="54DFA2"/>
              </a:solidFill>
              <a:latin typeface="微软雅黑" panose="020B0503020204020204" pitchFamily="34" charset="-122"/>
              <a:ea typeface="微软雅黑" panose="020B0503020204020204" pitchFamily="34" charset="-122"/>
              <a:cs typeface="Times New Roman" pitchFamily="18" charset="0"/>
            </a:endParaRPr>
          </a:p>
        </p:txBody>
      </p:sp>
      <p:pic>
        <p:nvPicPr>
          <p:cNvPr id="2050" name="Picture 2"/>
          <p:cNvPicPr>
            <a:picLocks noChangeAspect="1" noChangeArrowheads="1"/>
          </p:cNvPicPr>
          <p:nvPr/>
        </p:nvPicPr>
        <p:blipFill>
          <a:blip r:embed="rId4" cstate="print"/>
          <a:srcRect/>
          <a:stretch>
            <a:fillRect/>
          </a:stretch>
        </p:blipFill>
        <p:spPr bwMode="auto">
          <a:xfrm>
            <a:off x="2615275" y="4629133"/>
            <a:ext cx="6528725" cy="672075"/>
          </a:xfrm>
          <a:prstGeom prst="rect">
            <a:avLst/>
          </a:prstGeom>
          <a:noFill/>
          <a:ln w="9525">
            <a:noFill/>
            <a:miter lim="800000"/>
            <a:headEnd/>
            <a:tailEnd/>
          </a:ln>
        </p:spPr>
      </p:pic>
      <p:sp>
        <p:nvSpPr>
          <p:cNvPr id="8" name="矩形 7"/>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9"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38471105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38859" y="6333355"/>
            <a:ext cx="7087794" cy="362022"/>
          </a:xfrm>
          <a:prstGeom prst="rect">
            <a:avLst/>
          </a:prstGeom>
        </p:spPr>
        <p:txBody>
          <a:bodyPr wrap="square">
            <a:spAutoFit/>
          </a:bodyPr>
          <a:lstStyle/>
          <a:p>
            <a:pPr>
              <a:lnSpc>
                <a:spcPct val="120000"/>
              </a:lnSpc>
            </a:pPr>
            <a:r>
              <a:rPr lang="fr-FR" altLang="zh-CN" sz="1600" b="1" i="1" dirty="0">
                <a:solidFill>
                  <a:schemeClr val="bg1"/>
                </a:solidFill>
                <a:latin typeface="Times New Roman" panose="02020603050405020304" pitchFamily="18" charset="0"/>
                <a:cs typeface="Times New Roman" panose="02020603050405020304" pitchFamily="18" charset="0"/>
              </a:rPr>
              <a:t>Nature</a:t>
            </a:r>
            <a:r>
              <a:rPr lang="fr-FR" altLang="zh-CN" sz="1600" b="1" dirty="0">
                <a:solidFill>
                  <a:schemeClr val="bg1"/>
                </a:solidFill>
                <a:latin typeface="Times New Roman" panose="02020603050405020304" pitchFamily="18" charset="0"/>
                <a:cs typeface="Times New Roman" panose="02020603050405020304" pitchFamily="18" charset="0"/>
              </a:rPr>
              <a:t> 550, </a:t>
            </a:r>
            <a:r>
              <a:rPr lang="en-US" altLang="zh-CN" sz="1600" b="1" dirty="0">
                <a:solidFill>
                  <a:schemeClr val="bg1"/>
                </a:solidFill>
                <a:latin typeface="Times New Roman" panose="02020603050405020304" pitchFamily="18" charset="0"/>
                <a:cs typeface="Times New Roman" panose="02020603050405020304" pitchFamily="18" charset="0"/>
              </a:rPr>
              <a:t>pp.</a:t>
            </a:r>
            <a:r>
              <a:rPr lang="fr-FR" altLang="zh-CN" sz="1600" b="1" dirty="0">
                <a:solidFill>
                  <a:schemeClr val="bg1"/>
                </a:solidFill>
                <a:latin typeface="Times New Roman" panose="02020603050405020304" pitchFamily="18" charset="0"/>
                <a:cs typeface="Times New Roman" panose="02020603050405020304" pitchFamily="18" charset="0"/>
              </a:rPr>
              <a:t>354–359 (19 October 2017) DOI:doi:10.1038/nature24270</a:t>
            </a:r>
            <a:r>
              <a:rPr lang="fr-FR" altLang="zh-CN" sz="1000" b="1" dirty="0">
                <a:solidFill>
                  <a:schemeClr val="bg1"/>
                </a:solidFill>
                <a:latin typeface="Times New Roman" panose="02020603050405020304" pitchFamily="18" charset="0"/>
                <a:cs typeface="Times New Roman" panose="02020603050405020304" pitchFamily="18" charset="0"/>
              </a:rPr>
              <a:t> </a:t>
            </a:r>
            <a:r>
              <a:rPr lang="en-US" altLang="zh-CN" sz="1000" b="1" dirty="0">
                <a:solidFill>
                  <a:schemeClr val="bg1"/>
                </a:solidFill>
                <a:latin typeface="Times New Roman" panose="02020603050405020304" pitchFamily="18" charset="0"/>
                <a:cs typeface="Times New Roman" panose="02020603050405020304" pitchFamily="18" charset="0"/>
              </a:rPr>
              <a:t>. </a:t>
            </a:r>
            <a:endParaRPr lang="zh-CN" altLang="en-US" sz="1000" b="1"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D:\talks\2017天津智能自动化\ALphaGo Zero.png"/>
          <p:cNvPicPr>
            <a:picLocks noChangeAspect="1" noChangeArrowheads="1"/>
          </p:cNvPicPr>
          <p:nvPr/>
        </p:nvPicPr>
        <p:blipFill>
          <a:blip r:embed="rId2" cstate="print"/>
          <a:srcRect/>
          <a:stretch>
            <a:fillRect/>
          </a:stretch>
        </p:blipFill>
        <p:spPr bwMode="auto">
          <a:xfrm>
            <a:off x="470346" y="2986975"/>
            <a:ext cx="3036018" cy="874073"/>
          </a:xfrm>
          <a:prstGeom prst="rect">
            <a:avLst/>
          </a:prstGeom>
          <a:noFill/>
        </p:spPr>
      </p:pic>
      <p:pic>
        <p:nvPicPr>
          <p:cNvPr id="1028" name="Picture 4"/>
          <p:cNvPicPr>
            <a:picLocks noChangeAspect="1" noChangeArrowheads="1"/>
          </p:cNvPicPr>
          <p:nvPr/>
        </p:nvPicPr>
        <p:blipFill>
          <a:blip r:embed="rId3" cstate="print"/>
          <a:srcRect/>
          <a:stretch>
            <a:fillRect/>
          </a:stretch>
        </p:blipFill>
        <p:spPr bwMode="auto">
          <a:xfrm>
            <a:off x="425101" y="4205266"/>
            <a:ext cx="3102864" cy="1527990"/>
          </a:xfrm>
          <a:prstGeom prst="rect">
            <a:avLst/>
          </a:prstGeom>
          <a:noFill/>
          <a:ln w="9525">
            <a:noFill/>
            <a:miter lim="800000"/>
            <a:headEnd/>
            <a:tailEnd/>
          </a:ln>
        </p:spPr>
      </p:pic>
      <p:sp>
        <p:nvSpPr>
          <p:cNvPr id="12" name="标题 1"/>
          <p:cNvSpPr txBox="1">
            <a:spLocks/>
          </p:cNvSpPr>
          <p:nvPr/>
        </p:nvSpPr>
        <p:spPr bwMode="auto">
          <a:xfrm>
            <a:off x="5580112" y="2403345"/>
            <a:ext cx="2700300" cy="472553"/>
          </a:xfrm>
          <a:prstGeom prst="rect">
            <a:avLst/>
          </a:prstGeom>
          <a:solidFill>
            <a:schemeClr val="bg1">
              <a:lumMod val="95000"/>
            </a:schemeClr>
          </a:solidFill>
          <a:ln w="76200">
            <a:solidFill>
              <a:srgbClr val="C00000"/>
            </a:solidFill>
            <a:miter lim="800000"/>
            <a:headEnd/>
            <a:tailEnd/>
          </a:ln>
          <a:effectLst/>
        </p:spPr>
        <p:txBody>
          <a:bodyPr anchor="ctr"/>
          <a:lstStyle/>
          <a:p>
            <a:pPr algn="ctr">
              <a:defRPr/>
            </a:pPr>
            <a:r>
              <a:rPr lang="zh-CN" altLang="en-US" b="1" kern="0" dirty="0">
                <a:solidFill>
                  <a:schemeClr val="hlink"/>
                </a:solidFill>
                <a:effectLst>
                  <a:outerShdw blurRad="38100" dist="38100" dir="2700000" algn="tl">
                    <a:srgbClr val="000000">
                      <a:alpha val="43137"/>
                    </a:srgbClr>
                  </a:outerShdw>
                </a:effectLst>
                <a:latin typeface="+mj-lt"/>
                <a:ea typeface="+mj-ea"/>
                <a:cs typeface="+mj-cs"/>
              </a:rPr>
              <a:t>无师自通的围棋</a:t>
            </a:r>
            <a:r>
              <a:rPr lang="en-US" altLang="zh-CN" b="1" kern="0" dirty="0">
                <a:solidFill>
                  <a:schemeClr val="hlink"/>
                </a:solidFill>
                <a:effectLst>
                  <a:outerShdw blurRad="38100" dist="38100" dir="2700000" algn="tl">
                    <a:srgbClr val="000000">
                      <a:alpha val="43137"/>
                    </a:srgbClr>
                  </a:outerShdw>
                </a:effectLst>
                <a:latin typeface="+mj-lt"/>
                <a:ea typeface="+mj-ea"/>
                <a:cs typeface="+mj-cs"/>
              </a:rPr>
              <a:t>AI</a:t>
            </a:r>
          </a:p>
        </p:txBody>
      </p:sp>
      <p:pic>
        <p:nvPicPr>
          <p:cNvPr id="13" name="Picture 3" descr="D:\talks\2017天津智能自动化\143958_khsK_2903254.png"/>
          <p:cNvPicPr>
            <a:picLocks noChangeAspect="1" noChangeArrowheads="1"/>
          </p:cNvPicPr>
          <p:nvPr/>
        </p:nvPicPr>
        <p:blipFill>
          <a:blip r:embed="rId4" cstate="print"/>
          <a:srcRect/>
          <a:stretch>
            <a:fillRect/>
          </a:stretch>
        </p:blipFill>
        <p:spPr bwMode="auto">
          <a:xfrm>
            <a:off x="3778487" y="4402717"/>
            <a:ext cx="4969978" cy="1817813"/>
          </a:xfrm>
          <a:prstGeom prst="rect">
            <a:avLst/>
          </a:prstGeom>
          <a:noFill/>
        </p:spPr>
      </p:pic>
      <p:pic>
        <p:nvPicPr>
          <p:cNvPr id="15" name="Picture 2"/>
          <p:cNvPicPr>
            <a:picLocks noChangeAspect="1" noChangeArrowheads="1"/>
          </p:cNvPicPr>
          <p:nvPr/>
        </p:nvPicPr>
        <p:blipFill>
          <a:blip r:embed="rId5" cstate="print"/>
          <a:srcRect/>
          <a:stretch>
            <a:fillRect/>
          </a:stretch>
        </p:blipFill>
        <p:spPr bwMode="auto">
          <a:xfrm>
            <a:off x="3869922" y="3715323"/>
            <a:ext cx="4896544" cy="378042"/>
          </a:xfrm>
          <a:prstGeom prst="rect">
            <a:avLst/>
          </a:prstGeom>
          <a:noFill/>
          <a:ln w="9525">
            <a:noFill/>
            <a:miter lim="800000"/>
            <a:headEnd/>
            <a:tailEnd/>
          </a:ln>
        </p:spPr>
      </p:pic>
      <p:sp>
        <p:nvSpPr>
          <p:cNvPr id="16" name="矩形 15"/>
          <p:cNvSpPr/>
          <p:nvPr/>
        </p:nvSpPr>
        <p:spPr>
          <a:xfrm>
            <a:off x="3825578" y="3075990"/>
            <a:ext cx="1337199" cy="392163"/>
          </a:xfrm>
          <a:prstGeom prst="rect">
            <a:avLst/>
          </a:prstGeom>
        </p:spPr>
        <p:txBody>
          <a:bodyPr wrap="square" lIns="54548" tIns="27275" rIns="54548" bIns="27275">
            <a:spAutoFit/>
          </a:bodyPr>
          <a:lstStyle/>
          <a:p>
            <a:pPr>
              <a:lnSpc>
                <a:spcPct val="120000"/>
              </a:lnSpc>
            </a:pPr>
            <a:r>
              <a:rPr lang="en-US" altLang="zh-CN" sz="2000" b="1" dirty="0">
                <a:solidFill>
                  <a:srgbClr val="54DFA2"/>
                </a:solidFill>
                <a:latin typeface="Times New Roman" pitchFamily="18" charset="0"/>
                <a:ea typeface="Adobe Gothic Std B" pitchFamily="34" charset="-128"/>
                <a:cs typeface="Times New Roman" pitchFamily="18" charset="0"/>
              </a:rPr>
              <a:t>ResNet80</a:t>
            </a:r>
            <a:endParaRPr lang="zh-CN" altLang="en-US" sz="1800" dirty="0">
              <a:solidFill>
                <a:srgbClr val="54DFA2"/>
              </a:solidFill>
              <a:latin typeface="Times New Roman" pitchFamily="18" charset="0"/>
              <a:ea typeface="+mj-ea"/>
              <a:cs typeface="Times New Roman" pitchFamily="18" charset="0"/>
            </a:endParaRPr>
          </a:p>
        </p:txBody>
      </p:sp>
      <p:sp>
        <p:nvSpPr>
          <p:cNvPr id="17" name="矩形 16"/>
          <p:cNvSpPr/>
          <p:nvPr/>
        </p:nvSpPr>
        <p:spPr>
          <a:xfrm>
            <a:off x="431801" y="1282032"/>
            <a:ext cx="4721314" cy="64770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8" name="标题 1"/>
          <p:cNvSpPr txBox="1">
            <a:spLocks/>
          </p:cNvSpPr>
          <p:nvPr/>
        </p:nvSpPr>
        <p:spPr>
          <a:xfrm>
            <a:off x="539552" y="1294532"/>
            <a:ext cx="4536504" cy="622300"/>
          </a:xfrm>
          <a:prstGeom prst="rect">
            <a:avLst/>
          </a:prstGeom>
          <a:noFill/>
        </p:spPr>
        <p:txBody>
          <a:bodyPr lIns="72731" tIns="36366" rIns="72731" bIns="36366" anchor="ctr"/>
          <a:lstStyle/>
          <a:p>
            <a:pPr defTabSz="727314">
              <a:defRPr/>
            </a:pPr>
            <a:r>
              <a:rPr lang="en-US" altLang="zh-CN"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3</a:t>
            </a:r>
            <a:r>
              <a:rPr lang="zh-CN" altLang="en-US"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、从特定棋类到通用棋类</a:t>
            </a:r>
            <a:endParaRPr lang="zh-CN" altLang="zh-CN" sz="28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19" name="标题 1"/>
          <p:cNvSpPr txBox="1">
            <a:spLocks/>
          </p:cNvSpPr>
          <p:nvPr/>
        </p:nvSpPr>
        <p:spPr bwMode="auto">
          <a:xfrm>
            <a:off x="5496611" y="1376584"/>
            <a:ext cx="3024336" cy="559078"/>
          </a:xfrm>
          <a:prstGeom prst="rect">
            <a:avLst/>
          </a:prstGeom>
          <a:solidFill>
            <a:srgbClr val="C00000"/>
          </a:solidFill>
          <a:ln w="9525">
            <a:noFill/>
            <a:miter lim="800000"/>
            <a:headEnd/>
            <a:tailEnd/>
          </a:ln>
          <a:effectLst/>
        </p:spPr>
        <p:txBody>
          <a:bodyPr anchor="ctr"/>
          <a:lstStyle/>
          <a:p>
            <a:pPr algn="ctr">
              <a:defRPr/>
            </a:pPr>
            <a:r>
              <a:rPr lang="en-US" altLang="zh-CN" b="1" kern="0" dirty="0" err="1" smtClean="0">
                <a:solidFill>
                  <a:schemeClr val="bg1"/>
                </a:solidFill>
                <a:effectLst>
                  <a:outerShdw blurRad="38100" dist="38100" dir="2700000" algn="tl">
                    <a:srgbClr val="000000">
                      <a:alpha val="43137"/>
                    </a:srgbClr>
                  </a:outerShdw>
                </a:effectLst>
                <a:latin typeface="+mj-lt"/>
                <a:ea typeface="+mj-ea"/>
                <a:cs typeface="+mj-cs"/>
              </a:rPr>
              <a:t>AlphaGo</a:t>
            </a:r>
            <a:r>
              <a:rPr lang="en-US" altLang="zh-CN" b="1" kern="0" dirty="0" smtClean="0">
                <a:solidFill>
                  <a:schemeClr val="bg1"/>
                </a:solidFill>
                <a:effectLst>
                  <a:outerShdw blurRad="38100" dist="38100" dir="2700000" algn="tl">
                    <a:srgbClr val="000000">
                      <a:alpha val="43137"/>
                    </a:srgbClr>
                  </a:outerShdw>
                </a:effectLst>
                <a:latin typeface="+mj-lt"/>
                <a:ea typeface="+mj-ea"/>
                <a:cs typeface="+mj-cs"/>
              </a:rPr>
              <a:t> Zero</a:t>
            </a:r>
            <a:endParaRPr lang="zh-CN" altLang="en-US" b="1" kern="0" dirty="0">
              <a:solidFill>
                <a:schemeClr val="bg1"/>
              </a:solidFill>
              <a:effectLst>
                <a:outerShdw blurRad="38100" dist="38100" dir="2700000" algn="tl">
                  <a:srgbClr val="000000">
                    <a:alpha val="43137"/>
                  </a:srgbClr>
                </a:outerShdw>
              </a:effectLst>
              <a:latin typeface="+mj-lt"/>
              <a:ea typeface="+mj-ea"/>
              <a:cs typeface="+mj-cs"/>
            </a:endParaRPr>
          </a:p>
        </p:txBody>
      </p:sp>
      <p:sp>
        <p:nvSpPr>
          <p:cNvPr id="20" name="Rectangle 2"/>
          <p:cNvSpPr txBox="1">
            <a:spLocks noChangeArrowheads="1"/>
          </p:cNvSpPr>
          <p:nvPr/>
        </p:nvSpPr>
        <p:spPr bwMode="auto">
          <a:xfrm>
            <a:off x="450342" y="2111426"/>
            <a:ext cx="2232247" cy="564551"/>
          </a:xfrm>
          <a:prstGeom prst="rect">
            <a:avLst/>
          </a:prstGeom>
          <a:noFill/>
          <a:ln w="9525">
            <a:solidFill>
              <a:srgbClr val="C00000"/>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en-US" altLang="zh-CN" sz="4000" b="1" kern="0" dirty="0" smtClean="0">
                <a:solidFill>
                  <a:schemeClr val="accent1"/>
                </a:solidFill>
                <a:latin typeface="Times New Roman" pitchFamily="18" charset="0"/>
                <a:ea typeface="+mn-ea"/>
                <a:cs typeface="Times New Roman" pitchFamily="18" charset="0"/>
              </a:rPr>
              <a:t> </a:t>
            </a:r>
            <a:r>
              <a:rPr lang="zh-CN" altLang="en-US" sz="2400" b="1" dirty="0" smtClean="0">
                <a:solidFill>
                  <a:srgbClr val="FF0000"/>
                </a:solidFill>
                <a:latin typeface="微软雅黑" pitchFamily="34" charset="-122"/>
                <a:ea typeface="微软雅黑" pitchFamily="34"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特定棋类</a:t>
            </a:r>
            <a:endParaRPr lang="zh-CN" altLang="en-US" sz="2800" b="1" kern="0" dirty="0"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itchFamily="18" charset="0"/>
            </a:endParaRPr>
          </a:p>
        </p:txBody>
      </p:sp>
      <p:sp>
        <p:nvSpPr>
          <p:cNvPr id="21" name="矩形 20"/>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22"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973730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47531" y="6309321"/>
            <a:ext cx="4080453" cy="424732"/>
          </a:xfrm>
          <a:prstGeom prst="rect">
            <a:avLst/>
          </a:prstGeom>
        </p:spPr>
        <p:txBody>
          <a:bodyPr wrap="square">
            <a:spAutoFit/>
          </a:bodyPr>
          <a:lstStyle/>
          <a:p>
            <a:pPr>
              <a:lnSpc>
                <a:spcPct val="120000"/>
              </a:lnSpc>
            </a:pPr>
            <a:r>
              <a:rPr lang="en-US" altLang="zh-CN" sz="1800" b="1" i="1" dirty="0">
                <a:solidFill>
                  <a:schemeClr val="bg1"/>
                </a:solidFill>
                <a:latin typeface="Times New Roman" panose="02020603050405020304" pitchFamily="18" charset="0"/>
                <a:cs typeface="Times New Roman" panose="02020603050405020304" pitchFamily="18" charset="0"/>
              </a:rPr>
              <a:t>arXiv:1712.01815v1 [cs.AI] </a:t>
            </a:r>
            <a:r>
              <a:rPr lang="en-US" altLang="zh-CN" sz="1800" b="1" dirty="0">
                <a:solidFill>
                  <a:schemeClr val="bg1"/>
                </a:solidFill>
                <a:latin typeface="Times New Roman" panose="02020603050405020304" pitchFamily="18" charset="0"/>
                <a:cs typeface="Times New Roman" panose="02020603050405020304" pitchFamily="18" charset="0"/>
              </a:rPr>
              <a:t>5 Dec 2017 </a:t>
            </a:r>
            <a:endParaRPr lang="zh-CN" altLang="en-US" sz="1800" b="1" dirty="0">
              <a:solidFill>
                <a:schemeClr val="bg1"/>
              </a:solidFill>
              <a:latin typeface="Times New Roman" panose="02020603050405020304" pitchFamily="18" charset="0"/>
              <a:cs typeface="Times New Roman" panose="02020603050405020304" pitchFamily="18" charset="0"/>
            </a:endParaRPr>
          </a:p>
        </p:txBody>
      </p:sp>
      <p:sp>
        <p:nvSpPr>
          <p:cNvPr id="13" name="标题 1"/>
          <p:cNvSpPr txBox="1">
            <a:spLocks/>
          </p:cNvSpPr>
          <p:nvPr/>
        </p:nvSpPr>
        <p:spPr bwMode="auto">
          <a:xfrm>
            <a:off x="4535996" y="2222865"/>
            <a:ext cx="4464496" cy="630071"/>
          </a:xfrm>
          <a:prstGeom prst="rect">
            <a:avLst/>
          </a:prstGeom>
          <a:solidFill>
            <a:srgbClr val="FFFF00"/>
          </a:solidFill>
          <a:ln w="76200">
            <a:solidFill>
              <a:srgbClr val="C00000"/>
            </a:solidFill>
            <a:miter lim="800000"/>
            <a:headEnd/>
            <a:tailEnd/>
          </a:ln>
          <a:effectLst/>
        </p:spPr>
        <p:txBody>
          <a:bodyPr anchor="ctr"/>
          <a:lstStyle/>
          <a:p>
            <a:pPr algn="ctr">
              <a:defRPr/>
            </a:pPr>
            <a:r>
              <a:rPr lang="zh-CN" altLang="en-US" b="1" kern="0" dirty="0">
                <a:solidFill>
                  <a:schemeClr val="hlink"/>
                </a:solidFill>
                <a:effectLst>
                  <a:outerShdw blurRad="38100" dist="38100" dir="2700000" algn="tl">
                    <a:srgbClr val="000000">
                      <a:alpha val="43137"/>
                    </a:srgbClr>
                  </a:outerShdw>
                </a:effectLst>
                <a:latin typeface="+mj-lt"/>
                <a:ea typeface="+mj-ea"/>
                <a:cs typeface="+mj-cs"/>
              </a:rPr>
              <a:t>无师自通的通用棋类</a:t>
            </a:r>
            <a:r>
              <a:rPr lang="en-US" altLang="zh-CN" b="1" kern="0" dirty="0">
                <a:solidFill>
                  <a:schemeClr val="hlink"/>
                </a:solidFill>
                <a:effectLst>
                  <a:outerShdw blurRad="38100" dist="38100" dir="2700000" algn="tl">
                    <a:srgbClr val="000000">
                      <a:alpha val="43137"/>
                    </a:srgbClr>
                  </a:outerShdw>
                </a:effectLst>
                <a:latin typeface="+mj-lt"/>
                <a:ea typeface="+mj-ea"/>
                <a:cs typeface="+mj-cs"/>
              </a:rPr>
              <a:t>AI</a:t>
            </a:r>
          </a:p>
        </p:txBody>
      </p:sp>
      <p:sp>
        <p:nvSpPr>
          <p:cNvPr id="15" name="矩形 14"/>
          <p:cNvSpPr/>
          <p:nvPr/>
        </p:nvSpPr>
        <p:spPr>
          <a:xfrm>
            <a:off x="107504" y="4677139"/>
            <a:ext cx="4392488" cy="1532727"/>
          </a:xfrm>
          <a:prstGeom prst="rect">
            <a:avLst/>
          </a:prstGeom>
          <a:ln>
            <a:solidFill>
              <a:srgbClr val="FF0000"/>
            </a:solidFill>
          </a:ln>
        </p:spPr>
        <p:txBody>
          <a:bodyPr wrap="square">
            <a:spAutoFit/>
          </a:bodyPr>
          <a:lstStyle/>
          <a:p>
            <a:pPr>
              <a:lnSpc>
                <a:spcPct val="130000"/>
              </a:lnSpc>
            </a:pPr>
            <a:r>
              <a:rPr lang="en-US" altLang="zh-CN" sz="1800" b="1" dirty="0" err="1">
                <a:solidFill>
                  <a:srgbClr val="54DFA2"/>
                </a:solidFill>
                <a:latin typeface="微软雅黑" panose="020B0503020204020204" pitchFamily="34" charset="-122"/>
                <a:ea typeface="微软雅黑" panose="020B0503020204020204" pitchFamily="34" charset="-122"/>
              </a:rPr>
              <a:t>Stockfish</a:t>
            </a:r>
            <a:r>
              <a:rPr lang="zh-CN" altLang="en-US" sz="1800" b="1" dirty="0" smtClean="0">
                <a:solidFill>
                  <a:srgbClr val="54DFA2"/>
                </a:solidFill>
                <a:latin typeface="微软雅黑" panose="020B0503020204020204" pitchFamily="34" charset="-122"/>
                <a:ea typeface="微软雅黑" panose="020B0503020204020204" pitchFamily="34" charset="-122"/>
              </a:rPr>
              <a:t>： </a:t>
            </a:r>
            <a:r>
              <a:rPr lang="en-US" altLang="zh-CN" sz="1800" dirty="0" smtClean="0">
                <a:solidFill>
                  <a:srgbClr val="54DFA2"/>
                </a:solidFill>
                <a:latin typeface="微软雅黑" panose="020B0503020204020204" pitchFamily="34" charset="-122"/>
                <a:ea typeface="微软雅黑" panose="020B0503020204020204" pitchFamily="34" charset="-122"/>
              </a:rPr>
              <a:t>2016 </a:t>
            </a:r>
            <a:r>
              <a:rPr lang="zh-CN" altLang="en-US" sz="1800" dirty="0">
                <a:solidFill>
                  <a:srgbClr val="54DFA2"/>
                </a:solidFill>
                <a:latin typeface="微软雅黑" panose="020B0503020204020204" pitchFamily="34" charset="-122"/>
                <a:ea typeface="微软雅黑" panose="020B0503020204020204" pitchFamily="34" charset="-122"/>
              </a:rPr>
              <a:t>年 </a:t>
            </a:r>
            <a:r>
              <a:rPr lang="en-US" altLang="zh-CN" sz="1800" dirty="0">
                <a:solidFill>
                  <a:srgbClr val="54DFA2"/>
                </a:solidFill>
                <a:latin typeface="微软雅黑" panose="020B0503020204020204" pitchFamily="34" charset="-122"/>
                <a:ea typeface="微软雅黑" panose="020B0503020204020204" pitchFamily="34" charset="-122"/>
              </a:rPr>
              <a:t>Top Chess Engine </a:t>
            </a:r>
            <a:r>
              <a:rPr lang="en-US" altLang="zh-CN" sz="1800" dirty="0" smtClean="0">
                <a:solidFill>
                  <a:srgbClr val="54DFA2"/>
                </a:solidFill>
                <a:latin typeface="微软雅黑" panose="020B0503020204020204" pitchFamily="34" charset="-122"/>
                <a:ea typeface="微软雅黑" panose="020B0503020204020204" pitchFamily="34" charset="-122"/>
              </a:rPr>
              <a:t>Championship (</a:t>
            </a:r>
            <a:r>
              <a:rPr lang="en-US" altLang="zh-CN" sz="1800" dirty="0">
                <a:solidFill>
                  <a:srgbClr val="54DFA2"/>
                </a:solidFill>
                <a:latin typeface="微软雅黑" panose="020B0503020204020204" pitchFamily="34" charset="-122"/>
                <a:ea typeface="微软雅黑" panose="020B0503020204020204" pitchFamily="34" charset="-122"/>
              </a:rPr>
              <a:t>TCEC</a:t>
            </a:r>
            <a:r>
              <a:rPr lang="en-US" altLang="zh-CN" sz="1800" dirty="0" smtClean="0">
                <a:solidFill>
                  <a:srgbClr val="54DFA2"/>
                </a:solidFill>
                <a:latin typeface="微软雅黑" panose="020B0503020204020204" pitchFamily="34" charset="-122"/>
                <a:ea typeface="微软雅黑" panose="020B0503020204020204" pitchFamily="34" charset="-122"/>
              </a:rPr>
              <a:t>) </a:t>
            </a:r>
            <a:r>
              <a:rPr lang="zh-CN" altLang="en-US" sz="1800" dirty="0" smtClean="0">
                <a:solidFill>
                  <a:srgbClr val="54DFA2"/>
                </a:solidFill>
                <a:latin typeface="微软雅黑" panose="020B0503020204020204" pitchFamily="34" charset="-122"/>
                <a:ea typeface="微软雅黑" panose="020B0503020204020204" pitchFamily="34" charset="-122"/>
              </a:rPr>
              <a:t>世界</a:t>
            </a:r>
            <a:r>
              <a:rPr lang="zh-CN" altLang="en-US" sz="1800" dirty="0">
                <a:solidFill>
                  <a:srgbClr val="54DFA2"/>
                </a:solidFill>
                <a:latin typeface="微软雅黑" panose="020B0503020204020204" pitchFamily="34" charset="-122"/>
                <a:ea typeface="微软雅黑" panose="020B0503020204020204" pitchFamily="34" charset="-122"/>
              </a:rPr>
              <a:t>冠军</a:t>
            </a:r>
            <a:r>
              <a:rPr lang="zh-CN" altLang="en-US" sz="1800" dirty="0" smtClean="0">
                <a:solidFill>
                  <a:srgbClr val="54DFA2"/>
                </a:solidFill>
                <a:latin typeface="微软雅黑" panose="020B0503020204020204" pitchFamily="34" charset="-122"/>
                <a:ea typeface="微软雅黑" panose="020B0503020204020204" pitchFamily="34" charset="-122"/>
              </a:rPr>
              <a:t>程序</a:t>
            </a:r>
            <a:r>
              <a:rPr lang="zh-CN" altLang="en-US" sz="1800" dirty="0">
                <a:solidFill>
                  <a:srgbClr val="54DFA2"/>
                </a:solidFill>
                <a:latin typeface="微软雅黑" panose="020B0503020204020204" pitchFamily="34" charset="-122"/>
                <a:ea typeface="微软雅黑" panose="020B0503020204020204" pitchFamily="34" charset="-122"/>
              </a:rPr>
              <a:t>；</a:t>
            </a:r>
            <a:endParaRPr lang="en-US" altLang="zh-CN" sz="1800" dirty="0">
              <a:solidFill>
                <a:srgbClr val="54DFA2"/>
              </a:solidFill>
              <a:latin typeface="微软雅黑" panose="020B0503020204020204" pitchFamily="34" charset="-122"/>
              <a:ea typeface="微软雅黑" panose="020B0503020204020204" pitchFamily="34" charset="-122"/>
            </a:endParaRPr>
          </a:p>
          <a:p>
            <a:pPr>
              <a:lnSpc>
                <a:spcPct val="130000"/>
              </a:lnSpc>
            </a:pPr>
            <a:r>
              <a:rPr lang="en-US" altLang="zh-CN" sz="1800" b="1" dirty="0">
                <a:solidFill>
                  <a:srgbClr val="54DFA2"/>
                </a:solidFill>
                <a:latin typeface="微软雅黑" panose="020B0503020204020204" pitchFamily="34" charset="-122"/>
                <a:ea typeface="微软雅黑" panose="020B0503020204020204" pitchFamily="34" charset="-122"/>
              </a:rPr>
              <a:t>Elmo</a:t>
            </a:r>
            <a:r>
              <a:rPr lang="zh-CN" altLang="en-US" sz="1800" b="1" dirty="0">
                <a:solidFill>
                  <a:srgbClr val="54DFA2"/>
                </a:solidFill>
                <a:latin typeface="微软雅黑" panose="020B0503020204020204" pitchFamily="34" charset="-122"/>
                <a:ea typeface="微软雅黑" panose="020B0503020204020204" pitchFamily="34" charset="-122"/>
              </a:rPr>
              <a:t>： </a:t>
            </a:r>
            <a:r>
              <a:rPr lang="en-US" altLang="zh-CN" sz="1800" dirty="0">
                <a:solidFill>
                  <a:srgbClr val="54DFA2"/>
                </a:solidFill>
                <a:latin typeface="微软雅黑" panose="020B0503020204020204" pitchFamily="34" charset="-122"/>
                <a:ea typeface="微软雅黑" panose="020B0503020204020204" pitchFamily="34" charset="-122"/>
              </a:rPr>
              <a:t>2017</a:t>
            </a:r>
            <a:r>
              <a:rPr lang="zh-CN" altLang="en-US" sz="1800" dirty="0">
                <a:solidFill>
                  <a:srgbClr val="54DFA2"/>
                </a:solidFill>
                <a:latin typeface="微软雅黑" panose="020B0503020204020204" pitchFamily="34" charset="-122"/>
                <a:ea typeface="微软雅黑" panose="020B0503020204020204" pitchFamily="34" charset="-122"/>
              </a:rPr>
              <a:t>年</a:t>
            </a:r>
            <a:r>
              <a:rPr lang="en-US" altLang="zh-CN" sz="1800" dirty="0">
                <a:solidFill>
                  <a:srgbClr val="54DFA2"/>
                </a:solidFill>
                <a:latin typeface="微软雅黑" panose="020B0503020204020204" pitchFamily="34" charset="-122"/>
                <a:ea typeface="微软雅黑" panose="020B0503020204020204" pitchFamily="34" charset="-122"/>
              </a:rPr>
              <a:t>Computer Shogi Association (CSA</a:t>
            </a:r>
            <a:r>
              <a:rPr lang="en-US" altLang="zh-CN" sz="1800" dirty="0" smtClean="0">
                <a:solidFill>
                  <a:srgbClr val="54DFA2"/>
                </a:solidFill>
                <a:latin typeface="微软雅黑" panose="020B0503020204020204" pitchFamily="34" charset="-122"/>
                <a:ea typeface="微软雅黑" panose="020B0503020204020204" pitchFamily="34" charset="-122"/>
              </a:rPr>
              <a:t>) </a:t>
            </a:r>
            <a:r>
              <a:rPr lang="zh-CN" altLang="en-US" sz="1800" dirty="0" smtClean="0">
                <a:solidFill>
                  <a:srgbClr val="54DFA2"/>
                </a:solidFill>
                <a:latin typeface="微软雅黑" panose="020B0503020204020204" pitchFamily="34" charset="-122"/>
                <a:ea typeface="微软雅黑" panose="020B0503020204020204" pitchFamily="34" charset="-122"/>
              </a:rPr>
              <a:t>世界</a:t>
            </a:r>
            <a:r>
              <a:rPr lang="zh-CN" altLang="en-US" sz="1800" dirty="0">
                <a:solidFill>
                  <a:srgbClr val="54DFA2"/>
                </a:solidFill>
                <a:latin typeface="微软雅黑" panose="020B0503020204020204" pitchFamily="34" charset="-122"/>
                <a:ea typeface="微软雅黑" panose="020B0503020204020204" pitchFamily="34" charset="-122"/>
              </a:rPr>
              <a:t>冠军程序</a:t>
            </a:r>
          </a:p>
        </p:txBody>
      </p:sp>
      <p:sp>
        <p:nvSpPr>
          <p:cNvPr id="16" name="矩形 15"/>
          <p:cNvSpPr/>
          <p:nvPr/>
        </p:nvSpPr>
        <p:spPr>
          <a:xfrm>
            <a:off x="4644009" y="4739716"/>
            <a:ext cx="4499992" cy="1137556"/>
          </a:xfrm>
          <a:prstGeom prst="rect">
            <a:avLst/>
          </a:prstGeom>
        </p:spPr>
        <p:txBody>
          <a:bodyPr wrap="square">
            <a:spAutoFit/>
          </a:bodyPr>
          <a:lstStyle/>
          <a:p>
            <a:pPr>
              <a:lnSpc>
                <a:spcPct val="130000"/>
              </a:lnSpc>
            </a:pPr>
            <a:r>
              <a:rPr lang="en-US" altLang="zh-CN" sz="1800" dirty="0">
                <a:solidFill>
                  <a:srgbClr val="54DFA2"/>
                </a:solidFill>
                <a:latin typeface="微软雅黑" panose="020B0503020204020204" pitchFamily="34" charset="-122"/>
                <a:ea typeface="微软雅黑" panose="020B0503020204020204" pitchFamily="34" charset="-122"/>
              </a:rPr>
              <a:t>11</a:t>
            </a:r>
            <a:r>
              <a:rPr lang="zh-CN" altLang="en-US" sz="1800" dirty="0">
                <a:solidFill>
                  <a:srgbClr val="54DFA2"/>
                </a:solidFill>
                <a:latin typeface="微软雅黑" panose="020B0503020204020204" pitchFamily="34" charset="-122"/>
                <a:ea typeface="微软雅黑" panose="020B0503020204020204" pitchFamily="34" charset="-122"/>
              </a:rPr>
              <a:t>万次训练，不到</a:t>
            </a:r>
            <a:r>
              <a:rPr lang="en-US" altLang="zh-CN" sz="1800" dirty="0">
                <a:solidFill>
                  <a:srgbClr val="54DFA2"/>
                </a:solidFill>
                <a:latin typeface="微软雅黑" panose="020B0503020204020204" pitchFamily="34" charset="-122"/>
                <a:ea typeface="微软雅黑" panose="020B0503020204020204" pitchFamily="34" charset="-122"/>
              </a:rPr>
              <a:t>2</a:t>
            </a:r>
            <a:r>
              <a:rPr lang="zh-CN" altLang="en-US" sz="1800" dirty="0">
                <a:solidFill>
                  <a:srgbClr val="54DFA2"/>
                </a:solidFill>
                <a:latin typeface="微软雅黑" panose="020B0503020204020204" pitchFamily="34" charset="-122"/>
                <a:ea typeface="微软雅黑" panose="020B0503020204020204" pitchFamily="34" charset="-122"/>
              </a:rPr>
              <a:t>小时，击败</a:t>
            </a:r>
            <a:r>
              <a:rPr lang="en-US" altLang="zh-CN" sz="1800" dirty="0">
                <a:solidFill>
                  <a:srgbClr val="54DFA2"/>
                </a:solidFill>
                <a:latin typeface="微软雅黑" panose="020B0503020204020204" pitchFamily="34" charset="-122"/>
                <a:ea typeface="微软雅黑" panose="020B0503020204020204" pitchFamily="34" charset="-122"/>
              </a:rPr>
              <a:t>Elmo</a:t>
            </a:r>
          </a:p>
          <a:p>
            <a:pPr>
              <a:lnSpc>
                <a:spcPct val="130000"/>
              </a:lnSpc>
            </a:pPr>
            <a:r>
              <a:rPr lang="en-US" altLang="zh-CN" sz="1800" dirty="0">
                <a:solidFill>
                  <a:srgbClr val="54DFA2"/>
                </a:solidFill>
                <a:latin typeface="微软雅黑" panose="020B0503020204020204" pitchFamily="34" charset="-122"/>
                <a:ea typeface="微软雅黑" panose="020B0503020204020204" pitchFamily="34" charset="-122"/>
              </a:rPr>
              <a:t>30</a:t>
            </a:r>
            <a:r>
              <a:rPr lang="zh-CN" altLang="en-US" sz="1800" dirty="0">
                <a:solidFill>
                  <a:srgbClr val="54DFA2"/>
                </a:solidFill>
                <a:latin typeface="微软雅黑" panose="020B0503020204020204" pitchFamily="34" charset="-122"/>
                <a:ea typeface="微软雅黑" panose="020B0503020204020204" pitchFamily="34" charset="-122"/>
              </a:rPr>
              <a:t>万次训练，</a:t>
            </a:r>
            <a:r>
              <a:rPr lang="en-US" altLang="zh-CN" sz="1800" dirty="0">
                <a:solidFill>
                  <a:srgbClr val="54DFA2"/>
                </a:solidFill>
                <a:latin typeface="微软雅黑" panose="020B0503020204020204" pitchFamily="34" charset="-122"/>
                <a:ea typeface="微软雅黑" panose="020B0503020204020204" pitchFamily="34" charset="-122"/>
              </a:rPr>
              <a:t>4</a:t>
            </a:r>
            <a:r>
              <a:rPr lang="zh-CN" altLang="en-US" sz="1800" dirty="0">
                <a:solidFill>
                  <a:srgbClr val="54DFA2"/>
                </a:solidFill>
                <a:latin typeface="微软雅黑" panose="020B0503020204020204" pitchFamily="34" charset="-122"/>
                <a:ea typeface="微软雅黑" panose="020B0503020204020204" pitchFamily="34" charset="-122"/>
              </a:rPr>
              <a:t>小时，击败</a:t>
            </a:r>
            <a:r>
              <a:rPr lang="en-US" altLang="zh-CN" sz="1800" dirty="0">
                <a:solidFill>
                  <a:srgbClr val="54DFA2"/>
                </a:solidFill>
                <a:latin typeface="微软雅黑" panose="020B0503020204020204" pitchFamily="34" charset="-122"/>
                <a:ea typeface="微软雅黑" panose="020B0503020204020204" pitchFamily="34" charset="-122"/>
              </a:rPr>
              <a:t>Stockfish</a:t>
            </a:r>
          </a:p>
          <a:p>
            <a:pPr>
              <a:lnSpc>
                <a:spcPct val="130000"/>
              </a:lnSpc>
            </a:pPr>
            <a:r>
              <a:rPr lang="en-US" altLang="zh-CN" sz="1800" dirty="0">
                <a:solidFill>
                  <a:srgbClr val="54DFA2"/>
                </a:solidFill>
                <a:latin typeface="微软雅黑" panose="020B0503020204020204" pitchFamily="34" charset="-122"/>
                <a:ea typeface="微软雅黑" panose="020B0503020204020204" pitchFamily="34" charset="-122"/>
              </a:rPr>
              <a:t>16.5</a:t>
            </a:r>
            <a:r>
              <a:rPr lang="zh-CN" altLang="en-US" sz="1800" dirty="0">
                <a:solidFill>
                  <a:srgbClr val="54DFA2"/>
                </a:solidFill>
                <a:latin typeface="微软雅黑" panose="020B0503020204020204" pitchFamily="34" charset="-122"/>
                <a:ea typeface="微软雅黑" panose="020B0503020204020204" pitchFamily="34" charset="-122"/>
              </a:rPr>
              <a:t>万次训练，</a:t>
            </a:r>
            <a:r>
              <a:rPr lang="en-US" altLang="zh-CN" sz="1800" dirty="0">
                <a:solidFill>
                  <a:srgbClr val="54DFA2"/>
                </a:solidFill>
                <a:latin typeface="微软雅黑" panose="020B0503020204020204" pitchFamily="34" charset="-122"/>
                <a:ea typeface="微软雅黑" panose="020B0503020204020204" pitchFamily="34" charset="-122"/>
              </a:rPr>
              <a:t>8</a:t>
            </a:r>
            <a:r>
              <a:rPr lang="zh-CN" altLang="en-US" sz="1800" dirty="0">
                <a:solidFill>
                  <a:srgbClr val="54DFA2"/>
                </a:solidFill>
                <a:latin typeface="微软雅黑" panose="020B0503020204020204" pitchFamily="34" charset="-122"/>
                <a:ea typeface="微软雅黑" panose="020B0503020204020204" pitchFamily="34" charset="-122"/>
              </a:rPr>
              <a:t>小时，击败</a:t>
            </a:r>
            <a:r>
              <a:rPr lang="en-US" altLang="zh-CN" sz="1800" dirty="0" err="1">
                <a:solidFill>
                  <a:srgbClr val="54DFA2"/>
                </a:solidFill>
                <a:latin typeface="微软雅黑" panose="020B0503020204020204" pitchFamily="34" charset="-122"/>
                <a:ea typeface="微软雅黑" panose="020B0503020204020204" pitchFamily="34" charset="-122"/>
              </a:rPr>
              <a:t>AlphaGo</a:t>
            </a:r>
            <a:r>
              <a:rPr lang="en-US" altLang="zh-CN" sz="1800" dirty="0">
                <a:solidFill>
                  <a:srgbClr val="54DFA2"/>
                </a:solidFill>
                <a:latin typeface="微软雅黑" panose="020B0503020204020204" pitchFamily="34" charset="-122"/>
                <a:ea typeface="微软雅黑" panose="020B0503020204020204" pitchFamily="34" charset="-122"/>
              </a:rPr>
              <a:t> Lee</a:t>
            </a:r>
            <a:endParaRPr lang="zh-CN" altLang="en-US" sz="1800" dirty="0">
              <a:solidFill>
                <a:srgbClr val="54DFA2"/>
              </a:solidFill>
              <a:latin typeface="微软雅黑" panose="020B0503020204020204" pitchFamily="34" charset="-122"/>
              <a:ea typeface="微软雅黑" panose="020B0503020204020204" pitchFamily="34" charset="-122"/>
            </a:endParaRPr>
          </a:p>
        </p:txBody>
      </p:sp>
      <p:pic>
        <p:nvPicPr>
          <p:cNvPr id="2054" name="Picture 6" descr="Google's AlphaZero Destroys Stockfish In 100-Game Match"/>
          <p:cNvPicPr>
            <a:picLocks noChangeAspect="1" noChangeArrowheads="1"/>
          </p:cNvPicPr>
          <p:nvPr/>
        </p:nvPicPr>
        <p:blipFill>
          <a:blip r:embed="rId2" cstate="print"/>
          <a:srcRect/>
          <a:stretch>
            <a:fillRect/>
          </a:stretch>
        </p:blipFill>
        <p:spPr bwMode="auto">
          <a:xfrm>
            <a:off x="1049655" y="3569223"/>
            <a:ext cx="1872204" cy="1052000"/>
          </a:xfrm>
          <a:prstGeom prst="rect">
            <a:avLst/>
          </a:prstGeom>
          <a:noFill/>
        </p:spPr>
      </p:pic>
      <p:pic>
        <p:nvPicPr>
          <p:cNvPr id="2050" name="Picture 2"/>
          <p:cNvPicPr>
            <a:picLocks noChangeAspect="1" noChangeArrowheads="1"/>
          </p:cNvPicPr>
          <p:nvPr/>
        </p:nvPicPr>
        <p:blipFill>
          <a:blip r:embed="rId3" cstate="print"/>
          <a:srcRect/>
          <a:stretch>
            <a:fillRect/>
          </a:stretch>
        </p:blipFill>
        <p:spPr bwMode="auto">
          <a:xfrm>
            <a:off x="418789" y="2822978"/>
            <a:ext cx="3168352" cy="778192"/>
          </a:xfrm>
          <a:prstGeom prst="rect">
            <a:avLst/>
          </a:prstGeom>
          <a:noFill/>
          <a:ln w="9525">
            <a:noFill/>
            <a:miter lim="800000"/>
            <a:headEnd/>
            <a:tailEnd/>
          </a:ln>
        </p:spPr>
      </p:pic>
      <p:pic>
        <p:nvPicPr>
          <p:cNvPr id="2055" name="Picture 7"/>
          <p:cNvPicPr>
            <a:picLocks noChangeAspect="1" noChangeArrowheads="1"/>
          </p:cNvPicPr>
          <p:nvPr/>
        </p:nvPicPr>
        <p:blipFill>
          <a:blip r:embed="rId4" cstate="print"/>
          <a:srcRect/>
          <a:stretch>
            <a:fillRect/>
          </a:stretch>
        </p:blipFill>
        <p:spPr bwMode="auto">
          <a:xfrm>
            <a:off x="6228190" y="3000187"/>
            <a:ext cx="1368151" cy="1616579"/>
          </a:xfrm>
          <a:prstGeom prst="rect">
            <a:avLst/>
          </a:prstGeom>
          <a:noFill/>
          <a:ln w="9525">
            <a:noFill/>
            <a:miter lim="800000"/>
            <a:headEnd/>
            <a:tailEnd/>
          </a:ln>
        </p:spPr>
      </p:pic>
      <p:pic>
        <p:nvPicPr>
          <p:cNvPr id="18" name="Picture 5"/>
          <p:cNvPicPr>
            <a:picLocks noChangeAspect="1" noChangeArrowheads="1"/>
          </p:cNvPicPr>
          <p:nvPr/>
        </p:nvPicPr>
        <p:blipFill>
          <a:blip r:embed="rId5" cstate="print"/>
          <a:srcRect/>
          <a:stretch>
            <a:fillRect/>
          </a:stretch>
        </p:blipFill>
        <p:spPr bwMode="auto">
          <a:xfrm>
            <a:off x="4644008" y="3018867"/>
            <a:ext cx="1512168" cy="1634269"/>
          </a:xfrm>
          <a:prstGeom prst="rect">
            <a:avLst/>
          </a:prstGeom>
          <a:noFill/>
          <a:ln w="9525">
            <a:noFill/>
            <a:miter lim="800000"/>
            <a:headEnd/>
            <a:tailEnd/>
          </a:ln>
        </p:spPr>
      </p:pic>
      <p:pic>
        <p:nvPicPr>
          <p:cNvPr id="2057" name="Picture 9" descr="See the source image"/>
          <p:cNvPicPr>
            <a:picLocks noChangeAspect="1" noChangeArrowheads="1"/>
          </p:cNvPicPr>
          <p:nvPr/>
        </p:nvPicPr>
        <p:blipFill>
          <a:blip r:embed="rId6" cstate="print"/>
          <a:srcRect/>
          <a:stretch>
            <a:fillRect/>
          </a:stretch>
        </p:blipFill>
        <p:spPr bwMode="auto">
          <a:xfrm>
            <a:off x="7661072" y="3018861"/>
            <a:ext cx="1482928" cy="1619543"/>
          </a:xfrm>
          <a:prstGeom prst="rect">
            <a:avLst/>
          </a:prstGeom>
          <a:noFill/>
        </p:spPr>
      </p:pic>
      <p:sp>
        <p:nvSpPr>
          <p:cNvPr id="20" name="标题 1"/>
          <p:cNvSpPr txBox="1">
            <a:spLocks/>
          </p:cNvSpPr>
          <p:nvPr/>
        </p:nvSpPr>
        <p:spPr bwMode="auto">
          <a:xfrm>
            <a:off x="5496611" y="1376584"/>
            <a:ext cx="3024336" cy="559078"/>
          </a:xfrm>
          <a:prstGeom prst="rect">
            <a:avLst/>
          </a:prstGeom>
          <a:solidFill>
            <a:srgbClr val="C00000"/>
          </a:solidFill>
          <a:ln w="9525">
            <a:noFill/>
            <a:miter lim="800000"/>
            <a:headEnd/>
            <a:tailEnd/>
          </a:ln>
          <a:effectLst/>
        </p:spPr>
        <p:txBody>
          <a:bodyPr anchor="ctr"/>
          <a:lstStyle/>
          <a:p>
            <a:pPr algn="ctr">
              <a:defRPr/>
            </a:pPr>
            <a:r>
              <a:rPr lang="en-US" altLang="zh-CN" b="1" kern="0" dirty="0" err="1" smtClean="0">
                <a:solidFill>
                  <a:schemeClr val="bg1"/>
                </a:solidFill>
                <a:effectLst>
                  <a:outerShdw blurRad="38100" dist="38100" dir="2700000" algn="tl">
                    <a:srgbClr val="000000">
                      <a:alpha val="43137"/>
                    </a:srgbClr>
                  </a:outerShdw>
                </a:effectLst>
                <a:latin typeface="+mj-lt"/>
                <a:ea typeface="+mj-ea"/>
                <a:cs typeface="+mj-cs"/>
              </a:rPr>
              <a:t>AlphaZero</a:t>
            </a:r>
            <a:endParaRPr lang="zh-CN" altLang="en-US" b="1" kern="0" dirty="0">
              <a:solidFill>
                <a:schemeClr val="bg1"/>
              </a:solidFill>
              <a:effectLst>
                <a:outerShdw blurRad="38100" dist="38100" dir="2700000" algn="tl">
                  <a:srgbClr val="000000">
                    <a:alpha val="43137"/>
                  </a:srgbClr>
                </a:outerShdw>
              </a:effectLst>
              <a:latin typeface="+mj-lt"/>
              <a:ea typeface="+mj-ea"/>
              <a:cs typeface="+mj-cs"/>
            </a:endParaRPr>
          </a:p>
        </p:txBody>
      </p:sp>
      <p:sp>
        <p:nvSpPr>
          <p:cNvPr id="14" name="矩形 13"/>
          <p:cNvSpPr/>
          <p:nvPr/>
        </p:nvSpPr>
        <p:spPr>
          <a:xfrm>
            <a:off x="431801" y="1282032"/>
            <a:ext cx="4721314" cy="64770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7" name="标题 1"/>
          <p:cNvSpPr txBox="1">
            <a:spLocks/>
          </p:cNvSpPr>
          <p:nvPr/>
        </p:nvSpPr>
        <p:spPr>
          <a:xfrm>
            <a:off x="539552" y="1294532"/>
            <a:ext cx="4536504" cy="622300"/>
          </a:xfrm>
          <a:prstGeom prst="rect">
            <a:avLst/>
          </a:prstGeom>
          <a:noFill/>
        </p:spPr>
        <p:txBody>
          <a:bodyPr lIns="72731" tIns="36366" rIns="72731" bIns="36366" anchor="ctr"/>
          <a:lstStyle/>
          <a:p>
            <a:pPr defTabSz="727314">
              <a:defRPr/>
            </a:pPr>
            <a:r>
              <a:rPr lang="en-US" altLang="zh-CN"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 3</a:t>
            </a:r>
            <a:r>
              <a:rPr lang="zh-CN" altLang="en-US" sz="2800" kern="0" dirty="0" smtClean="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、从特定棋类到通用棋类</a:t>
            </a:r>
            <a:endParaRPr lang="zh-CN" altLang="zh-CN" sz="28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
        <p:nvSpPr>
          <p:cNvPr id="21" name="Rectangle 2"/>
          <p:cNvSpPr txBox="1">
            <a:spLocks noChangeArrowheads="1"/>
          </p:cNvSpPr>
          <p:nvPr/>
        </p:nvSpPr>
        <p:spPr bwMode="auto">
          <a:xfrm>
            <a:off x="450342" y="2111426"/>
            <a:ext cx="2232247" cy="564551"/>
          </a:xfrm>
          <a:prstGeom prst="rect">
            <a:avLst/>
          </a:prstGeom>
          <a:noFill/>
          <a:ln w="9525">
            <a:solidFill>
              <a:srgbClr val="C00000"/>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en-US" altLang="zh-CN" sz="4000" b="1" kern="0" dirty="0" smtClean="0">
                <a:solidFill>
                  <a:schemeClr val="accent1"/>
                </a:solidFill>
                <a:latin typeface="Times New Roman" pitchFamily="18" charset="0"/>
                <a:ea typeface="+mn-ea"/>
                <a:cs typeface="Times New Roman" pitchFamily="18" charset="0"/>
              </a:rPr>
              <a:t> </a:t>
            </a:r>
            <a:r>
              <a:rPr lang="zh-CN" altLang="en-US" sz="2400" b="1" dirty="0" smtClean="0">
                <a:solidFill>
                  <a:srgbClr val="FF0000"/>
                </a:solidFill>
                <a:latin typeface="微软雅黑" pitchFamily="34" charset="-122"/>
                <a:ea typeface="微软雅黑" pitchFamily="34"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通用棋类</a:t>
            </a:r>
            <a:endParaRPr lang="zh-CN" altLang="en-US" sz="2800" b="1" kern="0" dirty="0"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itchFamily="18" charset="0"/>
            </a:endParaRPr>
          </a:p>
        </p:txBody>
      </p:sp>
      <p:sp>
        <p:nvSpPr>
          <p:cNvPr id="22" name="矩形 21"/>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23"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2345166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683568" y="1340768"/>
            <a:ext cx="4032448" cy="648072"/>
          </a:xfrm>
          <a:prstGeom prst="rect">
            <a:avLst/>
          </a:prstGeom>
          <a:noFill/>
          <a:ln w="9525">
            <a:noFill/>
            <a:miter lim="800000"/>
            <a:headEnd/>
            <a:tailEnd/>
          </a:ln>
          <a:effectLst/>
        </p:spPr>
        <p:txBody>
          <a:bodyPr anchor="t"/>
          <a:lstStyle/>
          <a:p>
            <a:pPr>
              <a:lnSpc>
                <a:spcPct val="130000"/>
              </a:lnSpc>
              <a:defRPr/>
            </a:pPr>
            <a:r>
              <a:rPr lang="zh-CN" altLang="en-US" sz="2800" b="1" dirty="0" smtClean="0">
                <a:solidFill>
                  <a:srgbClr val="00CC00"/>
                </a:solidFill>
                <a:latin typeface="微软雅黑" pitchFamily="34" charset="-122"/>
                <a:ea typeface="微软雅黑" pitchFamily="34" charset="-122"/>
                <a:cs typeface="Times New Roman" pitchFamily="18" charset="0"/>
              </a:rPr>
              <a:t>人工智能中的行为主义</a:t>
            </a:r>
            <a:endParaRPr lang="en-US" altLang="zh-CN" sz="2800" b="1" dirty="0">
              <a:solidFill>
                <a:srgbClr val="00CC00"/>
              </a:solidFill>
              <a:latin typeface="微软雅黑" pitchFamily="34" charset="-122"/>
              <a:ea typeface="微软雅黑" pitchFamily="34" charset="-122"/>
              <a:cs typeface="Times New Roman" pitchFamily="18" charset="0"/>
            </a:endParaRPr>
          </a:p>
        </p:txBody>
      </p:sp>
      <p:pic>
        <p:nvPicPr>
          <p:cNvPr id="10" name="Picture 2"/>
          <p:cNvPicPr>
            <a:picLocks noChangeAspect="1" noChangeArrowheads="1"/>
          </p:cNvPicPr>
          <p:nvPr/>
        </p:nvPicPr>
        <p:blipFill>
          <a:blip r:embed="rId2" cstate="print"/>
          <a:srcRect/>
          <a:stretch>
            <a:fillRect/>
          </a:stretch>
        </p:blipFill>
        <p:spPr bwMode="auto">
          <a:xfrm>
            <a:off x="5641582" y="4444832"/>
            <a:ext cx="2808312" cy="1873771"/>
          </a:xfrm>
          <a:prstGeom prst="rect">
            <a:avLst/>
          </a:prstGeom>
          <a:noFill/>
          <a:ln w="9525">
            <a:noFill/>
            <a:miter lim="800000"/>
            <a:headEnd/>
            <a:tailEnd/>
          </a:ln>
        </p:spPr>
      </p:pic>
      <p:pic>
        <p:nvPicPr>
          <p:cNvPr id="13" name="Picture 1"/>
          <p:cNvPicPr>
            <a:picLocks noChangeAspect="1" noChangeArrowheads="1"/>
          </p:cNvPicPr>
          <p:nvPr/>
        </p:nvPicPr>
        <p:blipFill>
          <a:blip r:embed="rId3" cstate="print"/>
          <a:srcRect/>
          <a:stretch>
            <a:fillRect/>
          </a:stretch>
        </p:blipFill>
        <p:spPr bwMode="auto">
          <a:xfrm>
            <a:off x="5652120" y="2348880"/>
            <a:ext cx="2808312" cy="1927620"/>
          </a:xfrm>
          <a:prstGeom prst="rect">
            <a:avLst/>
          </a:prstGeom>
          <a:noFill/>
          <a:ln w="9525">
            <a:noFill/>
            <a:miter lim="800000"/>
            <a:headEnd/>
            <a:tailEnd/>
          </a:ln>
        </p:spPr>
      </p:pic>
      <p:sp>
        <p:nvSpPr>
          <p:cNvPr id="14" name="Rectangle 4"/>
          <p:cNvSpPr>
            <a:spLocks noChangeArrowheads="1"/>
          </p:cNvSpPr>
          <p:nvPr/>
        </p:nvSpPr>
        <p:spPr bwMode="auto">
          <a:xfrm>
            <a:off x="804391" y="2060848"/>
            <a:ext cx="4443412" cy="4752528"/>
          </a:xfrm>
          <a:prstGeom prst="rect">
            <a:avLst/>
          </a:prstGeom>
          <a:noFill/>
          <a:ln w="9525">
            <a:noFill/>
            <a:miter lim="800000"/>
            <a:headEnd/>
            <a:tailEnd/>
          </a:ln>
          <a:effectLst/>
        </p:spPr>
        <p:txBody>
          <a:bodyPr anchor="t"/>
          <a:lstStyle/>
          <a:p>
            <a:pPr>
              <a:lnSpc>
                <a:spcPct val="140000"/>
              </a:lnSpc>
              <a:defRPr/>
            </a:pPr>
            <a:r>
              <a:rPr lang="en-US" altLang="zh-CN" dirty="0" smtClean="0">
                <a:solidFill>
                  <a:srgbClr val="54DFA2"/>
                </a:solidFill>
                <a:latin typeface="Adobe 仿宋 Std R" pitchFamily="18" charset="-122"/>
                <a:ea typeface="Adobe 仿宋 Std R" pitchFamily="18" charset="-122"/>
              </a:rPr>
              <a:t>- </a:t>
            </a:r>
            <a:r>
              <a:rPr lang="zh-CN" altLang="en-US" dirty="0" smtClean="0">
                <a:solidFill>
                  <a:srgbClr val="54DFA2"/>
                </a:solidFill>
                <a:latin typeface="Adobe 仿宋 Std R" pitchFamily="18" charset="-122"/>
                <a:ea typeface="Adobe 仿宋 Std R" pitchFamily="18" charset="-122"/>
              </a:rPr>
              <a:t>学下西洋双陆棋；</a:t>
            </a:r>
            <a:endParaRPr lang="en-US" altLang="zh-CN" dirty="0" smtClean="0">
              <a:solidFill>
                <a:srgbClr val="54DFA2"/>
              </a:solidFill>
              <a:latin typeface="Adobe 仿宋 Std R" pitchFamily="18" charset="-122"/>
              <a:ea typeface="Adobe 仿宋 Std R" pitchFamily="18" charset="-122"/>
            </a:endParaRPr>
          </a:p>
          <a:p>
            <a:pPr>
              <a:lnSpc>
                <a:spcPct val="140000"/>
              </a:lnSpc>
              <a:defRPr/>
            </a:pPr>
            <a:r>
              <a:rPr lang="en-US" altLang="zh-CN" dirty="0">
                <a:solidFill>
                  <a:srgbClr val="54DFA2"/>
                </a:solidFill>
                <a:latin typeface="Adobe 仿宋 Std R" pitchFamily="18" charset="-122"/>
                <a:ea typeface="Adobe 仿宋 Std R" pitchFamily="18" charset="-122"/>
              </a:rPr>
              <a:t>- SAM </a:t>
            </a:r>
            <a:r>
              <a:rPr lang="zh-CN" altLang="en-US" dirty="0">
                <a:solidFill>
                  <a:srgbClr val="54DFA2"/>
                </a:solidFill>
                <a:latin typeface="Adobe 仿宋 Std R" pitchFamily="18" charset="-122"/>
                <a:ea typeface="Adobe 仿宋 Std R" pitchFamily="18" charset="-122"/>
              </a:rPr>
              <a:t>老鼠迷宫问题；</a:t>
            </a:r>
            <a:endParaRPr lang="en-US" altLang="zh-CN" dirty="0">
              <a:solidFill>
                <a:srgbClr val="54DFA2"/>
              </a:solidFill>
              <a:latin typeface="Adobe 仿宋 Std R" pitchFamily="18" charset="-122"/>
              <a:ea typeface="Adobe 仿宋 Std R" pitchFamily="18" charset="-122"/>
            </a:endParaRPr>
          </a:p>
          <a:p>
            <a:pPr>
              <a:lnSpc>
                <a:spcPct val="140000"/>
              </a:lnSpc>
              <a:defRPr/>
            </a:pPr>
            <a:r>
              <a:rPr lang="en-US" altLang="zh-CN" dirty="0">
                <a:solidFill>
                  <a:srgbClr val="54DFA2"/>
                </a:solidFill>
                <a:latin typeface="Adobe 仿宋 Std R" pitchFamily="18" charset="-122"/>
                <a:ea typeface="Adobe 仿宋 Std R" pitchFamily="18" charset="-122"/>
              </a:rPr>
              <a:t>- </a:t>
            </a:r>
            <a:r>
              <a:rPr lang="zh-CN" altLang="en-US" dirty="0">
                <a:solidFill>
                  <a:srgbClr val="54DFA2"/>
                </a:solidFill>
                <a:latin typeface="Adobe 仿宋 Std R" pitchFamily="18" charset="-122"/>
                <a:ea typeface="Adobe 仿宋 Std R" pitchFamily="18" charset="-122"/>
              </a:rPr>
              <a:t>倒立摆的学习控制；</a:t>
            </a:r>
            <a:endParaRPr lang="en-US" altLang="zh-CN" dirty="0">
              <a:solidFill>
                <a:srgbClr val="54DFA2"/>
              </a:solidFill>
              <a:latin typeface="Adobe 仿宋 Std R" pitchFamily="18" charset="-122"/>
              <a:ea typeface="Adobe 仿宋 Std R" pitchFamily="18" charset="-122"/>
            </a:endParaRPr>
          </a:p>
          <a:p>
            <a:pPr>
              <a:lnSpc>
                <a:spcPct val="140000"/>
              </a:lnSpc>
              <a:defRPr/>
            </a:pPr>
            <a:r>
              <a:rPr lang="en-US" altLang="zh-CN" dirty="0" smtClean="0">
                <a:solidFill>
                  <a:srgbClr val="54DFA2"/>
                </a:solidFill>
                <a:latin typeface="Adobe 仿宋 Std R" pitchFamily="18" charset="-122"/>
                <a:ea typeface="Adobe 仿宋 Std R" pitchFamily="18" charset="-122"/>
              </a:rPr>
              <a:t>- </a:t>
            </a:r>
            <a:r>
              <a:rPr lang="zh-CN" altLang="en-US" dirty="0" smtClean="0">
                <a:solidFill>
                  <a:srgbClr val="54DFA2"/>
                </a:solidFill>
                <a:latin typeface="Adobe 仿宋 Std R" pitchFamily="18" charset="-122"/>
                <a:ea typeface="Adobe 仿宋 Std R" pitchFamily="18" charset="-122"/>
              </a:rPr>
              <a:t>机器人学</a:t>
            </a:r>
            <a:r>
              <a:rPr lang="zh-CN" altLang="en-US" dirty="0">
                <a:solidFill>
                  <a:srgbClr val="54DFA2"/>
                </a:solidFill>
                <a:latin typeface="Adobe 仿宋 Std R" pitchFamily="18" charset="-122"/>
                <a:ea typeface="Adobe 仿宋 Std R" pitchFamily="18" charset="-122"/>
              </a:rPr>
              <a:t>踢足球</a:t>
            </a:r>
            <a:r>
              <a:rPr lang="zh-CN" altLang="en-US" dirty="0" smtClean="0">
                <a:solidFill>
                  <a:srgbClr val="54DFA2"/>
                </a:solidFill>
                <a:latin typeface="Adobe 仿宋 Std R" pitchFamily="18" charset="-122"/>
                <a:ea typeface="Adobe 仿宋 Std R" pitchFamily="18" charset="-122"/>
              </a:rPr>
              <a:t>；</a:t>
            </a:r>
            <a:endParaRPr lang="en-US" altLang="zh-CN" dirty="0" smtClean="0">
              <a:solidFill>
                <a:srgbClr val="54DFA2"/>
              </a:solidFill>
              <a:latin typeface="Adobe 仿宋 Std R" pitchFamily="18" charset="-122"/>
              <a:ea typeface="Adobe 仿宋 Std R" pitchFamily="18" charset="-122"/>
            </a:endParaRPr>
          </a:p>
          <a:p>
            <a:pPr>
              <a:lnSpc>
                <a:spcPct val="140000"/>
              </a:lnSpc>
              <a:defRPr/>
            </a:pPr>
            <a:r>
              <a:rPr lang="en-US" altLang="zh-CN" dirty="0" smtClean="0">
                <a:solidFill>
                  <a:srgbClr val="54DFA2"/>
                </a:solidFill>
                <a:latin typeface="Adobe 仿宋 Std R" pitchFamily="18" charset="-122"/>
                <a:ea typeface="Adobe 仿宋 Std R" pitchFamily="18" charset="-122"/>
              </a:rPr>
              <a:t>- </a:t>
            </a:r>
            <a:r>
              <a:rPr lang="zh-CN" altLang="en-US" dirty="0" smtClean="0">
                <a:solidFill>
                  <a:srgbClr val="54DFA2"/>
                </a:solidFill>
                <a:latin typeface="Adobe 仿宋 Std R" pitchFamily="18" charset="-122"/>
                <a:ea typeface="Adobe 仿宋 Std R" pitchFamily="18" charset="-122"/>
              </a:rPr>
              <a:t>学玩游戏；</a:t>
            </a:r>
            <a:endParaRPr lang="en-US" altLang="zh-CN" dirty="0">
              <a:solidFill>
                <a:srgbClr val="54DFA2"/>
              </a:solidFill>
              <a:latin typeface="Adobe 仿宋 Std R" pitchFamily="18" charset="-122"/>
              <a:ea typeface="Adobe 仿宋 Std R" pitchFamily="18" charset="-122"/>
            </a:endParaRPr>
          </a:p>
          <a:p>
            <a:pPr>
              <a:lnSpc>
                <a:spcPct val="140000"/>
              </a:lnSpc>
              <a:defRPr/>
            </a:pPr>
            <a:r>
              <a:rPr lang="en-US" altLang="zh-CN" dirty="0" smtClean="0">
                <a:solidFill>
                  <a:srgbClr val="54DFA2"/>
                </a:solidFill>
                <a:latin typeface="Adobe 仿宋 Std R" pitchFamily="18" charset="-122"/>
                <a:ea typeface="Adobe 仿宋 Std R" pitchFamily="18" charset="-122"/>
              </a:rPr>
              <a:t>- </a:t>
            </a:r>
            <a:r>
              <a:rPr lang="zh-CN" altLang="en-US" dirty="0" smtClean="0">
                <a:solidFill>
                  <a:srgbClr val="54DFA2"/>
                </a:solidFill>
                <a:latin typeface="Adobe 仿宋 Std R" pitchFamily="18" charset="-122"/>
                <a:ea typeface="Adobe 仿宋 Std R" pitchFamily="18" charset="-122"/>
              </a:rPr>
              <a:t>学下围棋；</a:t>
            </a:r>
            <a:endParaRPr lang="en-US" altLang="zh-CN" dirty="0" smtClean="0">
              <a:solidFill>
                <a:srgbClr val="54DFA2"/>
              </a:solidFill>
              <a:latin typeface="Adobe 仿宋 Std R" pitchFamily="18" charset="-122"/>
              <a:ea typeface="Adobe 仿宋 Std R" pitchFamily="18" charset="-122"/>
            </a:endParaRPr>
          </a:p>
          <a:p>
            <a:pPr>
              <a:lnSpc>
                <a:spcPct val="140000"/>
              </a:lnSpc>
              <a:defRPr/>
            </a:pPr>
            <a:r>
              <a:rPr lang="en-US" altLang="zh-CN" dirty="0" smtClean="0">
                <a:solidFill>
                  <a:srgbClr val="54DFA2"/>
                </a:solidFill>
                <a:latin typeface="Adobe 仿宋 Std R" pitchFamily="18" charset="-122"/>
                <a:ea typeface="Adobe 仿宋 Std R" pitchFamily="18" charset="-122"/>
              </a:rPr>
              <a:t>- </a:t>
            </a:r>
            <a:r>
              <a:rPr lang="zh-CN" altLang="en-US" dirty="0" smtClean="0">
                <a:solidFill>
                  <a:srgbClr val="54DFA2"/>
                </a:solidFill>
                <a:latin typeface="Adobe 仿宋 Std R" pitchFamily="18" charset="-122"/>
                <a:ea typeface="Adobe 仿宋 Std R" pitchFamily="18" charset="-122"/>
              </a:rPr>
              <a:t>学打扑克；</a:t>
            </a:r>
            <a:endParaRPr lang="en-US" altLang="zh-CN" dirty="0">
              <a:solidFill>
                <a:srgbClr val="54DFA2"/>
              </a:solidFill>
              <a:latin typeface="Adobe 仿宋 Std R" pitchFamily="18" charset="-122"/>
              <a:ea typeface="Adobe 仿宋 Std R" pitchFamily="18" charset="-122"/>
            </a:endParaRPr>
          </a:p>
          <a:p>
            <a:pPr>
              <a:lnSpc>
                <a:spcPct val="140000"/>
              </a:lnSpc>
              <a:defRPr/>
            </a:pPr>
            <a:r>
              <a:rPr lang="en-US" altLang="zh-CN" dirty="0" smtClean="0">
                <a:solidFill>
                  <a:srgbClr val="54DFA2"/>
                </a:solidFill>
                <a:latin typeface="Adobe 仿宋 Std R" pitchFamily="18" charset="-122"/>
                <a:ea typeface="Adobe 仿宋 Std R" pitchFamily="18" charset="-122"/>
              </a:rPr>
              <a:t>- </a:t>
            </a:r>
            <a:r>
              <a:rPr lang="zh-CN" altLang="en-US" dirty="0" smtClean="0">
                <a:solidFill>
                  <a:srgbClr val="54DFA2"/>
                </a:solidFill>
                <a:latin typeface="Adobe 仿宋 Std R" pitchFamily="18" charset="-122"/>
                <a:ea typeface="Adobe 仿宋 Std R" pitchFamily="18" charset="-122"/>
              </a:rPr>
              <a:t>自动驾驶决策与路径规划；</a:t>
            </a:r>
            <a:endParaRPr lang="en-US" altLang="zh-CN" dirty="0">
              <a:solidFill>
                <a:srgbClr val="54DFA2"/>
              </a:solidFill>
              <a:latin typeface="Adobe 仿宋 Std R" pitchFamily="18" charset="-122"/>
              <a:ea typeface="Adobe 仿宋 Std R" pitchFamily="18" charset="-122"/>
            </a:endParaRPr>
          </a:p>
          <a:p>
            <a:pPr>
              <a:lnSpc>
                <a:spcPct val="90000"/>
              </a:lnSpc>
              <a:defRPr/>
            </a:pPr>
            <a:r>
              <a:rPr lang="zh-CN" altLang="en-US" dirty="0" smtClean="0">
                <a:solidFill>
                  <a:srgbClr val="54DFA2"/>
                </a:solidFill>
                <a:latin typeface="Adobe 仿宋 Std R" pitchFamily="18" charset="-122"/>
                <a:ea typeface="Adobe 仿宋 Std R" pitchFamily="18" charset="-122"/>
              </a:rPr>
              <a:t>   </a:t>
            </a:r>
            <a:r>
              <a:rPr lang="zh-CN" altLang="en-US" sz="1200" dirty="0">
                <a:solidFill>
                  <a:srgbClr val="54DFA2"/>
                </a:solidFill>
                <a:latin typeface="Adobe 仿宋 Std R" pitchFamily="18" charset="-122"/>
                <a:ea typeface="Adobe 仿宋 Std R" pitchFamily="18" charset="-122"/>
                <a:sym typeface="Symbol" panose="05050102010706020507" pitchFamily="18" charset="2"/>
              </a:rPr>
              <a:t>  </a:t>
            </a:r>
            <a:r>
              <a:rPr lang="zh-CN" altLang="en-US" sz="1200" dirty="0" smtClean="0">
                <a:solidFill>
                  <a:srgbClr val="54DFA2"/>
                </a:solidFill>
                <a:latin typeface="Adobe 仿宋 Std R" pitchFamily="18" charset="-122"/>
                <a:ea typeface="Adobe 仿宋 Std R" pitchFamily="18" charset="-122"/>
                <a:sym typeface="Symbol" panose="05050102010706020507" pitchFamily="18" charset="2"/>
              </a:rPr>
              <a:t>  </a:t>
            </a:r>
            <a:r>
              <a:rPr lang="zh-CN" altLang="en-US" sz="1200" dirty="0">
                <a:solidFill>
                  <a:srgbClr val="54DFA2"/>
                </a:solidFill>
                <a:latin typeface="Adobe 仿宋 Std R" pitchFamily="18" charset="-122"/>
                <a:ea typeface="Adobe 仿宋 Std R" pitchFamily="18" charset="-122"/>
                <a:sym typeface="Symbol" panose="05050102010706020507" pitchFamily="18" charset="2"/>
              </a:rPr>
              <a:t> </a:t>
            </a:r>
            <a:endParaRPr lang="en-US" altLang="zh-CN" sz="1200" dirty="0">
              <a:solidFill>
                <a:srgbClr val="54DFA2"/>
              </a:solidFill>
              <a:latin typeface="Adobe 仿宋 Std R" pitchFamily="18" charset="-122"/>
              <a:ea typeface="Adobe 仿宋 Std R" pitchFamily="18" charset="-122"/>
            </a:endParaRPr>
          </a:p>
          <a:p>
            <a:pPr>
              <a:lnSpc>
                <a:spcPct val="90000"/>
              </a:lnSpc>
              <a:defRPr/>
            </a:pPr>
            <a:endParaRPr lang="en-US" altLang="zh-CN" sz="1200" dirty="0">
              <a:solidFill>
                <a:srgbClr val="54DFA2"/>
              </a:solidFill>
              <a:latin typeface="Adobe 仿宋 Std R" pitchFamily="18" charset="-122"/>
              <a:ea typeface="Adobe 仿宋 Std R" pitchFamily="18" charset="-122"/>
            </a:endParaRPr>
          </a:p>
        </p:txBody>
      </p:sp>
      <p:sp>
        <p:nvSpPr>
          <p:cNvPr id="9" name="矩形 8"/>
          <p:cNvSpPr/>
          <p:nvPr/>
        </p:nvSpPr>
        <p:spPr>
          <a:xfrm>
            <a:off x="323850" y="276225"/>
            <a:ext cx="50403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1" name="标题 1"/>
          <p:cNvSpPr txBox="1">
            <a:spLocks/>
          </p:cNvSpPr>
          <p:nvPr/>
        </p:nvSpPr>
        <p:spPr>
          <a:xfrm>
            <a:off x="431800" y="333375"/>
            <a:ext cx="4932363"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一、什么是强化学习？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15314694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427984" y="3779412"/>
            <a:ext cx="3672408" cy="2899575"/>
          </a:xfrm>
          <a:prstGeom prst="rect">
            <a:avLst/>
          </a:prstGeom>
        </p:spPr>
      </p:pic>
      <p:sp>
        <p:nvSpPr>
          <p:cNvPr id="5" name="Rectangle 2"/>
          <p:cNvSpPr txBox="1">
            <a:spLocks noChangeArrowheads="1"/>
          </p:cNvSpPr>
          <p:nvPr/>
        </p:nvSpPr>
        <p:spPr bwMode="auto">
          <a:xfrm>
            <a:off x="450342" y="1340768"/>
            <a:ext cx="4049650" cy="564551"/>
          </a:xfrm>
          <a:prstGeom prst="rect">
            <a:avLst/>
          </a:prstGeom>
          <a:noFill/>
          <a:ln w="9525">
            <a:solidFill>
              <a:srgbClr val="C00000"/>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defRPr/>
            </a:pPr>
            <a:r>
              <a:rPr lang="en-US" altLang="zh-CN" sz="4000" b="1" kern="0" dirty="0" smtClean="0">
                <a:solidFill>
                  <a:schemeClr val="accent1"/>
                </a:solidFill>
                <a:latin typeface="Times New Roman" pitchFamily="18" charset="0"/>
                <a:ea typeface="+mn-ea"/>
                <a:cs typeface="Times New Roman" pitchFamily="18" charset="0"/>
              </a:rPr>
              <a:t> </a:t>
            </a:r>
            <a:r>
              <a:rPr lang="zh-CN" altLang="en-US" sz="2400" b="1" dirty="0" smtClean="0">
                <a:solidFill>
                  <a:srgbClr val="FF0000"/>
                </a:solidFill>
                <a:latin typeface="微软雅黑" pitchFamily="34" charset="-122"/>
                <a:ea typeface="微软雅黑" pitchFamily="34" charset="-122"/>
              </a:rPr>
              <a:t>★ </a:t>
            </a:r>
            <a:r>
              <a:rPr lang="zh-CN" altLang="en-US" sz="2800" b="1" kern="0" dirty="0" smtClean="0">
                <a:solidFill>
                  <a:srgbClr val="FFFF00"/>
                </a:solidFill>
                <a:latin typeface="微软雅黑" panose="020B0503020204020204" pitchFamily="34" charset="-122"/>
                <a:ea typeface="微软雅黑" panose="020B0503020204020204" pitchFamily="34" charset="-122"/>
                <a:cs typeface="Times New Roman" pitchFamily="18" charset="0"/>
              </a:rPr>
              <a:t>通用棋类：三网合一</a:t>
            </a:r>
            <a:endParaRPr lang="zh-CN" altLang="en-US" sz="2800" b="1" kern="0" dirty="0" smtClean="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itchFamily="18" charset="0"/>
            </a:endParaRPr>
          </a:p>
        </p:txBody>
      </p:sp>
      <p:sp>
        <p:nvSpPr>
          <p:cNvPr id="6" name="标题 1"/>
          <p:cNvSpPr txBox="1">
            <a:spLocks/>
          </p:cNvSpPr>
          <p:nvPr/>
        </p:nvSpPr>
        <p:spPr bwMode="auto">
          <a:xfrm>
            <a:off x="5496611" y="1376584"/>
            <a:ext cx="3024336" cy="559078"/>
          </a:xfrm>
          <a:prstGeom prst="rect">
            <a:avLst/>
          </a:prstGeom>
          <a:solidFill>
            <a:srgbClr val="C00000"/>
          </a:solidFill>
          <a:ln w="9525">
            <a:noFill/>
            <a:miter lim="800000"/>
            <a:headEnd/>
            <a:tailEnd/>
          </a:ln>
          <a:effectLst/>
        </p:spPr>
        <p:txBody>
          <a:bodyPr anchor="ctr"/>
          <a:lstStyle/>
          <a:p>
            <a:pPr algn="ctr">
              <a:defRPr/>
            </a:pPr>
            <a:r>
              <a:rPr lang="en-US" altLang="zh-CN" b="1" kern="0" dirty="0" err="1" smtClean="0">
                <a:solidFill>
                  <a:schemeClr val="bg1"/>
                </a:solidFill>
                <a:effectLst>
                  <a:outerShdw blurRad="38100" dist="38100" dir="2700000" algn="tl">
                    <a:srgbClr val="000000">
                      <a:alpha val="43137"/>
                    </a:srgbClr>
                  </a:outerShdw>
                </a:effectLst>
                <a:latin typeface="+mj-lt"/>
                <a:ea typeface="+mj-ea"/>
                <a:cs typeface="+mj-cs"/>
              </a:rPr>
              <a:t>AlphaZero</a:t>
            </a:r>
            <a:endParaRPr lang="zh-CN" altLang="en-US" b="1" kern="0" dirty="0">
              <a:solidFill>
                <a:schemeClr val="bg1"/>
              </a:solidFill>
              <a:effectLst>
                <a:outerShdw blurRad="38100" dist="38100" dir="2700000" algn="tl">
                  <a:srgbClr val="000000">
                    <a:alpha val="43137"/>
                  </a:srgbClr>
                </a:outerShdw>
              </a:effectLst>
              <a:latin typeface="+mj-lt"/>
              <a:ea typeface="+mj-ea"/>
              <a:cs typeface="+mj-cs"/>
            </a:endParaRPr>
          </a:p>
        </p:txBody>
      </p:sp>
      <p:sp>
        <p:nvSpPr>
          <p:cNvPr id="7" name="矩形 6"/>
          <p:cNvSpPr/>
          <p:nvPr/>
        </p:nvSpPr>
        <p:spPr>
          <a:xfrm>
            <a:off x="504081" y="1988840"/>
            <a:ext cx="2987799" cy="3173176"/>
          </a:xfrm>
          <a:prstGeom prst="rect">
            <a:avLst/>
          </a:prstGeom>
        </p:spPr>
        <p:txBody>
          <a:bodyPr wrap="square">
            <a:spAutoFit/>
          </a:bodyPr>
          <a:lstStyle/>
          <a:p>
            <a:pPr>
              <a:lnSpc>
                <a:spcPct val="130000"/>
              </a:lnSpc>
            </a:pPr>
            <a:r>
              <a:rPr lang="zh-CN" altLang="en-US" sz="2200" dirty="0" smtClean="0">
                <a:solidFill>
                  <a:srgbClr val="00FF00"/>
                </a:solidFill>
                <a:latin typeface="微软雅黑" panose="020B0503020204020204" pitchFamily="34" charset="-122"/>
                <a:ea typeface="微软雅黑" panose="020B0503020204020204" pitchFamily="34" charset="-122"/>
              </a:rPr>
              <a:t>深度策略网络</a:t>
            </a:r>
            <a:endParaRPr lang="en-US" altLang="zh-CN" sz="2200" dirty="0" smtClean="0">
              <a:solidFill>
                <a:srgbClr val="00FF00"/>
              </a:solidFill>
              <a:latin typeface="微软雅黑" panose="020B0503020204020204" pitchFamily="34" charset="-122"/>
              <a:ea typeface="微软雅黑" panose="020B0503020204020204" pitchFamily="34" charset="-122"/>
            </a:endParaRPr>
          </a:p>
          <a:p>
            <a:pPr>
              <a:lnSpc>
                <a:spcPct val="130000"/>
              </a:lnSpc>
            </a:pPr>
            <a:r>
              <a:rPr lang="zh-CN" altLang="en-US" sz="2200" dirty="0" smtClean="0">
                <a:solidFill>
                  <a:srgbClr val="00FF00"/>
                </a:solidFill>
                <a:latin typeface="微软雅黑" panose="020B0503020204020204" pitchFamily="34" charset="-122"/>
                <a:ea typeface="微软雅黑" panose="020B0503020204020204" pitchFamily="34" charset="-122"/>
              </a:rPr>
              <a:t>深度价值网络</a:t>
            </a:r>
            <a:endParaRPr lang="en-US" altLang="zh-CN" sz="2200" dirty="0" smtClean="0">
              <a:solidFill>
                <a:srgbClr val="00FF00"/>
              </a:solidFill>
              <a:latin typeface="微软雅黑" panose="020B0503020204020204" pitchFamily="34" charset="-122"/>
              <a:ea typeface="微软雅黑" panose="020B0503020204020204" pitchFamily="34" charset="-122"/>
            </a:endParaRPr>
          </a:p>
          <a:p>
            <a:pPr>
              <a:lnSpc>
                <a:spcPct val="130000"/>
              </a:lnSpc>
            </a:pPr>
            <a:r>
              <a:rPr lang="en-US" altLang="zh-CN" sz="2200" dirty="0" smtClean="0">
                <a:solidFill>
                  <a:srgbClr val="00FF00"/>
                </a:solidFill>
                <a:latin typeface="微软雅黑" panose="020B0503020204020204" pitchFamily="34" charset="-122"/>
                <a:ea typeface="微软雅黑" panose="020B0503020204020204" pitchFamily="34" charset="-122"/>
              </a:rPr>
              <a:t>MCTS</a:t>
            </a:r>
            <a:endParaRPr lang="en-US" altLang="zh-CN" sz="2200" dirty="0">
              <a:solidFill>
                <a:srgbClr val="00FF00"/>
              </a:solidFill>
              <a:latin typeface="微软雅黑" panose="020B0503020204020204" pitchFamily="34" charset="-122"/>
              <a:ea typeface="微软雅黑" panose="020B0503020204020204" pitchFamily="34" charset="-122"/>
            </a:endParaRPr>
          </a:p>
          <a:p>
            <a:pPr>
              <a:lnSpc>
                <a:spcPct val="130000"/>
              </a:lnSpc>
            </a:pPr>
            <a:r>
              <a:rPr lang="zh-CN" altLang="en-US" sz="2200" dirty="0" smtClean="0">
                <a:solidFill>
                  <a:srgbClr val="54DFA2"/>
                </a:solidFill>
                <a:latin typeface="微软雅黑" panose="020B0503020204020204" pitchFamily="34" charset="-122"/>
                <a:ea typeface="微软雅黑" panose="020B0503020204020204" pitchFamily="34" charset="-122"/>
              </a:rPr>
              <a:t>相互支撑学习，学习效率更高；</a:t>
            </a:r>
            <a:r>
              <a:rPr lang="zh-CN" altLang="en-US" sz="2200" b="1" dirty="0" smtClean="0">
                <a:solidFill>
                  <a:srgbClr val="00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充分体现了连接主义、行为主义与符号主义的有机结合</a:t>
            </a:r>
            <a:endParaRPr lang="en-US" altLang="zh-CN" sz="2200" b="1" dirty="0" smtClean="0">
              <a:solidFill>
                <a:srgbClr val="00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04555" y="5268794"/>
            <a:ext cx="3141223" cy="1387562"/>
          </a:xfrm>
          <a:prstGeom prst="rect">
            <a:avLst/>
          </a:prstGeom>
        </p:spPr>
      </p:pic>
      <p:sp>
        <p:nvSpPr>
          <p:cNvPr id="4" name="左大括号 3"/>
          <p:cNvSpPr/>
          <p:nvPr/>
        </p:nvSpPr>
        <p:spPr bwMode="auto">
          <a:xfrm>
            <a:off x="350657" y="2132856"/>
            <a:ext cx="99685" cy="1152128"/>
          </a:xfrm>
          <a:prstGeom prst="leftBrac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ndParaRPr>
          </a:p>
        </p:txBody>
      </p:sp>
      <p:pic>
        <p:nvPicPr>
          <p:cNvPr id="8" name="图片 7"/>
          <p:cNvPicPr>
            <a:picLocks noChangeAspect="1"/>
          </p:cNvPicPr>
          <p:nvPr/>
        </p:nvPicPr>
        <p:blipFill>
          <a:blip r:embed="rId4"/>
          <a:stretch>
            <a:fillRect/>
          </a:stretch>
        </p:blipFill>
        <p:spPr>
          <a:xfrm>
            <a:off x="6624486" y="4816545"/>
            <a:ext cx="467794" cy="412655"/>
          </a:xfrm>
          <a:prstGeom prst="rect">
            <a:avLst/>
          </a:prstGeom>
        </p:spPr>
      </p:pic>
      <p:sp>
        <p:nvSpPr>
          <p:cNvPr id="10" name="矩形 9"/>
          <p:cNvSpPr/>
          <p:nvPr/>
        </p:nvSpPr>
        <p:spPr>
          <a:xfrm>
            <a:off x="3635896" y="2068055"/>
            <a:ext cx="5256585" cy="1514253"/>
          </a:xfrm>
          <a:prstGeom prst="rect">
            <a:avLst/>
          </a:prstGeom>
          <a:solidFill>
            <a:schemeClr val="bg1">
              <a:lumMod val="75000"/>
            </a:schemeClr>
          </a:solidFill>
          <a:ln w="57150">
            <a:solidFill>
              <a:srgbClr val="C00000"/>
            </a:solidFill>
          </a:ln>
        </p:spPr>
        <p:txBody>
          <a:bodyPr wrap="square" lIns="91430" tIns="45716" rIns="91430" bIns="45716">
            <a:spAutoFit/>
          </a:bodyPr>
          <a:lstStyle/>
          <a:p>
            <a:pPr marL="85725">
              <a:lnSpc>
                <a:spcPct val="120000"/>
              </a:lnSpc>
              <a:spcAft>
                <a:spcPts val="477"/>
              </a:spcAft>
              <a:defRPr/>
            </a:pPr>
            <a:r>
              <a:rPr lang="zh-CN" altLang="en-US" sz="1900" b="1" dirty="0" smtClean="0">
                <a:latin typeface="微软雅黑" panose="020B0503020204020204" pitchFamily="34" charset="-122"/>
                <a:ea typeface="微软雅黑" panose="020B0503020204020204" pitchFamily="34" charset="-122"/>
              </a:rPr>
              <a:t>利用同一个深度卷积神经网络（一体两头）同时训练价值网络</a:t>
            </a:r>
            <a:r>
              <a:rPr lang="en-US" altLang="zh-CN" sz="1900" b="1" dirty="0" smtClean="0">
                <a:latin typeface="微软雅黑" panose="020B0503020204020204" pitchFamily="34" charset="-122"/>
                <a:ea typeface="微软雅黑" panose="020B0503020204020204" pitchFamily="34" charset="-122"/>
              </a:rPr>
              <a:t>V</a:t>
            </a:r>
            <a:r>
              <a:rPr lang="sv-SE" altLang="zh-CN" sz="2000" b="1" baseline="-25000" dirty="0" smtClean="0">
                <a:ea typeface="宋体" pitchFamily="2" charset="-122"/>
                <a:sym typeface="Symbol" pitchFamily="18" charset="2"/>
              </a:rPr>
              <a:t></a:t>
            </a:r>
            <a:r>
              <a:rPr lang="en-US" altLang="zh-CN" sz="1900" b="1" dirty="0" smtClean="0">
                <a:latin typeface="微软雅黑" panose="020B0503020204020204" pitchFamily="34" charset="-122"/>
                <a:ea typeface="微软雅黑" panose="020B0503020204020204" pitchFamily="34" charset="-122"/>
              </a:rPr>
              <a:t>(</a:t>
            </a:r>
            <a:r>
              <a:rPr lang="en-US" altLang="zh-CN" sz="1900" b="1" dirty="0">
                <a:latin typeface="微软雅黑" panose="020B0503020204020204" pitchFamily="34" charset="-122"/>
                <a:ea typeface="微软雅黑" panose="020B0503020204020204" pitchFamily="34" charset="-122"/>
              </a:rPr>
              <a:t>s)</a:t>
            </a:r>
            <a:r>
              <a:rPr lang="zh-CN" altLang="en-US" sz="1900" b="1" dirty="0">
                <a:latin typeface="微软雅黑" panose="020B0503020204020204" pitchFamily="34" charset="-122"/>
                <a:ea typeface="微软雅黑" panose="020B0503020204020204" pitchFamily="34" charset="-122"/>
              </a:rPr>
              <a:t>或</a:t>
            </a:r>
            <a:r>
              <a:rPr lang="en-US" altLang="zh-CN" sz="1900" b="1" dirty="0">
                <a:latin typeface="微软雅黑" panose="020B0503020204020204" pitchFamily="34" charset="-122"/>
                <a:ea typeface="微软雅黑" panose="020B0503020204020204" pitchFamily="34" charset="-122"/>
              </a:rPr>
              <a:t>Q</a:t>
            </a:r>
            <a:r>
              <a:rPr lang="sv-SE" altLang="zh-CN" sz="2000" b="1" baseline="-25000" dirty="0">
                <a:ea typeface="宋体" pitchFamily="2" charset="-122"/>
                <a:sym typeface="Symbol" pitchFamily="18" charset="2"/>
              </a:rPr>
              <a:t> </a:t>
            </a:r>
            <a:r>
              <a:rPr lang="sv-SE" altLang="zh-CN" sz="2000" b="1" baseline="-25000" dirty="0" smtClean="0">
                <a:ea typeface="宋体" pitchFamily="2" charset="-122"/>
                <a:sym typeface="Symbol" pitchFamily="18" charset="2"/>
              </a:rPr>
              <a:t></a:t>
            </a:r>
            <a:r>
              <a:rPr lang="en-US" altLang="zh-CN" sz="2000" b="1" baseline="-25000" dirty="0" smtClean="0">
                <a:ea typeface="宋体" pitchFamily="2" charset="-122"/>
                <a:sym typeface="Symbol" pitchFamily="18" charset="2"/>
              </a:rPr>
              <a:t> </a:t>
            </a:r>
            <a:r>
              <a:rPr lang="en-US" altLang="zh-CN" sz="1900" b="1" dirty="0">
                <a:latin typeface="微软雅黑" panose="020B0503020204020204" pitchFamily="34" charset="-122"/>
                <a:ea typeface="微软雅黑" panose="020B0503020204020204" pitchFamily="34" charset="-122"/>
              </a:rPr>
              <a:t>(</a:t>
            </a:r>
            <a:r>
              <a:rPr lang="en-US" altLang="zh-CN" sz="1900" b="1" dirty="0" err="1" smtClean="0">
                <a:latin typeface="微软雅黑" panose="020B0503020204020204" pitchFamily="34" charset="-122"/>
                <a:ea typeface="微软雅黑" panose="020B0503020204020204" pitchFamily="34" charset="-122"/>
              </a:rPr>
              <a:t>s,a</a:t>
            </a:r>
            <a:r>
              <a:rPr lang="en-US" altLang="zh-CN" sz="1900" b="1" dirty="0" smtClean="0">
                <a:latin typeface="微软雅黑" panose="020B0503020204020204" pitchFamily="34" charset="-122"/>
                <a:ea typeface="微软雅黑" panose="020B0503020204020204" pitchFamily="34" charset="-122"/>
              </a:rPr>
              <a:t>)</a:t>
            </a:r>
            <a:r>
              <a:rPr lang="zh-CN" altLang="en-US" sz="1900" b="1" dirty="0" smtClean="0">
                <a:latin typeface="微软雅黑" panose="020B0503020204020204" pitchFamily="34" charset="-122"/>
                <a:ea typeface="微软雅黑" panose="020B0503020204020204" pitchFamily="34" charset="-122"/>
              </a:rPr>
              <a:t>和策略网络</a:t>
            </a:r>
            <a:r>
              <a:rPr lang="sv-SE" altLang="zh-CN" sz="2000" b="1" dirty="0">
                <a:latin typeface="Symbol" pitchFamily="18" charset="2"/>
                <a:ea typeface="宋体" pitchFamily="2" charset="-122"/>
                <a:sym typeface="Symbol" pitchFamily="18" charset="2"/>
              </a:rPr>
              <a:t>p</a:t>
            </a:r>
            <a:r>
              <a:rPr lang="sv-SE" altLang="zh-CN" sz="2000" b="1" baseline="-25000" dirty="0" smtClean="0">
                <a:ea typeface="宋体" pitchFamily="2" charset="-122"/>
                <a:sym typeface="Symbol" pitchFamily="18" charset="2"/>
              </a:rPr>
              <a:t></a:t>
            </a:r>
            <a:r>
              <a:rPr lang="en-US" altLang="zh-CN" sz="1900" b="1" dirty="0" smtClean="0">
                <a:latin typeface="微软雅黑" panose="020B0503020204020204" pitchFamily="34" charset="-122"/>
                <a:ea typeface="微软雅黑" panose="020B0503020204020204" pitchFamily="34" charset="-122"/>
              </a:rPr>
              <a:t>(</a:t>
            </a:r>
            <a:r>
              <a:rPr lang="en-US" altLang="zh-CN" sz="1900" b="1" dirty="0" err="1" smtClean="0">
                <a:latin typeface="微软雅黑" panose="020B0503020204020204" pitchFamily="34" charset="-122"/>
                <a:ea typeface="微软雅黑" panose="020B0503020204020204" pitchFamily="34" charset="-122"/>
              </a:rPr>
              <a:t>s,a</a:t>
            </a:r>
            <a:r>
              <a:rPr lang="en-US" altLang="zh-CN" sz="1900" b="1" dirty="0" smtClean="0">
                <a:latin typeface="微软雅黑" panose="020B0503020204020204" pitchFamily="34" charset="-122"/>
                <a:ea typeface="微软雅黑" panose="020B0503020204020204" pitchFamily="34" charset="-122"/>
              </a:rPr>
              <a:t>)</a:t>
            </a:r>
            <a:r>
              <a:rPr lang="zh-CN" altLang="en-US" sz="1900" b="1" dirty="0" smtClean="0">
                <a:latin typeface="微软雅黑" panose="020B0503020204020204" pitchFamily="34" charset="-122"/>
                <a:ea typeface="微软雅黑" panose="020B0503020204020204" pitchFamily="34" charset="-122"/>
              </a:rPr>
              <a:t>，剪裁出限定</a:t>
            </a:r>
            <a:r>
              <a:rPr lang="zh-CN" altLang="en-US" sz="1900" b="1" dirty="0">
                <a:latin typeface="微软雅黑" panose="020B0503020204020204" pitchFamily="34" charset="-122"/>
                <a:ea typeface="微软雅黑" panose="020B0503020204020204" pitchFamily="34" charset="-122"/>
              </a:rPr>
              <a:t>深度</a:t>
            </a:r>
            <a:r>
              <a:rPr lang="zh-CN" altLang="en-US" sz="1900" b="1" dirty="0" smtClean="0">
                <a:latin typeface="微软雅黑" panose="020B0503020204020204" pitchFamily="34" charset="-122"/>
                <a:ea typeface="微软雅黑" panose="020B0503020204020204" pitchFamily="34" charset="-122"/>
              </a:rPr>
              <a:t>与限定宽度的</a:t>
            </a:r>
            <a:r>
              <a:rPr lang="zh-CN" altLang="en-US" sz="1900" b="1" dirty="0">
                <a:latin typeface="微软雅黑" panose="020B0503020204020204" pitchFamily="34" charset="-122"/>
                <a:ea typeface="微软雅黑" panose="020B0503020204020204" pitchFamily="34" charset="-122"/>
              </a:rPr>
              <a:t>搜索</a:t>
            </a:r>
            <a:r>
              <a:rPr lang="zh-CN" altLang="en-US" sz="1900" b="1" dirty="0" smtClean="0">
                <a:latin typeface="微软雅黑" panose="020B0503020204020204" pitchFamily="34" charset="-122"/>
                <a:ea typeface="微软雅黑" panose="020B0503020204020204" pitchFamily="34" charset="-122"/>
              </a:rPr>
              <a:t>树，然后再利用</a:t>
            </a:r>
            <a:r>
              <a:rPr lang="en-US" altLang="zh-CN" sz="1900" b="1" dirty="0" smtClean="0">
                <a:latin typeface="微软雅黑" panose="020B0503020204020204" pitchFamily="34" charset="-122"/>
                <a:ea typeface="微软雅黑" panose="020B0503020204020204" pitchFamily="34" charset="-122"/>
              </a:rPr>
              <a:t>MCTS</a:t>
            </a:r>
            <a:r>
              <a:rPr lang="zh-CN" altLang="en-US" sz="1900" b="1" dirty="0" smtClean="0">
                <a:latin typeface="微软雅黑" panose="020B0503020204020204" pitchFamily="34" charset="-122"/>
                <a:ea typeface="微软雅黑" panose="020B0503020204020204" pitchFamily="34" charset="-122"/>
              </a:rPr>
              <a:t>进行参数的交叉优化</a:t>
            </a:r>
            <a:endParaRPr lang="zh-CN" altLang="en-US" sz="1900" b="1" dirty="0">
              <a:latin typeface="微软雅黑" panose="020B0503020204020204" pitchFamily="34" charset="-122"/>
              <a:ea typeface="微软雅黑" panose="020B0503020204020204" pitchFamily="34" charset="-122"/>
            </a:endParaRPr>
          </a:p>
        </p:txBody>
      </p:sp>
      <p:sp>
        <p:nvSpPr>
          <p:cNvPr id="12" name="矩形 11"/>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3"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395314002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5364088" y="5445224"/>
            <a:ext cx="3821375" cy="1347615"/>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0" y="5013176"/>
            <a:ext cx="5292080" cy="1782793"/>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0" y="3618589"/>
            <a:ext cx="5606041" cy="1322579"/>
          </a:xfrm>
          <a:prstGeom prst="rect">
            <a:avLst/>
          </a:prstGeom>
          <a:noFill/>
          <a:ln w="9525">
            <a:noFill/>
            <a:miter lim="800000"/>
            <a:headEnd/>
            <a:tailEnd/>
          </a:ln>
        </p:spPr>
      </p:pic>
      <p:sp>
        <p:nvSpPr>
          <p:cNvPr id="12" name="矩形 11"/>
          <p:cNvSpPr/>
          <p:nvPr/>
        </p:nvSpPr>
        <p:spPr>
          <a:xfrm>
            <a:off x="504081" y="2204864"/>
            <a:ext cx="4597878" cy="972574"/>
          </a:xfrm>
          <a:prstGeom prst="rect">
            <a:avLst/>
          </a:prstGeom>
        </p:spPr>
        <p:txBody>
          <a:bodyPr wrap="square">
            <a:spAutoFit/>
          </a:bodyPr>
          <a:lstStyle/>
          <a:p>
            <a:pPr>
              <a:lnSpc>
                <a:spcPct val="130000"/>
              </a:lnSpc>
            </a:pPr>
            <a:r>
              <a:rPr lang="en-US" altLang="zh-CN" sz="2200" dirty="0" smtClean="0">
                <a:solidFill>
                  <a:srgbClr val="54DFA2"/>
                </a:solidFill>
                <a:latin typeface="微软雅黑" panose="020B0503020204020204" pitchFamily="34" charset="-122"/>
                <a:ea typeface="微软雅黑" panose="020B0503020204020204" pitchFamily="34" charset="-122"/>
              </a:rPr>
              <a:t>5,000 </a:t>
            </a:r>
            <a:r>
              <a:rPr lang="zh-CN" altLang="en-US" sz="2200" dirty="0" smtClean="0">
                <a:solidFill>
                  <a:srgbClr val="54DFA2"/>
                </a:solidFill>
                <a:latin typeface="微软雅黑" panose="020B0503020204020204" pitchFamily="34" charset="-122"/>
                <a:ea typeface="微软雅黑" panose="020B0503020204020204" pitchFamily="34" charset="-122"/>
              </a:rPr>
              <a:t>个</a:t>
            </a:r>
            <a:r>
              <a:rPr lang="en-US" altLang="zh-CN" sz="2200" dirty="0" smtClean="0">
                <a:solidFill>
                  <a:srgbClr val="54DFA2"/>
                </a:solidFill>
                <a:latin typeface="微软雅黑" panose="020B0503020204020204" pitchFamily="34" charset="-122"/>
                <a:ea typeface="微软雅黑" panose="020B0503020204020204" pitchFamily="34" charset="-122"/>
              </a:rPr>
              <a:t>TPU1 </a:t>
            </a:r>
            <a:r>
              <a:rPr lang="zh-CN" altLang="en-US" sz="2200" dirty="0" smtClean="0">
                <a:solidFill>
                  <a:srgbClr val="54DFA2"/>
                </a:solidFill>
                <a:latin typeface="微软雅黑" panose="020B0503020204020204" pitchFamily="34" charset="-122"/>
                <a:ea typeface="微软雅黑" panose="020B0503020204020204" pitchFamily="34" charset="-122"/>
              </a:rPr>
              <a:t>：推演自弈的棋类</a:t>
            </a:r>
            <a:endParaRPr lang="en-US" altLang="zh-CN" sz="2200" dirty="0" smtClean="0">
              <a:solidFill>
                <a:srgbClr val="54DFA2"/>
              </a:solidFill>
              <a:latin typeface="微软雅黑" panose="020B0503020204020204" pitchFamily="34" charset="-122"/>
              <a:ea typeface="微软雅黑" panose="020B0503020204020204" pitchFamily="34" charset="-122"/>
            </a:endParaRPr>
          </a:p>
          <a:p>
            <a:pPr>
              <a:lnSpc>
                <a:spcPct val="130000"/>
              </a:lnSpc>
            </a:pPr>
            <a:r>
              <a:rPr lang="en-US" altLang="zh-CN" sz="2200" dirty="0" smtClean="0">
                <a:solidFill>
                  <a:srgbClr val="54DFA2"/>
                </a:solidFill>
                <a:latin typeface="微软雅黑" panose="020B0503020204020204" pitchFamily="34" charset="-122"/>
                <a:ea typeface="微软雅黑" panose="020B0503020204020204" pitchFamily="34" charset="-122"/>
              </a:rPr>
              <a:t>64 </a:t>
            </a:r>
            <a:r>
              <a:rPr lang="zh-CN" altLang="en-US" sz="2200" dirty="0" smtClean="0">
                <a:solidFill>
                  <a:srgbClr val="54DFA2"/>
                </a:solidFill>
                <a:latin typeface="微软雅黑" panose="020B0503020204020204" pitchFamily="34" charset="-122"/>
                <a:ea typeface="微软雅黑" panose="020B0503020204020204" pitchFamily="34" charset="-122"/>
              </a:rPr>
              <a:t>个 </a:t>
            </a:r>
            <a:r>
              <a:rPr lang="en-US" altLang="zh-CN" sz="2200" dirty="0" smtClean="0">
                <a:solidFill>
                  <a:srgbClr val="54DFA2"/>
                </a:solidFill>
                <a:latin typeface="微软雅黑" panose="020B0503020204020204" pitchFamily="34" charset="-122"/>
                <a:ea typeface="微软雅黑" panose="020B0503020204020204" pitchFamily="34" charset="-122"/>
              </a:rPr>
              <a:t>TPU2</a:t>
            </a:r>
            <a:r>
              <a:rPr lang="zh-CN" altLang="en-US" sz="2200" dirty="0" smtClean="0">
                <a:solidFill>
                  <a:srgbClr val="54DFA2"/>
                </a:solidFill>
                <a:latin typeface="微软雅黑" panose="020B0503020204020204" pitchFamily="34" charset="-122"/>
                <a:ea typeface="微软雅黑" panose="020B0503020204020204" pitchFamily="34" charset="-122"/>
              </a:rPr>
              <a:t>：训练神经网络</a:t>
            </a:r>
            <a:endParaRPr lang="zh-CN" altLang="en-US" sz="2200" dirty="0">
              <a:solidFill>
                <a:srgbClr val="54DFA2"/>
              </a:solidFill>
              <a:latin typeface="微软雅黑" panose="020B0503020204020204" pitchFamily="34" charset="-122"/>
              <a:ea typeface="微软雅黑" panose="020B0503020204020204" pitchFamily="34" charset="-122"/>
            </a:endParaRPr>
          </a:p>
        </p:txBody>
      </p:sp>
      <p:sp>
        <p:nvSpPr>
          <p:cNvPr id="11" name="Rectangle 2"/>
          <p:cNvSpPr txBox="1">
            <a:spLocks noChangeArrowheads="1"/>
          </p:cNvSpPr>
          <p:nvPr/>
        </p:nvSpPr>
        <p:spPr bwMode="auto">
          <a:xfrm>
            <a:off x="5709028" y="1556792"/>
            <a:ext cx="3255460" cy="3672408"/>
          </a:xfrm>
          <a:prstGeom prst="rect">
            <a:avLst/>
          </a:prstGeom>
          <a:solidFill>
            <a:schemeClr val="accent2">
              <a:lumMod val="40000"/>
              <a:lumOff val="60000"/>
            </a:schemeClr>
          </a:solidFill>
          <a:ln w="38100">
            <a:solidFill>
              <a:srgbClr val="FF0000"/>
            </a:solidFill>
            <a:miter lim="800000"/>
            <a:headEnd/>
            <a:tailEnd/>
          </a:ln>
          <a:effectLst/>
        </p:spPr>
        <p:txBody>
          <a:bodyPr vert="horz" wrap="square" lIns="91440" tIns="45720" rIns="91440" bIns="45720" numCol="1" anchor="t" anchorCtr="0" compatLnSpc="1">
            <a:prstTxWarp prst="textNoShape">
              <a:avLst/>
            </a:prstTxWarp>
          </a:bodyPr>
          <a:lstStyle/>
          <a:p>
            <a:pPr lvl="0" eaLnBrk="0" hangingPunct="0">
              <a:lnSpc>
                <a:spcPct val="130000"/>
              </a:lnSpc>
              <a:spcBef>
                <a:spcPts val="0"/>
              </a:spcBef>
              <a:spcAft>
                <a:spcPts val="0"/>
              </a:spcAft>
              <a:defRPr/>
            </a:pP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 0</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天： </a:t>
            </a:r>
            <a:r>
              <a:rPr lang="en-US" altLang="zh-CN" sz="1800" b="1" kern="0" dirty="0" err="1" smtClean="0">
                <a:solidFill>
                  <a:sysClr val="windowText" lastClr="000000"/>
                </a:solidFill>
                <a:latin typeface="微软雅黑" pitchFamily="34" charset="-122"/>
                <a:ea typeface="微软雅黑" pitchFamily="34" charset="-122"/>
                <a:cs typeface="Times New Roman" pitchFamily="18" charset="0"/>
              </a:rPr>
              <a:t>AlphaZero</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没有利用</a:t>
            </a:r>
            <a:endParaRPr lang="en-US" altLang="zh-CN" sz="1800" b="1" kern="0" dirty="0" smtClean="0">
              <a:solidFill>
                <a:sysClr val="windowText" lastClr="000000"/>
              </a:solidFill>
              <a:latin typeface="微软雅黑" pitchFamily="34" charset="-122"/>
              <a:ea typeface="微软雅黑" pitchFamily="34" charset="-122"/>
              <a:cs typeface="Times New Roman" pitchFamily="18" charset="0"/>
            </a:endParaRPr>
          </a:p>
          <a:p>
            <a:pPr lvl="0" eaLnBrk="0" hangingPunct="0">
              <a:lnSpc>
                <a:spcPct val="130000"/>
              </a:lnSpc>
              <a:spcBef>
                <a:spcPts val="0"/>
              </a:spcBef>
              <a:spcAft>
                <a:spcPts val="0"/>
              </a:spcAft>
              <a:defRPr/>
            </a:pPr>
            <a:r>
              <a:rPr lang="en-US" altLang="zh-CN" sz="1800" b="1" kern="0" dirty="0">
                <a:solidFill>
                  <a:sysClr val="windowText" lastClr="000000"/>
                </a:solidFill>
                <a:latin typeface="微软雅黑" pitchFamily="34" charset="-122"/>
                <a:ea typeface="微软雅黑" pitchFamily="34" charset="-122"/>
                <a:cs typeface="Times New Roman" pitchFamily="18" charset="0"/>
              </a:rPr>
              <a:t> </a:t>
            </a: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          </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任何历史</a:t>
            </a:r>
            <a:r>
              <a:rPr lang="zh-CN" altLang="en-US" sz="1800" b="1" kern="0" dirty="0">
                <a:solidFill>
                  <a:sysClr val="windowText" lastClr="000000"/>
                </a:solidFill>
                <a:latin typeface="微软雅黑" pitchFamily="34" charset="-122"/>
                <a:ea typeface="微软雅黑" pitchFamily="34" charset="-122"/>
                <a:cs typeface="Times New Roman" pitchFamily="18" charset="0"/>
              </a:rPr>
              <a:t>棋谱，</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仅输</a:t>
            </a:r>
            <a:endParaRPr lang="en-US" altLang="zh-CN" sz="1800" b="1" kern="0" dirty="0" smtClean="0">
              <a:solidFill>
                <a:sysClr val="windowText" lastClr="000000"/>
              </a:solidFill>
              <a:latin typeface="微软雅黑" pitchFamily="34" charset="-122"/>
              <a:ea typeface="微软雅黑" pitchFamily="34" charset="-122"/>
              <a:cs typeface="Times New Roman" pitchFamily="18" charset="0"/>
            </a:endParaRPr>
          </a:p>
          <a:p>
            <a:pPr lvl="0" eaLnBrk="0" hangingPunct="0">
              <a:lnSpc>
                <a:spcPct val="130000"/>
              </a:lnSpc>
              <a:spcBef>
                <a:spcPts val="0"/>
              </a:spcBef>
              <a:spcAft>
                <a:spcPts val="0"/>
              </a:spcAft>
              <a:defRPr/>
            </a:pP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           入了基本的棋类规则</a:t>
            </a:r>
          </a:p>
          <a:p>
            <a:pPr eaLnBrk="0" hangingPunct="0">
              <a:lnSpc>
                <a:spcPct val="130000"/>
              </a:lnSpc>
              <a:spcBef>
                <a:spcPts val="0"/>
              </a:spcBef>
              <a:spcAft>
                <a:spcPts val="0"/>
              </a:spcAft>
              <a:defRPr/>
            </a:pP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 3</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天： </a:t>
            </a:r>
            <a:r>
              <a:rPr lang="en-US" altLang="zh-CN" sz="1800" b="1" kern="0" dirty="0" err="1" smtClean="0">
                <a:solidFill>
                  <a:sysClr val="windowText" lastClr="000000"/>
                </a:solidFill>
                <a:latin typeface="微软雅黑" pitchFamily="34" charset="-122"/>
                <a:ea typeface="微软雅黑" pitchFamily="34" charset="-122"/>
                <a:cs typeface="Times New Roman" pitchFamily="18" charset="0"/>
              </a:rPr>
              <a:t>AlphaZero</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超过</a:t>
            </a:r>
            <a:r>
              <a:rPr lang="zh-CN" altLang="en-US" sz="1800" b="1" kern="0" dirty="0">
                <a:solidFill>
                  <a:sysClr val="windowText" lastClr="000000"/>
                </a:solidFill>
                <a:latin typeface="微软雅黑" pitchFamily="34" charset="-122"/>
                <a:ea typeface="微软雅黑" pitchFamily="34" charset="-122"/>
                <a:cs typeface="Times New Roman" pitchFamily="18" charset="0"/>
              </a:rPr>
              <a:t>了</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打</a:t>
            </a:r>
            <a:endParaRPr lang="en-US" altLang="zh-CN" sz="1800" b="1" kern="0" dirty="0" smtClean="0">
              <a:solidFill>
                <a:sysClr val="windowText" lastClr="000000"/>
              </a:solidFill>
              <a:latin typeface="微软雅黑" pitchFamily="34" charset="-122"/>
              <a:ea typeface="微软雅黑" pitchFamily="34" charset="-122"/>
              <a:cs typeface="Times New Roman" pitchFamily="18" charset="0"/>
            </a:endParaRPr>
          </a:p>
          <a:p>
            <a:pPr eaLnBrk="0" hangingPunct="0">
              <a:lnSpc>
                <a:spcPct val="130000"/>
              </a:lnSpc>
              <a:spcBef>
                <a:spcPts val="0"/>
              </a:spcBef>
              <a:spcAft>
                <a:spcPts val="0"/>
              </a:spcAft>
              <a:defRPr/>
            </a:pPr>
            <a:r>
              <a:rPr lang="en-US" altLang="zh-CN" sz="1800" b="1" kern="0" dirty="0">
                <a:solidFill>
                  <a:sysClr val="windowText" lastClr="000000"/>
                </a:solidFill>
                <a:latin typeface="微软雅黑" pitchFamily="34" charset="-122"/>
                <a:ea typeface="微软雅黑" pitchFamily="34" charset="-122"/>
                <a:cs typeface="Times New Roman" pitchFamily="18" charset="0"/>
              </a:rPr>
              <a:t> </a:t>
            </a: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          </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败</a:t>
            </a:r>
            <a:r>
              <a:rPr lang="zh-CN" altLang="en-US" sz="1800" b="1" kern="0" dirty="0">
                <a:solidFill>
                  <a:sysClr val="windowText" lastClr="000000"/>
                </a:solidFill>
                <a:latin typeface="微软雅黑" pitchFamily="34" charset="-122"/>
                <a:ea typeface="微软雅黑" pitchFamily="34" charset="-122"/>
                <a:cs typeface="Times New Roman" pitchFamily="18" charset="0"/>
              </a:rPr>
              <a:t>了超人类</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水平</a:t>
            </a:r>
            <a:r>
              <a:rPr lang="zh-CN" altLang="en-US" sz="1800" b="1" kern="0" dirty="0">
                <a:solidFill>
                  <a:sysClr val="windowText" lastClr="000000"/>
                </a:solidFill>
                <a:latin typeface="微软雅黑" pitchFamily="34" charset="-122"/>
                <a:ea typeface="微软雅黑" pitchFamily="34" charset="-122"/>
                <a:cs typeface="Times New Roman" pitchFamily="18" charset="0"/>
              </a:rPr>
              <a:t>的</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国 </a:t>
            </a:r>
            <a:endParaRPr lang="en-US" altLang="zh-CN" sz="1800" b="1" kern="0" dirty="0" smtClean="0">
              <a:solidFill>
                <a:sysClr val="windowText" lastClr="000000"/>
              </a:solidFill>
              <a:latin typeface="微软雅黑" pitchFamily="34" charset="-122"/>
              <a:ea typeface="微软雅黑" pitchFamily="34" charset="-122"/>
              <a:cs typeface="Times New Roman" pitchFamily="18" charset="0"/>
            </a:endParaRPr>
          </a:p>
          <a:p>
            <a:pPr eaLnBrk="0" hangingPunct="0">
              <a:lnSpc>
                <a:spcPct val="130000"/>
              </a:lnSpc>
              <a:spcBef>
                <a:spcPts val="0"/>
              </a:spcBef>
              <a:spcAft>
                <a:spcPts val="0"/>
              </a:spcAft>
              <a:defRPr/>
            </a:pPr>
            <a:r>
              <a:rPr lang="en-US" altLang="zh-CN" sz="1800" b="1" kern="0" dirty="0">
                <a:solidFill>
                  <a:sysClr val="windowText" lastClr="000000"/>
                </a:solidFill>
                <a:latin typeface="微软雅黑" pitchFamily="34" charset="-122"/>
                <a:ea typeface="微软雅黑" pitchFamily="34" charset="-122"/>
                <a:cs typeface="Times New Roman" pitchFamily="18" charset="0"/>
              </a:rPr>
              <a:t> </a:t>
            </a: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          </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际</a:t>
            </a:r>
            <a:r>
              <a:rPr lang="zh-CN" altLang="en-US" sz="1800" b="1" kern="0" dirty="0">
                <a:solidFill>
                  <a:sysClr val="windowText" lastClr="000000"/>
                </a:solidFill>
                <a:latin typeface="微软雅黑" pitchFamily="34" charset="-122"/>
                <a:ea typeface="微软雅黑" pitchFamily="34" charset="-122"/>
                <a:cs typeface="Times New Roman" pitchFamily="18" charset="0"/>
              </a:rPr>
              <a:t>象棋程序（</a:t>
            </a: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Stock- </a:t>
            </a:r>
          </a:p>
          <a:p>
            <a:pPr eaLnBrk="0" hangingPunct="0">
              <a:lnSpc>
                <a:spcPct val="130000"/>
              </a:lnSpc>
              <a:spcBef>
                <a:spcPts val="0"/>
              </a:spcBef>
              <a:spcAft>
                <a:spcPts val="0"/>
              </a:spcAft>
              <a:defRPr/>
            </a:pPr>
            <a:r>
              <a:rPr lang="en-US" altLang="zh-CN" sz="1800" b="1" kern="0" dirty="0">
                <a:solidFill>
                  <a:sysClr val="windowText" lastClr="000000"/>
                </a:solidFill>
                <a:latin typeface="微软雅黑" pitchFamily="34" charset="-122"/>
                <a:ea typeface="微软雅黑" pitchFamily="34" charset="-122"/>
                <a:cs typeface="Times New Roman" pitchFamily="18" charset="0"/>
              </a:rPr>
              <a:t> </a:t>
            </a: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          fish</a:t>
            </a:r>
            <a:r>
              <a:rPr lang="zh-CN" altLang="en-US" sz="1800" b="1" kern="0" dirty="0">
                <a:solidFill>
                  <a:sysClr val="windowText" lastClr="000000"/>
                </a:solidFill>
                <a:latin typeface="微软雅黑" pitchFamily="34" charset="-122"/>
                <a:ea typeface="微软雅黑" pitchFamily="34" charset="-122"/>
                <a:cs typeface="Times New Roman" pitchFamily="18" charset="0"/>
              </a:rPr>
              <a:t>）</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、日本</a:t>
            </a:r>
            <a:r>
              <a:rPr lang="zh-CN" altLang="en-US" sz="1800" b="1" kern="0" dirty="0">
                <a:solidFill>
                  <a:sysClr val="windowText" lastClr="000000"/>
                </a:solidFill>
                <a:latin typeface="微软雅黑" pitchFamily="34" charset="-122"/>
                <a:ea typeface="微软雅黑" pitchFamily="34" charset="-122"/>
                <a:cs typeface="Times New Roman" pitchFamily="18" charset="0"/>
              </a:rPr>
              <a:t>将棋</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程</a:t>
            </a:r>
            <a:endParaRPr lang="en-US" altLang="zh-CN" sz="1800" b="1" kern="0" dirty="0" smtClean="0">
              <a:solidFill>
                <a:sysClr val="windowText" lastClr="000000"/>
              </a:solidFill>
              <a:latin typeface="微软雅黑" pitchFamily="34" charset="-122"/>
              <a:ea typeface="微软雅黑" pitchFamily="34" charset="-122"/>
              <a:cs typeface="Times New Roman" pitchFamily="18" charset="0"/>
            </a:endParaRPr>
          </a:p>
          <a:p>
            <a:pPr eaLnBrk="0" hangingPunct="0">
              <a:lnSpc>
                <a:spcPct val="130000"/>
              </a:lnSpc>
              <a:spcBef>
                <a:spcPts val="0"/>
              </a:spcBef>
              <a:spcAft>
                <a:spcPts val="0"/>
              </a:spcAft>
              <a:defRPr/>
            </a:pPr>
            <a:r>
              <a:rPr lang="en-US" altLang="zh-CN" sz="1800" b="1" kern="0" dirty="0">
                <a:solidFill>
                  <a:sysClr val="windowText" lastClr="000000"/>
                </a:solidFill>
                <a:latin typeface="微软雅黑" pitchFamily="34" charset="-122"/>
                <a:ea typeface="微软雅黑" pitchFamily="34" charset="-122"/>
                <a:cs typeface="Times New Roman" pitchFamily="18" charset="0"/>
              </a:rPr>
              <a:t> </a:t>
            </a: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          </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序</a:t>
            </a:r>
            <a:r>
              <a:rPr lang="zh-CN" altLang="en-US" sz="1800" b="1" kern="0" dirty="0">
                <a:solidFill>
                  <a:sysClr val="windowText" lastClr="000000"/>
                </a:solidFill>
                <a:latin typeface="微软雅黑" pitchFamily="34" charset="-122"/>
                <a:ea typeface="微软雅黑" pitchFamily="34" charset="-122"/>
                <a:cs typeface="Times New Roman" pitchFamily="18" charset="0"/>
              </a:rPr>
              <a:t>（</a:t>
            </a:r>
            <a:r>
              <a:rPr lang="en-US" altLang="zh-CN" sz="1800" b="1" kern="0" dirty="0">
                <a:solidFill>
                  <a:sysClr val="windowText" lastClr="000000"/>
                </a:solidFill>
                <a:latin typeface="微软雅黑" pitchFamily="34" charset="-122"/>
                <a:ea typeface="微软雅黑" pitchFamily="34" charset="-122"/>
                <a:cs typeface="Times New Roman" pitchFamily="18" charset="0"/>
              </a:rPr>
              <a:t>Elmo</a:t>
            </a:r>
            <a:r>
              <a:rPr lang="zh-CN" altLang="en-US" sz="1800" b="1" kern="0" dirty="0">
                <a:solidFill>
                  <a:sysClr val="windowText" lastClr="000000"/>
                </a:solidFill>
                <a:latin typeface="微软雅黑" pitchFamily="34" charset="-122"/>
                <a:ea typeface="微软雅黑" pitchFamily="34" charset="-122"/>
                <a:cs typeface="Times New Roman" pitchFamily="18" charset="0"/>
              </a:rPr>
              <a:t>）和</a:t>
            </a:r>
            <a:r>
              <a:rPr lang="zh-CN" altLang="en-US" sz="1800" b="1" kern="0" dirty="0" smtClean="0">
                <a:solidFill>
                  <a:sysClr val="windowText" lastClr="000000"/>
                </a:solidFill>
                <a:latin typeface="微软雅黑" pitchFamily="34" charset="-122"/>
                <a:ea typeface="微软雅黑" pitchFamily="34" charset="-122"/>
                <a:cs typeface="Times New Roman" pitchFamily="18" charset="0"/>
              </a:rPr>
              <a:t>围棋</a:t>
            </a:r>
            <a:endParaRPr lang="en-US" altLang="zh-CN" sz="1800" b="1" kern="0" dirty="0" smtClean="0">
              <a:solidFill>
                <a:sysClr val="windowText" lastClr="000000"/>
              </a:solidFill>
              <a:latin typeface="微软雅黑" pitchFamily="34" charset="-122"/>
              <a:ea typeface="微软雅黑" pitchFamily="34" charset="-122"/>
              <a:cs typeface="Times New Roman" pitchFamily="18" charset="0"/>
            </a:endParaRPr>
          </a:p>
          <a:p>
            <a:pPr eaLnBrk="0" hangingPunct="0">
              <a:lnSpc>
                <a:spcPct val="130000"/>
              </a:lnSpc>
              <a:spcBef>
                <a:spcPts val="0"/>
              </a:spcBef>
              <a:spcAft>
                <a:spcPts val="0"/>
              </a:spcAft>
              <a:defRPr/>
            </a:pPr>
            <a:r>
              <a:rPr lang="en-US" altLang="zh-CN" sz="1800" b="1" kern="0" dirty="0">
                <a:solidFill>
                  <a:sysClr val="windowText" lastClr="000000"/>
                </a:solidFill>
                <a:latin typeface="微软雅黑" pitchFamily="34" charset="-122"/>
                <a:ea typeface="微软雅黑" pitchFamily="34" charset="-122"/>
                <a:cs typeface="Times New Roman" pitchFamily="18" charset="0"/>
              </a:rPr>
              <a:t> </a:t>
            </a: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          AI</a:t>
            </a:r>
            <a:r>
              <a:rPr lang="zh-CN" altLang="en-US" sz="1800" b="1" kern="0" dirty="0">
                <a:solidFill>
                  <a:sysClr val="windowText" lastClr="000000"/>
                </a:solidFill>
                <a:latin typeface="微软雅黑" pitchFamily="34" charset="-122"/>
                <a:ea typeface="微软雅黑" pitchFamily="34" charset="-122"/>
                <a:cs typeface="Times New Roman" pitchFamily="18" charset="0"/>
              </a:rPr>
              <a:t>程序（</a:t>
            </a:r>
            <a:r>
              <a:rPr lang="en-US" altLang="zh-CN" sz="1800" b="1" kern="0" dirty="0" err="1" smtClean="0">
                <a:solidFill>
                  <a:sysClr val="windowText" lastClr="000000"/>
                </a:solidFill>
                <a:latin typeface="微软雅黑" pitchFamily="34" charset="-122"/>
                <a:ea typeface="微软雅黑" pitchFamily="34" charset="-122"/>
                <a:cs typeface="Times New Roman" pitchFamily="18" charset="0"/>
              </a:rPr>
              <a:t>AlphaGo</a:t>
            </a:r>
            <a:endParaRPr lang="en-US" altLang="zh-CN" sz="1800" b="1" kern="0" dirty="0" smtClean="0">
              <a:solidFill>
                <a:sysClr val="windowText" lastClr="000000"/>
              </a:solidFill>
              <a:latin typeface="微软雅黑" pitchFamily="34" charset="-122"/>
              <a:ea typeface="微软雅黑" pitchFamily="34" charset="-122"/>
              <a:cs typeface="Times New Roman" pitchFamily="18" charset="0"/>
            </a:endParaRPr>
          </a:p>
          <a:p>
            <a:pPr eaLnBrk="0" hangingPunct="0">
              <a:lnSpc>
                <a:spcPct val="130000"/>
              </a:lnSpc>
              <a:spcBef>
                <a:spcPts val="0"/>
              </a:spcBef>
              <a:spcAft>
                <a:spcPts val="0"/>
              </a:spcAft>
              <a:defRPr/>
            </a:pPr>
            <a:r>
              <a:rPr lang="en-US" altLang="zh-CN" sz="1800" b="1" kern="0" dirty="0">
                <a:solidFill>
                  <a:sysClr val="windowText" lastClr="000000"/>
                </a:solidFill>
                <a:latin typeface="微软雅黑" pitchFamily="34" charset="-122"/>
                <a:ea typeface="微软雅黑" pitchFamily="34" charset="-122"/>
                <a:cs typeface="Times New Roman" pitchFamily="18" charset="0"/>
              </a:rPr>
              <a:t> </a:t>
            </a:r>
            <a:r>
              <a:rPr lang="en-US" altLang="zh-CN" sz="1800" b="1" kern="0" dirty="0" smtClean="0">
                <a:solidFill>
                  <a:sysClr val="windowText" lastClr="000000"/>
                </a:solidFill>
                <a:latin typeface="微软雅黑" pitchFamily="34" charset="-122"/>
                <a:ea typeface="微软雅黑" pitchFamily="34" charset="-122"/>
                <a:cs typeface="Times New Roman" pitchFamily="18" charset="0"/>
              </a:rPr>
              <a:t>          </a:t>
            </a:r>
            <a:r>
              <a:rPr lang="en-US" altLang="zh-CN" sz="1800" b="1" kern="0" dirty="0">
                <a:solidFill>
                  <a:sysClr val="windowText" lastClr="000000"/>
                </a:solidFill>
                <a:latin typeface="微软雅黑" pitchFamily="34" charset="-122"/>
                <a:ea typeface="微软雅黑" pitchFamily="34" charset="-122"/>
                <a:cs typeface="Times New Roman" pitchFamily="18" charset="0"/>
              </a:rPr>
              <a:t>Zero</a:t>
            </a:r>
            <a:r>
              <a:rPr lang="zh-CN" altLang="en-US" sz="1800" b="1" kern="0" dirty="0">
                <a:solidFill>
                  <a:sysClr val="windowText" lastClr="000000"/>
                </a:solidFill>
                <a:latin typeface="微软雅黑" pitchFamily="34" charset="-122"/>
                <a:ea typeface="微软雅黑" pitchFamily="34" charset="-122"/>
                <a:cs typeface="Times New Roman" pitchFamily="18" charset="0"/>
              </a:rPr>
              <a:t>）</a:t>
            </a:r>
            <a:endParaRPr lang="en-US" altLang="zh-CN" sz="1800" b="1" kern="0" dirty="0">
              <a:solidFill>
                <a:sysClr val="windowText" lastClr="000000"/>
              </a:solidFill>
              <a:latin typeface="微软雅黑" pitchFamily="34" charset="-122"/>
              <a:ea typeface="微软雅黑" pitchFamily="34" charset="-122"/>
              <a:cs typeface="Times New Roman" pitchFamily="18" charset="0"/>
            </a:endParaRPr>
          </a:p>
        </p:txBody>
      </p:sp>
      <p:sp>
        <p:nvSpPr>
          <p:cNvPr id="13" name="标题 1"/>
          <p:cNvSpPr txBox="1">
            <a:spLocks/>
          </p:cNvSpPr>
          <p:nvPr/>
        </p:nvSpPr>
        <p:spPr bwMode="auto">
          <a:xfrm>
            <a:off x="395536" y="1376584"/>
            <a:ext cx="3024336" cy="559078"/>
          </a:xfrm>
          <a:prstGeom prst="rect">
            <a:avLst/>
          </a:prstGeom>
          <a:solidFill>
            <a:srgbClr val="C00000"/>
          </a:solidFill>
          <a:ln w="9525">
            <a:noFill/>
            <a:miter lim="800000"/>
            <a:headEnd/>
            <a:tailEnd/>
          </a:ln>
          <a:effectLst/>
        </p:spPr>
        <p:txBody>
          <a:bodyPr anchor="ctr"/>
          <a:lstStyle/>
          <a:p>
            <a:pPr algn="ctr">
              <a:defRPr/>
            </a:pPr>
            <a:r>
              <a:rPr lang="en-US" altLang="zh-CN" b="1" kern="0" dirty="0" err="1" smtClean="0">
                <a:solidFill>
                  <a:schemeClr val="bg1"/>
                </a:solidFill>
                <a:effectLst>
                  <a:outerShdw blurRad="38100" dist="38100" dir="2700000" algn="tl">
                    <a:srgbClr val="000000">
                      <a:alpha val="43137"/>
                    </a:srgbClr>
                  </a:outerShdw>
                </a:effectLst>
                <a:latin typeface="+mj-lt"/>
                <a:ea typeface="+mj-ea"/>
                <a:cs typeface="+mj-cs"/>
              </a:rPr>
              <a:t>AlphaZero</a:t>
            </a:r>
            <a:endParaRPr lang="zh-CN" altLang="en-US" b="1" kern="0" dirty="0">
              <a:solidFill>
                <a:schemeClr val="bg1"/>
              </a:solidFill>
              <a:effectLst>
                <a:outerShdw blurRad="38100" dist="38100" dir="2700000" algn="tl">
                  <a:srgbClr val="000000">
                    <a:alpha val="43137"/>
                  </a:srgbClr>
                </a:outerShdw>
              </a:effectLst>
              <a:latin typeface="+mj-lt"/>
              <a:ea typeface="+mj-ea"/>
              <a:cs typeface="+mj-cs"/>
            </a:endParaRPr>
          </a:p>
        </p:txBody>
      </p:sp>
      <p:sp>
        <p:nvSpPr>
          <p:cNvPr id="9" name="矩形 8"/>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4"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1358691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63955" y="2924944"/>
            <a:ext cx="1368152" cy="2012859"/>
          </a:xfrm>
          <a:prstGeom prst="rect">
            <a:avLst/>
          </a:prstGeom>
        </p:spPr>
        <p:txBody>
          <a:bodyPr wrap="square">
            <a:spAutoFit/>
          </a:bodyPr>
          <a:lstStyle/>
          <a:p>
            <a:pPr>
              <a:lnSpc>
                <a:spcPct val="130000"/>
              </a:lnSpc>
            </a:pPr>
            <a:r>
              <a:rPr lang="zh-CN" altLang="en-US" sz="9600" b="1" dirty="0">
                <a:solidFill>
                  <a:srgbClr val="42BC6F"/>
                </a:solidFill>
                <a:latin typeface="+mj-ea"/>
                <a:ea typeface="+mj-ea"/>
              </a:rPr>
              <a:t>？</a:t>
            </a:r>
          </a:p>
        </p:txBody>
      </p:sp>
      <p:pic>
        <p:nvPicPr>
          <p:cNvPr id="4097" name="Picture 1"/>
          <p:cNvPicPr>
            <a:picLocks noChangeAspect="1" noChangeArrowheads="1"/>
          </p:cNvPicPr>
          <p:nvPr/>
        </p:nvPicPr>
        <p:blipFill>
          <a:blip r:embed="rId2" cstate="print"/>
          <a:srcRect/>
          <a:stretch>
            <a:fillRect/>
          </a:stretch>
        </p:blipFill>
        <p:spPr bwMode="auto">
          <a:xfrm>
            <a:off x="6588238" y="4712072"/>
            <a:ext cx="2555775" cy="1693259"/>
          </a:xfrm>
          <a:prstGeom prst="rect">
            <a:avLst/>
          </a:prstGeom>
          <a:noFill/>
          <a:ln w="9525">
            <a:noFill/>
            <a:miter lim="800000"/>
            <a:headEnd/>
            <a:tailEnd/>
          </a:ln>
        </p:spPr>
      </p:pic>
      <p:pic>
        <p:nvPicPr>
          <p:cNvPr id="4098" name="Picture 2"/>
          <p:cNvPicPr>
            <a:picLocks noChangeAspect="1" noChangeArrowheads="1"/>
          </p:cNvPicPr>
          <p:nvPr/>
        </p:nvPicPr>
        <p:blipFill>
          <a:blip r:embed="rId3" cstate="print"/>
          <a:srcRect/>
          <a:stretch>
            <a:fillRect/>
          </a:stretch>
        </p:blipFill>
        <p:spPr bwMode="auto">
          <a:xfrm>
            <a:off x="3" y="4193618"/>
            <a:ext cx="3696119" cy="2211711"/>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3710760" y="4697677"/>
            <a:ext cx="2877464" cy="1707655"/>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srcRect/>
          <a:stretch>
            <a:fillRect/>
          </a:stretch>
        </p:blipFill>
        <p:spPr bwMode="auto">
          <a:xfrm>
            <a:off x="3" y="2537435"/>
            <a:ext cx="2778487" cy="1563639"/>
          </a:xfrm>
          <a:prstGeom prst="rect">
            <a:avLst/>
          </a:prstGeom>
          <a:noFill/>
          <a:ln w="9525">
            <a:noFill/>
            <a:miter lim="800000"/>
            <a:headEnd/>
            <a:tailEnd/>
          </a:ln>
        </p:spPr>
      </p:pic>
      <p:pic>
        <p:nvPicPr>
          <p:cNvPr id="4102" name="Picture 6"/>
          <p:cNvPicPr>
            <a:picLocks noChangeAspect="1" noChangeArrowheads="1"/>
          </p:cNvPicPr>
          <p:nvPr/>
        </p:nvPicPr>
        <p:blipFill>
          <a:blip r:embed="rId6" cstate="print"/>
          <a:srcRect/>
          <a:stretch>
            <a:fillRect/>
          </a:stretch>
        </p:blipFill>
        <p:spPr bwMode="auto">
          <a:xfrm>
            <a:off x="6372200" y="2492896"/>
            <a:ext cx="2771800" cy="1690123"/>
          </a:xfrm>
          <a:prstGeom prst="rect">
            <a:avLst/>
          </a:prstGeom>
          <a:noFill/>
          <a:ln w="9525">
            <a:noFill/>
            <a:miter lim="800000"/>
            <a:headEnd/>
            <a:tailEnd/>
          </a:ln>
        </p:spPr>
      </p:pic>
      <p:sp>
        <p:nvSpPr>
          <p:cNvPr id="9" name="标题 1"/>
          <p:cNvSpPr txBox="1">
            <a:spLocks/>
          </p:cNvSpPr>
          <p:nvPr/>
        </p:nvSpPr>
        <p:spPr bwMode="auto">
          <a:xfrm>
            <a:off x="2051720" y="2420888"/>
            <a:ext cx="5040560" cy="792088"/>
          </a:xfrm>
          <a:prstGeom prst="rect">
            <a:avLst/>
          </a:prstGeom>
          <a:solidFill>
            <a:schemeClr val="accent2"/>
          </a:solidFill>
          <a:ln w="76200">
            <a:solidFill>
              <a:srgbClr val="C00000"/>
            </a:solidFill>
            <a:miter lim="800000"/>
            <a:headEnd/>
            <a:tailEnd/>
          </a:ln>
          <a:effectLst/>
        </p:spPr>
        <p:txBody>
          <a:bodyPr anchor="ctr"/>
          <a:lstStyle/>
          <a:p>
            <a:pPr>
              <a:defRPr/>
            </a:pPr>
            <a:r>
              <a:rPr lang="zh-CN" altLang="en-US" sz="2800" b="1" kern="0" dirty="0">
                <a:solidFill>
                  <a:schemeClr val="hlink"/>
                </a:solidFill>
                <a:effectLst>
                  <a:outerShdw blurRad="38100" dist="38100" dir="2700000" algn="tl">
                    <a:srgbClr val="000000">
                      <a:alpha val="43137"/>
                    </a:srgbClr>
                  </a:outerShdw>
                </a:effectLst>
                <a:latin typeface="+mj-lt"/>
                <a:ea typeface="+mj-ea"/>
                <a:cs typeface="+mj-cs"/>
              </a:rPr>
              <a:t> </a:t>
            </a:r>
            <a:r>
              <a:rPr lang="zh-CN" altLang="en-US" sz="2800" b="1" kern="0" dirty="0" smtClean="0">
                <a:solidFill>
                  <a:schemeClr val="hlink"/>
                </a:solidFill>
                <a:effectLst>
                  <a:outerShdw blurRad="38100" dist="38100" dir="2700000" algn="tl">
                    <a:srgbClr val="000000">
                      <a:alpha val="43137"/>
                    </a:srgbClr>
                  </a:outerShdw>
                </a:effectLst>
                <a:latin typeface="+mj-lt"/>
                <a:ea typeface="+mj-ea"/>
                <a:cs typeface="+mj-cs"/>
              </a:rPr>
              <a:t>      迈向</a:t>
            </a:r>
            <a:r>
              <a:rPr lang="zh-CN" altLang="en-US" sz="2800" b="1" kern="0" dirty="0">
                <a:solidFill>
                  <a:schemeClr val="hlink"/>
                </a:solidFill>
                <a:effectLst>
                  <a:outerShdw blurRad="38100" dist="38100" dir="2700000" algn="tl">
                    <a:srgbClr val="000000">
                      <a:alpha val="43137"/>
                    </a:srgbClr>
                  </a:outerShdw>
                </a:effectLst>
                <a:latin typeface="+mj-lt"/>
                <a:ea typeface="+mj-ea"/>
                <a:cs typeface="+mj-cs"/>
              </a:rPr>
              <a:t>通用人工智能 </a:t>
            </a:r>
            <a:r>
              <a:rPr lang="zh-CN" altLang="en-US" sz="2800" b="1" kern="0" dirty="0" smtClean="0">
                <a:solidFill>
                  <a:schemeClr val="hlink"/>
                </a:solidFill>
                <a:effectLst>
                  <a:outerShdw blurRad="38100" dist="38100" dir="2700000" algn="tl">
                    <a:srgbClr val="000000">
                      <a:alpha val="43137"/>
                    </a:srgbClr>
                  </a:outerShdw>
                </a:effectLst>
                <a:sym typeface="Symbol" panose="05050102010706020507" pitchFamily="18" charset="2"/>
              </a:rPr>
              <a:t></a:t>
            </a:r>
            <a:r>
              <a:rPr lang="zh-CN" altLang="en-US" sz="2800" b="1" kern="0" dirty="0" smtClean="0">
                <a:solidFill>
                  <a:schemeClr val="hlink"/>
                </a:solidFill>
                <a:effectLst>
                  <a:outerShdw blurRad="38100" dist="38100" dir="2700000" algn="tl">
                    <a:srgbClr val="000000">
                      <a:alpha val="43137"/>
                    </a:srgbClr>
                  </a:outerShdw>
                </a:effectLst>
                <a:latin typeface="+mj-lt"/>
                <a:ea typeface="+mj-ea"/>
                <a:cs typeface="+mj-cs"/>
                <a:sym typeface="Symbol" panose="05050102010706020507" pitchFamily="18" charset="2"/>
              </a:rPr>
              <a:t></a:t>
            </a:r>
            <a:endParaRPr lang="en-US" altLang="zh-CN" sz="2800" b="1" kern="0" dirty="0">
              <a:solidFill>
                <a:schemeClr val="hlink"/>
              </a:solidFill>
              <a:effectLst>
                <a:outerShdw blurRad="38100" dist="38100" dir="2700000" algn="tl">
                  <a:srgbClr val="000000">
                    <a:alpha val="43137"/>
                  </a:srgbClr>
                </a:outerShdw>
              </a:effectLst>
              <a:latin typeface="+mj-lt"/>
              <a:ea typeface="+mj-ea"/>
              <a:cs typeface="+mj-cs"/>
            </a:endParaRPr>
          </a:p>
        </p:txBody>
      </p:sp>
      <p:sp>
        <p:nvSpPr>
          <p:cNvPr id="11" name="标题 1"/>
          <p:cNvSpPr txBox="1">
            <a:spLocks/>
          </p:cNvSpPr>
          <p:nvPr/>
        </p:nvSpPr>
        <p:spPr bwMode="auto">
          <a:xfrm>
            <a:off x="5496611" y="1376584"/>
            <a:ext cx="3024336" cy="559078"/>
          </a:xfrm>
          <a:prstGeom prst="rect">
            <a:avLst/>
          </a:prstGeom>
          <a:solidFill>
            <a:srgbClr val="C00000"/>
          </a:solidFill>
          <a:ln w="9525">
            <a:noFill/>
            <a:miter lim="800000"/>
            <a:headEnd/>
            <a:tailEnd/>
          </a:ln>
          <a:effectLst/>
        </p:spPr>
        <p:txBody>
          <a:bodyPr anchor="ctr"/>
          <a:lstStyle/>
          <a:p>
            <a:pPr algn="ctr">
              <a:defRPr/>
            </a:pPr>
            <a:r>
              <a:rPr lang="en-US" altLang="zh-CN" b="1" kern="0" dirty="0" err="1" smtClean="0">
                <a:solidFill>
                  <a:schemeClr val="bg1"/>
                </a:solidFill>
                <a:effectLst>
                  <a:outerShdw blurRad="38100" dist="38100" dir="2700000" algn="tl">
                    <a:srgbClr val="000000">
                      <a:alpha val="43137"/>
                    </a:srgbClr>
                  </a:outerShdw>
                </a:effectLst>
                <a:latin typeface="+mj-lt"/>
                <a:ea typeface="+mj-ea"/>
                <a:cs typeface="+mj-cs"/>
              </a:rPr>
              <a:t>AlphaZero</a:t>
            </a:r>
            <a:endParaRPr lang="zh-CN" altLang="en-US" b="1" kern="0" dirty="0">
              <a:solidFill>
                <a:schemeClr val="bg1"/>
              </a:solidFill>
              <a:effectLst>
                <a:outerShdw blurRad="38100" dist="38100" dir="2700000" algn="tl">
                  <a:srgbClr val="000000">
                    <a:alpha val="43137"/>
                  </a:srgbClr>
                </a:outerShdw>
              </a:effectLst>
              <a:latin typeface="+mj-lt"/>
              <a:ea typeface="+mj-ea"/>
              <a:cs typeface="+mj-cs"/>
            </a:endParaRPr>
          </a:p>
        </p:txBody>
      </p:sp>
      <p:sp>
        <p:nvSpPr>
          <p:cNvPr id="13" name="矩形 12"/>
          <p:cNvSpPr/>
          <p:nvPr/>
        </p:nvSpPr>
        <p:spPr>
          <a:xfrm>
            <a:off x="323850" y="276225"/>
            <a:ext cx="40751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5" name="标题 1"/>
          <p:cNvSpPr txBox="1">
            <a:spLocks/>
          </p:cNvSpPr>
          <p:nvPr/>
        </p:nvSpPr>
        <p:spPr>
          <a:xfrm>
            <a:off x="431800" y="333375"/>
            <a:ext cx="4038600"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四、深度强化学习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735864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bwMode="auto">
          <a:xfrm>
            <a:off x="251522" y="1721347"/>
            <a:ext cx="8526663" cy="16356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8896">
              <a:lnSpc>
                <a:spcPct val="130000"/>
              </a:lnSpc>
              <a:spcBef>
                <a:spcPts val="1200"/>
              </a:spcBef>
              <a:defRPr/>
            </a:pPr>
            <a:r>
              <a:rPr lang="en-US" altLang="zh-CN" kern="0" dirty="0">
                <a:solidFill>
                  <a:srgbClr val="54DFA2"/>
                </a:solidFill>
                <a:latin typeface="微软雅黑" panose="020B0503020204020204" pitchFamily="34" charset="-122"/>
                <a:ea typeface="微软雅黑" panose="020B0503020204020204" pitchFamily="34" charset="-122"/>
              </a:rPr>
              <a:t>2017</a:t>
            </a:r>
            <a:r>
              <a:rPr lang="zh-CN" altLang="en-US" kern="0" dirty="0">
                <a:solidFill>
                  <a:srgbClr val="54DFA2"/>
                </a:solidFill>
                <a:latin typeface="微软雅黑" panose="020B0503020204020204" pitchFamily="34" charset="-122"/>
                <a:ea typeface="微软雅黑" panose="020B0503020204020204" pitchFamily="34" charset="-122"/>
              </a:rPr>
              <a:t>年</a:t>
            </a:r>
            <a:r>
              <a:rPr lang="en-US" altLang="zh-CN" kern="0" dirty="0">
                <a:solidFill>
                  <a:srgbClr val="54DFA2"/>
                </a:solidFill>
                <a:latin typeface="微软雅黑" panose="020B0503020204020204" pitchFamily="34" charset="-122"/>
                <a:ea typeface="微软雅黑" panose="020B0503020204020204" pitchFamily="34" charset="-122"/>
              </a:rPr>
              <a:t>1</a:t>
            </a:r>
            <a:r>
              <a:rPr lang="zh-CN" altLang="en-US" kern="0" dirty="0">
                <a:solidFill>
                  <a:srgbClr val="54DFA2"/>
                </a:solidFill>
                <a:latin typeface="微软雅黑" panose="020B0503020204020204" pitchFamily="34" charset="-122"/>
                <a:ea typeface="微软雅黑" panose="020B0503020204020204" pitchFamily="34" charset="-122"/>
              </a:rPr>
              <a:t>月专家水平的人工智能首次战胜一对一无限注德州扑克人类职业玩家，</a:t>
            </a:r>
            <a:r>
              <a:rPr lang="en-US" altLang="zh-CN" kern="0" dirty="0" err="1">
                <a:solidFill>
                  <a:srgbClr val="54DFA2"/>
                </a:solidFill>
                <a:latin typeface="微软雅黑" panose="020B0503020204020204" pitchFamily="34" charset="-122"/>
                <a:ea typeface="微软雅黑" panose="020B0503020204020204" pitchFamily="34" charset="-122"/>
              </a:rPr>
              <a:t>DeepStack</a:t>
            </a:r>
            <a:r>
              <a:rPr lang="zh-CN" altLang="en-US" kern="0" dirty="0">
                <a:solidFill>
                  <a:srgbClr val="54DFA2"/>
                </a:solidFill>
                <a:latin typeface="微软雅黑" panose="020B0503020204020204" pitchFamily="34" charset="-122"/>
                <a:ea typeface="微软雅黑" panose="020B0503020204020204" pitchFamily="34" charset="-122"/>
              </a:rPr>
              <a:t>让机器拥有</a:t>
            </a:r>
            <a:r>
              <a:rPr lang="zh-CN" altLang="en-US" kern="0" dirty="0" smtClean="0">
                <a:solidFill>
                  <a:srgbClr val="54DFA2"/>
                </a:solidFill>
                <a:latin typeface="微软雅黑" panose="020B0503020204020204" pitchFamily="34" charset="-122"/>
                <a:ea typeface="微软雅黑" panose="020B0503020204020204" pitchFamily="34" charset="-122"/>
              </a:rPr>
              <a:t>直觉</a:t>
            </a:r>
            <a:endParaRPr lang="en-US" altLang="zh-CN" kern="0" dirty="0" smtClean="0">
              <a:solidFill>
                <a:srgbClr val="54DFA2"/>
              </a:solidFill>
              <a:latin typeface="微软雅黑" panose="020B0503020204020204" pitchFamily="34" charset="-122"/>
              <a:ea typeface="微软雅黑" panose="020B0503020204020204" pitchFamily="34" charset="-122"/>
            </a:endParaRPr>
          </a:p>
          <a:p>
            <a:pPr marL="88896">
              <a:lnSpc>
                <a:spcPct val="130000"/>
              </a:lnSpc>
              <a:spcBef>
                <a:spcPts val="1200"/>
              </a:spcBef>
              <a:defRPr/>
            </a:pPr>
            <a:r>
              <a:rPr lang="en-US" altLang="zh-CN" kern="0" dirty="0" smtClean="0">
                <a:solidFill>
                  <a:srgbClr val="54DFA2"/>
                </a:solidFill>
                <a:latin typeface="微软雅黑" panose="020B0503020204020204" pitchFamily="34" charset="-122"/>
                <a:ea typeface="微软雅黑" panose="020B0503020204020204" pitchFamily="34" charset="-122"/>
              </a:rPr>
              <a:t>DOT2  5v5</a:t>
            </a:r>
            <a:endParaRPr lang="en-US" altLang="zh-CN" kern="0" dirty="0">
              <a:solidFill>
                <a:srgbClr val="54DFA2"/>
              </a:solidFill>
              <a:latin typeface="微软雅黑" panose="020B0503020204020204" pitchFamily="34" charset="-122"/>
              <a:ea typeface="微软雅黑" panose="020B0503020204020204" pitchFamily="34"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pic>
        <p:nvPicPr>
          <p:cNvPr id="7170" name="Picture 2" descr="线上德州扑克面临严峻考验"/>
          <p:cNvPicPr>
            <a:picLocks noChangeAspect="1" noChangeArrowheads="1"/>
          </p:cNvPicPr>
          <p:nvPr/>
        </p:nvPicPr>
        <p:blipFill>
          <a:blip r:embed="rId2" cstate="print"/>
          <a:srcRect/>
          <a:stretch>
            <a:fillRect/>
          </a:stretch>
        </p:blipFill>
        <p:spPr bwMode="auto">
          <a:xfrm>
            <a:off x="0" y="4070307"/>
            <a:ext cx="4139952" cy="2029435"/>
          </a:xfrm>
          <a:prstGeom prst="rect">
            <a:avLst/>
          </a:prstGeom>
          <a:noFill/>
        </p:spPr>
      </p:pic>
      <p:pic>
        <p:nvPicPr>
          <p:cNvPr id="7172" name="Picture 4" descr="资料图"/>
          <p:cNvPicPr>
            <a:picLocks noChangeAspect="1" noChangeArrowheads="1"/>
          </p:cNvPicPr>
          <p:nvPr/>
        </p:nvPicPr>
        <p:blipFill>
          <a:blip r:embed="rId3" cstate="print"/>
          <a:srcRect/>
          <a:stretch>
            <a:fillRect/>
          </a:stretch>
        </p:blipFill>
        <p:spPr bwMode="auto">
          <a:xfrm>
            <a:off x="5313197" y="3278211"/>
            <a:ext cx="3830825" cy="2016224"/>
          </a:xfrm>
          <a:prstGeom prst="rect">
            <a:avLst/>
          </a:prstGeom>
          <a:noFill/>
        </p:spPr>
      </p:pic>
      <p:sp>
        <p:nvSpPr>
          <p:cNvPr id="11" name="矩形 10"/>
          <p:cNvSpPr/>
          <p:nvPr/>
        </p:nvSpPr>
        <p:spPr>
          <a:xfrm>
            <a:off x="611560" y="6228601"/>
            <a:ext cx="7920880" cy="584775"/>
          </a:xfrm>
          <a:prstGeom prst="rect">
            <a:avLst/>
          </a:prstGeom>
        </p:spPr>
        <p:txBody>
          <a:bodyPr wrap="square">
            <a:spAutoFit/>
          </a:bodyPr>
          <a:lstStyle/>
          <a:p>
            <a:r>
              <a:rPr lang="en-US" altLang="zh-CN" sz="1600" b="1" dirty="0">
                <a:solidFill>
                  <a:schemeClr val="bg1"/>
                </a:solidFill>
                <a:latin typeface="Times New Roman" panose="02020603050405020304" pitchFamily="18" charset="0"/>
                <a:cs typeface="Times New Roman" panose="02020603050405020304" pitchFamily="18" charset="0"/>
              </a:rPr>
              <a:t>M. </a:t>
            </a:r>
            <a:r>
              <a:rPr lang="en-US" altLang="zh-CN" sz="1600" b="1" dirty="0" err="1">
                <a:solidFill>
                  <a:schemeClr val="bg1"/>
                </a:solidFill>
                <a:latin typeface="Times New Roman" panose="02020603050405020304" pitchFamily="18" charset="0"/>
                <a:cs typeface="Times New Roman" panose="02020603050405020304" pitchFamily="18" charset="0"/>
              </a:rPr>
              <a:t>Moravcik</a:t>
            </a:r>
            <a:r>
              <a:rPr lang="en-US" altLang="zh-CN" sz="1600" b="1" dirty="0">
                <a:solidFill>
                  <a:schemeClr val="bg1"/>
                </a:solidFill>
                <a:latin typeface="Times New Roman" panose="02020603050405020304" pitchFamily="18" charset="0"/>
                <a:cs typeface="Times New Roman" panose="02020603050405020304" pitchFamily="18" charset="0"/>
              </a:rPr>
              <a:t>, et al., </a:t>
            </a:r>
            <a:r>
              <a:rPr lang="en-US" altLang="zh-CN" sz="1600" b="1" dirty="0" err="1">
                <a:solidFill>
                  <a:schemeClr val="bg1"/>
                </a:solidFill>
                <a:latin typeface="Times New Roman" panose="02020603050405020304" pitchFamily="18" charset="0"/>
                <a:cs typeface="Times New Roman" panose="02020603050405020304" pitchFamily="18" charset="0"/>
              </a:rPr>
              <a:t>DeepStack</a:t>
            </a:r>
            <a:r>
              <a:rPr lang="en-US" altLang="zh-CN" sz="1600" b="1" dirty="0">
                <a:solidFill>
                  <a:schemeClr val="bg1"/>
                </a:solidFill>
                <a:latin typeface="Times New Roman" panose="02020603050405020304" pitchFamily="18" charset="0"/>
                <a:cs typeface="Times New Roman" panose="02020603050405020304" pitchFamily="18" charset="0"/>
              </a:rPr>
              <a:t>: Expert-Level Artificial Intelligence in No-Limit Poker, </a:t>
            </a:r>
            <a:r>
              <a:rPr lang="en-US" altLang="zh-CN" sz="1600" b="1" i="1" dirty="0">
                <a:solidFill>
                  <a:schemeClr val="bg1"/>
                </a:solidFill>
                <a:latin typeface="Times New Roman" panose="02020603050405020304" pitchFamily="18" charset="0"/>
                <a:cs typeface="Times New Roman" panose="02020603050405020304" pitchFamily="18" charset="0"/>
              </a:rPr>
              <a:t>arXiv:1701.01724v2 [cs.AI] </a:t>
            </a:r>
            <a:r>
              <a:rPr lang="en-US" altLang="zh-CN" sz="1600" b="1" dirty="0">
                <a:solidFill>
                  <a:schemeClr val="bg1"/>
                </a:solidFill>
                <a:latin typeface="Times New Roman" panose="02020603050405020304" pitchFamily="18" charset="0"/>
                <a:cs typeface="Times New Roman" panose="02020603050405020304" pitchFamily="18" charset="0"/>
              </a:rPr>
              <a:t>10 Jan 2017.</a:t>
            </a:r>
          </a:p>
        </p:txBody>
      </p:sp>
      <p:pic>
        <p:nvPicPr>
          <p:cNvPr id="1026" name="Picture 2"/>
          <p:cNvPicPr>
            <a:picLocks noChangeAspect="1" noChangeArrowheads="1"/>
          </p:cNvPicPr>
          <p:nvPr/>
        </p:nvPicPr>
        <p:blipFill>
          <a:blip r:embed="rId4" cstate="print"/>
          <a:srcRect/>
          <a:stretch>
            <a:fillRect/>
          </a:stretch>
        </p:blipFill>
        <p:spPr bwMode="auto">
          <a:xfrm>
            <a:off x="6888448" y="5078415"/>
            <a:ext cx="2255552" cy="990735"/>
          </a:xfrm>
          <a:prstGeom prst="rect">
            <a:avLst/>
          </a:prstGeom>
          <a:noFill/>
          <a:ln w="9525">
            <a:noFill/>
            <a:miter lim="800000"/>
            <a:headEnd/>
            <a:tailEnd/>
          </a:ln>
        </p:spPr>
      </p:pic>
      <p:pic>
        <p:nvPicPr>
          <p:cNvPr id="10" name="Picture 6"/>
          <p:cNvPicPr>
            <a:picLocks noChangeAspect="1" noChangeArrowheads="1"/>
          </p:cNvPicPr>
          <p:nvPr/>
        </p:nvPicPr>
        <p:blipFill>
          <a:blip r:embed="rId5" cstate="print"/>
          <a:srcRect/>
          <a:stretch>
            <a:fillRect/>
          </a:stretch>
        </p:blipFill>
        <p:spPr bwMode="auto">
          <a:xfrm>
            <a:off x="3059832" y="3854285"/>
            <a:ext cx="2865144" cy="1434203"/>
          </a:xfrm>
          <a:prstGeom prst="rect">
            <a:avLst/>
          </a:prstGeom>
          <a:noFill/>
          <a:ln w="9525">
            <a:noFill/>
            <a:miter lim="800000"/>
            <a:headEnd/>
            <a:tailEnd/>
          </a:ln>
        </p:spPr>
      </p:pic>
      <p:sp>
        <p:nvSpPr>
          <p:cNvPr id="15" name="内容占位符 2"/>
          <p:cNvSpPr txBox="1">
            <a:spLocks/>
          </p:cNvSpPr>
          <p:nvPr/>
        </p:nvSpPr>
        <p:spPr bwMode="auto">
          <a:xfrm>
            <a:off x="323528" y="692696"/>
            <a:ext cx="3384376" cy="576064"/>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88896">
              <a:lnSpc>
                <a:spcPct val="120000"/>
              </a:lnSpc>
              <a:spcBef>
                <a:spcPts val="1200"/>
              </a:spcBef>
              <a:defRPr/>
            </a:pP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非完美信息</a:t>
            </a:r>
            <a:r>
              <a:rPr lang="zh-CN" altLang="en-US"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rPr>
              <a:t>动态</a:t>
            </a: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博弈</a:t>
            </a: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a:lnSpc>
                <a:spcPct val="120000"/>
              </a:lnSpc>
              <a:spcBef>
                <a:spcPts val="1200"/>
              </a:spcBef>
              <a:defRPr/>
            </a:pP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sp>
        <p:nvSpPr>
          <p:cNvPr id="14" name="标题 1"/>
          <p:cNvSpPr txBox="1">
            <a:spLocks/>
          </p:cNvSpPr>
          <p:nvPr/>
        </p:nvSpPr>
        <p:spPr bwMode="auto">
          <a:xfrm>
            <a:off x="5724128" y="771799"/>
            <a:ext cx="3024336" cy="559078"/>
          </a:xfrm>
          <a:prstGeom prst="rect">
            <a:avLst/>
          </a:prstGeom>
          <a:solidFill>
            <a:srgbClr val="C00000"/>
          </a:solidFill>
          <a:ln w="9525">
            <a:noFill/>
            <a:miter lim="800000"/>
            <a:headEnd/>
            <a:tailEnd/>
          </a:ln>
          <a:effectLst/>
        </p:spPr>
        <p:txBody>
          <a:bodyPr anchor="ctr"/>
          <a:lstStyle/>
          <a:p>
            <a:pPr algn="ctr">
              <a:defRPr/>
            </a:pPr>
            <a:r>
              <a:rPr lang="zh-CN" altLang="en-US" sz="2800" b="1" kern="0" dirty="0" smtClean="0">
                <a:solidFill>
                  <a:schemeClr val="bg1"/>
                </a:solidFill>
                <a:effectLst>
                  <a:outerShdw blurRad="38100" dist="38100" dir="2700000" algn="tl">
                    <a:srgbClr val="000000">
                      <a:alpha val="43137"/>
                    </a:srgbClr>
                  </a:outerShdw>
                </a:effectLst>
                <a:latin typeface="+mj-lt"/>
                <a:ea typeface="+mj-ea"/>
                <a:cs typeface="+mj-cs"/>
              </a:rPr>
              <a:t>人工智能</a:t>
            </a:r>
            <a:r>
              <a:rPr lang="zh-CN" altLang="en-US" sz="2800" b="1" kern="0" dirty="0">
                <a:solidFill>
                  <a:schemeClr val="bg1"/>
                </a:solidFill>
                <a:effectLst>
                  <a:outerShdw blurRad="38100" dist="38100" dir="2700000" algn="tl">
                    <a:srgbClr val="000000">
                      <a:alpha val="43137"/>
                    </a:srgbClr>
                  </a:outerShdw>
                </a:effectLst>
                <a:latin typeface="+mj-lt"/>
                <a:ea typeface="+mj-ea"/>
                <a:cs typeface="+mj-cs"/>
              </a:rPr>
              <a:t>扑克</a:t>
            </a:r>
          </a:p>
        </p:txBody>
      </p:sp>
    </p:spTree>
    <p:extLst>
      <p:ext uri="{BB962C8B-B14F-4D97-AF65-F5344CB8AC3E}">
        <p14:creationId xmlns:p14="http://schemas.microsoft.com/office/powerpoint/2010/main" val="4099185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descr="D:\talks\2016第一届中国心理行业发展峰会\22120C4S-0.jpg"/>
          <p:cNvPicPr>
            <a:picLocks noChangeAspect="1" noChangeArrowheads="1"/>
          </p:cNvPicPr>
          <p:nvPr/>
        </p:nvPicPr>
        <p:blipFill>
          <a:blip r:embed="rId2" cstate="print"/>
          <a:srcRect/>
          <a:stretch>
            <a:fillRect/>
          </a:stretch>
        </p:blipFill>
        <p:spPr bwMode="auto">
          <a:xfrm>
            <a:off x="288032" y="3110795"/>
            <a:ext cx="3203848" cy="666932"/>
          </a:xfrm>
          <a:prstGeom prst="rect">
            <a:avLst/>
          </a:prstGeom>
          <a:noFill/>
        </p:spPr>
      </p:pic>
      <p:pic>
        <p:nvPicPr>
          <p:cNvPr id="10" name="图片 9" descr="谷歌DeepMind宣布与暴雪合作 开发人工智能挑战《星际争霸》"/>
          <p:cNvPicPr/>
          <p:nvPr/>
        </p:nvPicPr>
        <p:blipFill>
          <a:blip r:embed="rId3" cstate="print"/>
          <a:srcRect/>
          <a:stretch>
            <a:fillRect/>
          </a:stretch>
        </p:blipFill>
        <p:spPr bwMode="auto">
          <a:xfrm>
            <a:off x="4499993" y="5507766"/>
            <a:ext cx="2699792" cy="897565"/>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580112" y="3444261"/>
            <a:ext cx="3563888" cy="944847"/>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7248548" y="4419367"/>
            <a:ext cx="1895475" cy="1985963"/>
          </a:xfrm>
          <a:prstGeom prst="rect">
            <a:avLst/>
          </a:prstGeom>
          <a:noFill/>
          <a:ln w="9525">
            <a:noFill/>
            <a:miter lim="800000"/>
            <a:headEnd/>
            <a:tailEnd/>
          </a:ln>
        </p:spPr>
      </p:pic>
      <p:pic>
        <p:nvPicPr>
          <p:cNvPr id="2053" name="Picture 5" descr="http://img3.jiemian.com/101/original/20161107/147850524264032000_a580x330.jpg"/>
          <p:cNvPicPr>
            <a:picLocks noChangeAspect="1" noChangeArrowheads="1"/>
          </p:cNvPicPr>
          <p:nvPr/>
        </p:nvPicPr>
        <p:blipFill>
          <a:blip r:embed="rId6" cstate="print"/>
          <a:srcRect/>
          <a:stretch>
            <a:fillRect/>
          </a:stretch>
        </p:blipFill>
        <p:spPr bwMode="auto">
          <a:xfrm>
            <a:off x="0" y="4011064"/>
            <a:ext cx="4860032" cy="2394267"/>
          </a:xfrm>
          <a:prstGeom prst="rect">
            <a:avLst/>
          </a:prstGeom>
          <a:noFill/>
        </p:spPr>
      </p:pic>
      <p:pic>
        <p:nvPicPr>
          <p:cNvPr id="2055" name="Picture 7" descr="http://img1.jiemian.com/101/original/20161107/147850534590616700_a580xH.jpg"/>
          <p:cNvPicPr>
            <a:picLocks noChangeAspect="1" noChangeArrowheads="1"/>
          </p:cNvPicPr>
          <p:nvPr/>
        </p:nvPicPr>
        <p:blipFill>
          <a:blip r:embed="rId7" cstate="print"/>
          <a:srcRect/>
          <a:stretch>
            <a:fillRect/>
          </a:stretch>
        </p:blipFill>
        <p:spPr bwMode="auto">
          <a:xfrm>
            <a:off x="4860034" y="4451203"/>
            <a:ext cx="2428156" cy="1026733"/>
          </a:xfrm>
          <a:prstGeom prst="rect">
            <a:avLst/>
          </a:prstGeom>
          <a:noFill/>
        </p:spPr>
      </p:pic>
      <p:sp>
        <p:nvSpPr>
          <p:cNvPr id="12" name="内容占位符 2"/>
          <p:cNvSpPr txBox="1">
            <a:spLocks/>
          </p:cNvSpPr>
          <p:nvPr/>
        </p:nvSpPr>
        <p:spPr bwMode="auto">
          <a:xfrm>
            <a:off x="4644008" y="1708898"/>
            <a:ext cx="4248471" cy="15336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8896" defTabSz="914354">
              <a:lnSpc>
                <a:spcPct val="130000"/>
              </a:lnSpc>
              <a:spcBef>
                <a:spcPct val="15000"/>
              </a:spcBef>
              <a:defRPr/>
            </a:pPr>
            <a:r>
              <a:rPr lang="zh-CN" altLang="zh-CN" kern="0" dirty="0">
                <a:solidFill>
                  <a:srgbClr val="54DFA2"/>
                </a:solidFill>
                <a:latin typeface="微软雅黑" panose="020B0503020204020204" pitchFamily="34" charset="-122"/>
                <a:ea typeface="微软雅黑" panose="020B0503020204020204" pitchFamily="34" charset="-122"/>
              </a:rPr>
              <a:t>谷歌</a:t>
            </a:r>
            <a:r>
              <a:rPr lang="en-US" altLang="zh-CN" kern="0" dirty="0" err="1">
                <a:solidFill>
                  <a:srgbClr val="54DFA2"/>
                </a:solidFill>
                <a:latin typeface="微软雅黑" panose="020B0503020204020204" pitchFamily="34" charset="-122"/>
                <a:ea typeface="微软雅黑" panose="020B0503020204020204" pitchFamily="34" charset="-122"/>
              </a:rPr>
              <a:t>DeepMind</a:t>
            </a:r>
            <a:r>
              <a:rPr lang="zh-CN" altLang="zh-CN" kern="0" dirty="0">
                <a:solidFill>
                  <a:srgbClr val="54DFA2"/>
                </a:solidFill>
                <a:latin typeface="微软雅黑" panose="020B0503020204020204" pitchFamily="34" charset="-122"/>
                <a:ea typeface="微软雅黑" panose="020B0503020204020204" pitchFamily="34" charset="-122"/>
              </a:rPr>
              <a:t>与暴雪合作开发人工智能</a:t>
            </a:r>
            <a:r>
              <a:rPr lang="zh-CN" altLang="en-US" kern="0" dirty="0">
                <a:solidFill>
                  <a:srgbClr val="54DFA2"/>
                </a:solidFill>
                <a:latin typeface="微软雅黑" panose="020B0503020204020204" pitchFamily="34" charset="-122"/>
                <a:ea typeface="微软雅黑" panose="020B0503020204020204" pitchFamily="34" charset="-122"/>
              </a:rPr>
              <a:t>玩家，</a:t>
            </a:r>
            <a:r>
              <a:rPr lang="zh-CN" altLang="zh-CN" kern="0" dirty="0">
                <a:solidFill>
                  <a:srgbClr val="54DFA2"/>
                </a:solidFill>
                <a:latin typeface="微软雅黑" panose="020B0503020204020204" pitchFamily="34" charset="-122"/>
                <a:ea typeface="微软雅黑" panose="020B0503020204020204" pitchFamily="34" charset="-122"/>
              </a:rPr>
              <a:t>挑战实时战略视频游戏</a:t>
            </a:r>
            <a:r>
              <a:rPr lang="zh-CN" altLang="en-US" kern="0" dirty="0">
                <a:solidFill>
                  <a:srgbClr val="54DFA2"/>
                </a:solidFill>
                <a:latin typeface="微软雅黑" panose="020B0503020204020204" pitchFamily="34" charset="-122"/>
                <a:ea typeface="微软雅黑" panose="020B0503020204020204" pitchFamily="34" charset="-122"/>
              </a:rPr>
              <a:t>“</a:t>
            </a:r>
            <a:r>
              <a:rPr lang="zh-CN" altLang="zh-CN" kern="0" dirty="0">
                <a:solidFill>
                  <a:srgbClr val="54DFA2"/>
                </a:solidFill>
                <a:latin typeface="微软雅黑" panose="020B0503020204020204" pitchFamily="34" charset="-122"/>
                <a:ea typeface="微软雅黑" panose="020B0503020204020204" pitchFamily="34" charset="-122"/>
              </a:rPr>
              <a:t>星际争霸</a:t>
            </a:r>
            <a:r>
              <a:rPr lang="en-US" altLang="zh-CN" kern="0" dirty="0">
                <a:solidFill>
                  <a:srgbClr val="54DFA2"/>
                </a:solidFill>
                <a:latin typeface="微软雅黑" panose="020B0503020204020204" pitchFamily="34" charset="-122"/>
                <a:ea typeface="微软雅黑" panose="020B0503020204020204" pitchFamily="34" charset="-122"/>
              </a:rPr>
              <a:t>2</a:t>
            </a:r>
            <a:r>
              <a:rPr lang="zh-CN" altLang="en-US" kern="0" dirty="0">
                <a:solidFill>
                  <a:srgbClr val="54DFA2"/>
                </a:solidFill>
                <a:latin typeface="微软雅黑" panose="020B0503020204020204" pitchFamily="34" charset="-122"/>
                <a:ea typeface="微软雅黑" panose="020B0503020204020204" pitchFamily="34" charset="-122"/>
              </a:rPr>
              <a:t>”</a:t>
            </a:r>
            <a:endParaRPr lang="en-US" altLang="zh-CN" kern="0" dirty="0">
              <a:solidFill>
                <a:srgbClr val="54DFA2"/>
              </a:solidFill>
              <a:latin typeface="微软雅黑" panose="020B0503020204020204" pitchFamily="34" charset="-122"/>
              <a:ea typeface="微软雅黑" panose="020B0503020204020204" pitchFamily="34" charset="-122"/>
            </a:endParaRPr>
          </a:p>
          <a:p>
            <a:pPr marL="88896" defTabSz="914354">
              <a:lnSpc>
                <a:spcPct val="110000"/>
              </a:lnSpc>
              <a:spcBef>
                <a:spcPct val="15000"/>
              </a:spcBef>
              <a:defRPr/>
            </a:pPr>
            <a:endParaRPr lang="en-US" altLang="zh-CN" sz="2600" b="1" kern="0" dirty="0">
              <a:solidFill>
                <a:srgbClr val="42BC6F"/>
              </a:solidFill>
              <a:effectLst>
                <a:outerShdw blurRad="38100" dist="38100" dir="2700000" algn="tl">
                  <a:srgbClr val="C0C0C0"/>
                </a:outerShdw>
              </a:effectLst>
              <a:latin typeface="Adobe 仿宋 Std R" pitchFamily="18" charset="-122"/>
              <a:ea typeface="Adobe 仿宋 Std R" pitchFamily="18" charset="-122"/>
            </a:endParaRPr>
          </a:p>
        </p:txBody>
      </p:sp>
      <p:sp>
        <p:nvSpPr>
          <p:cNvPr id="13" name="内容占位符 2"/>
          <p:cNvSpPr txBox="1">
            <a:spLocks/>
          </p:cNvSpPr>
          <p:nvPr/>
        </p:nvSpPr>
        <p:spPr bwMode="auto">
          <a:xfrm>
            <a:off x="323528" y="692696"/>
            <a:ext cx="3384376" cy="576064"/>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88896">
              <a:lnSpc>
                <a:spcPct val="120000"/>
              </a:lnSpc>
              <a:spcBef>
                <a:spcPts val="1200"/>
              </a:spcBef>
              <a:defRPr/>
            </a:pP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非完美信息</a:t>
            </a:r>
            <a:r>
              <a:rPr lang="zh-CN" altLang="en-US"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rPr>
              <a:t>动态</a:t>
            </a: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博弈</a:t>
            </a: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a:lnSpc>
                <a:spcPct val="120000"/>
              </a:lnSpc>
              <a:spcBef>
                <a:spcPts val="1200"/>
              </a:spcBef>
              <a:defRPr/>
            </a:pP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sp>
        <p:nvSpPr>
          <p:cNvPr id="17" name="标题 1"/>
          <p:cNvSpPr txBox="1">
            <a:spLocks/>
          </p:cNvSpPr>
          <p:nvPr/>
        </p:nvSpPr>
        <p:spPr bwMode="auto">
          <a:xfrm>
            <a:off x="5364088" y="771799"/>
            <a:ext cx="3384376" cy="559078"/>
          </a:xfrm>
          <a:prstGeom prst="rect">
            <a:avLst/>
          </a:prstGeom>
          <a:solidFill>
            <a:srgbClr val="C00000"/>
          </a:solidFill>
          <a:ln w="9525">
            <a:noFill/>
            <a:miter lim="800000"/>
            <a:headEnd/>
            <a:tailEnd/>
          </a:ln>
          <a:effectLst/>
        </p:spPr>
        <p:txBody>
          <a:bodyPr anchor="ctr"/>
          <a:lstStyle/>
          <a:p>
            <a:pPr algn="ctr">
              <a:defRPr/>
            </a:pPr>
            <a:r>
              <a:rPr lang="zh-CN" altLang="en-US" sz="2800" b="1" kern="0" dirty="0" smtClean="0">
                <a:solidFill>
                  <a:schemeClr val="bg1"/>
                </a:solidFill>
                <a:effectLst>
                  <a:outerShdw blurRad="38100" dist="38100" dir="2700000" algn="tl">
                    <a:srgbClr val="000000">
                      <a:alpha val="43137"/>
                    </a:srgbClr>
                  </a:outerShdw>
                </a:effectLst>
                <a:latin typeface="+mj-lt"/>
                <a:ea typeface="+mj-ea"/>
                <a:cs typeface="+mj-cs"/>
              </a:rPr>
              <a:t>人工智能游戏玩家</a:t>
            </a:r>
            <a:endParaRPr lang="zh-CN" altLang="en-US" sz="2800" b="1" kern="0" dirty="0">
              <a:solidFill>
                <a:schemeClr val="bg1"/>
              </a:solidFill>
              <a:effectLst>
                <a:outerShdw blurRad="38100" dist="38100" dir="2700000" algn="tl">
                  <a:srgbClr val="000000">
                    <a:alpha val="43137"/>
                  </a:srgbClr>
                </a:outerShdw>
              </a:effectLst>
              <a:latin typeface="+mj-lt"/>
              <a:ea typeface="+mj-ea"/>
              <a:cs typeface="+mj-cs"/>
            </a:endParaRPr>
          </a:p>
        </p:txBody>
      </p:sp>
      <p:sp>
        <p:nvSpPr>
          <p:cNvPr id="14" name="内容占位符 2"/>
          <p:cNvSpPr txBox="1">
            <a:spLocks/>
          </p:cNvSpPr>
          <p:nvPr/>
        </p:nvSpPr>
        <p:spPr bwMode="auto">
          <a:xfrm>
            <a:off x="360040" y="1699496"/>
            <a:ext cx="3419872" cy="10094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8896">
              <a:lnSpc>
                <a:spcPct val="110000"/>
              </a:lnSpc>
              <a:spcBef>
                <a:spcPts val="1200"/>
              </a:spcBef>
              <a:defRPr/>
            </a:pPr>
            <a:r>
              <a:rPr lang="en-US" altLang="zh-CN" b="1" kern="0" dirty="0" err="1">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AlphaGo</a:t>
            </a:r>
            <a:r>
              <a:rPr lang="zh-CN" altLang="en-US" b="1" kern="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新战场</a:t>
            </a:r>
            <a:r>
              <a:rPr lang="zh-CN" altLang="en-US" b="1" kern="0" dirty="0" smtClean="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en-US" altLang="zh-CN" b="1" kern="0" dirty="0" smtClean="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88896">
              <a:lnSpc>
                <a:spcPct val="110000"/>
              </a:lnSpc>
              <a:spcBef>
                <a:spcPts val="1200"/>
              </a:spcBef>
              <a:defRPr/>
            </a:pPr>
            <a:r>
              <a:rPr lang="zh-CN" altLang="en-US" b="1" kern="0" dirty="0" smtClean="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高级</a:t>
            </a:r>
            <a:r>
              <a:rPr lang="zh-CN" altLang="en-US" b="1" kern="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战略决策探索</a:t>
            </a:r>
            <a:endParaRPr lang="en-US" altLang="zh-CN" b="1" kern="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spTree>
    <p:extLst>
      <p:ext uri="{BB962C8B-B14F-4D97-AF65-F5344CB8AC3E}">
        <p14:creationId xmlns:p14="http://schemas.microsoft.com/office/powerpoint/2010/main" val="318591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print"/>
          <a:srcRect/>
          <a:stretch>
            <a:fillRect/>
          </a:stretch>
        </p:blipFill>
        <p:spPr bwMode="auto">
          <a:xfrm>
            <a:off x="395536" y="2924944"/>
            <a:ext cx="2816312" cy="1584176"/>
          </a:xfrm>
          <a:prstGeom prst="rect">
            <a:avLst/>
          </a:prstGeom>
          <a:noFill/>
          <a:ln w="9525">
            <a:noFill/>
            <a:miter lim="800000"/>
            <a:headEnd/>
            <a:tailEnd/>
          </a:ln>
        </p:spPr>
      </p:pic>
      <p:pic>
        <p:nvPicPr>
          <p:cNvPr id="1028" name="Picture 4" descr="http://www.wd361.com/cms/uploads/allimg/170427/10057-1F42FU224322.jpg"/>
          <p:cNvPicPr>
            <a:picLocks noChangeAspect="1" noChangeArrowheads="1"/>
          </p:cNvPicPr>
          <p:nvPr/>
        </p:nvPicPr>
        <p:blipFill>
          <a:blip r:embed="rId3" cstate="print"/>
          <a:srcRect/>
          <a:stretch>
            <a:fillRect/>
          </a:stretch>
        </p:blipFill>
        <p:spPr bwMode="auto">
          <a:xfrm>
            <a:off x="5508104" y="4392189"/>
            <a:ext cx="3312368" cy="1629113"/>
          </a:xfrm>
          <a:prstGeom prst="rect">
            <a:avLst/>
          </a:prstGeom>
          <a:noFill/>
        </p:spPr>
      </p:pic>
      <p:pic>
        <p:nvPicPr>
          <p:cNvPr id="68610" name="Picture 2" descr="http://s2.sinaimg.cn/large/006rmd99zy7b5RLmBO111&amp;690"/>
          <p:cNvPicPr>
            <a:picLocks noChangeAspect="1" noChangeArrowheads="1"/>
          </p:cNvPicPr>
          <p:nvPr/>
        </p:nvPicPr>
        <p:blipFill>
          <a:blip r:embed="rId4" cstate="print"/>
          <a:srcRect/>
          <a:stretch>
            <a:fillRect/>
          </a:stretch>
        </p:blipFill>
        <p:spPr bwMode="auto">
          <a:xfrm>
            <a:off x="4400272" y="2478473"/>
            <a:ext cx="4420221" cy="1958647"/>
          </a:xfrm>
          <a:prstGeom prst="rect">
            <a:avLst/>
          </a:prstGeom>
          <a:noFill/>
        </p:spPr>
      </p:pic>
      <p:pic>
        <p:nvPicPr>
          <p:cNvPr id="68612" name="Picture 4" descr="http://picture.ca800.com/EditorFile/201707/19/water_201707191624014911.png"/>
          <p:cNvPicPr>
            <a:picLocks noChangeAspect="1" noChangeArrowheads="1"/>
          </p:cNvPicPr>
          <p:nvPr/>
        </p:nvPicPr>
        <p:blipFill>
          <a:blip r:embed="rId5" cstate="print"/>
          <a:srcRect/>
          <a:stretch>
            <a:fillRect/>
          </a:stretch>
        </p:blipFill>
        <p:spPr bwMode="auto">
          <a:xfrm>
            <a:off x="395536" y="4367640"/>
            <a:ext cx="4114056" cy="1653648"/>
          </a:xfrm>
          <a:prstGeom prst="rect">
            <a:avLst/>
          </a:prstGeom>
          <a:noFill/>
        </p:spPr>
      </p:pic>
      <p:pic>
        <p:nvPicPr>
          <p:cNvPr id="68619" name="Picture 11"/>
          <p:cNvPicPr>
            <a:picLocks noChangeAspect="1" noChangeArrowheads="1"/>
          </p:cNvPicPr>
          <p:nvPr/>
        </p:nvPicPr>
        <p:blipFill>
          <a:blip r:embed="rId6" cstate="print"/>
          <a:srcRect/>
          <a:stretch>
            <a:fillRect/>
          </a:stretch>
        </p:blipFill>
        <p:spPr bwMode="auto">
          <a:xfrm>
            <a:off x="2483768" y="3508462"/>
            <a:ext cx="3456384" cy="1720743"/>
          </a:xfrm>
          <a:prstGeom prst="rect">
            <a:avLst/>
          </a:prstGeom>
          <a:noFill/>
          <a:ln w="9525">
            <a:noFill/>
            <a:miter lim="800000"/>
            <a:headEnd/>
            <a:tailEnd/>
          </a:ln>
        </p:spPr>
      </p:pic>
      <p:sp>
        <p:nvSpPr>
          <p:cNvPr id="12" name="标题 1"/>
          <p:cNvSpPr txBox="1">
            <a:spLocks/>
          </p:cNvSpPr>
          <p:nvPr/>
        </p:nvSpPr>
        <p:spPr bwMode="auto">
          <a:xfrm>
            <a:off x="6300192" y="1686388"/>
            <a:ext cx="2376264" cy="504056"/>
          </a:xfrm>
          <a:prstGeom prst="rect">
            <a:avLst/>
          </a:prstGeom>
          <a:solidFill>
            <a:schemeClr val="bg1">
              <a:lumMod val="95000"/>
            </a:schemeClr>
          </a:solidFill>
          <a:ln w="76200">
            <a:solidFill>
              <a:srgbClr val="C00000"/>
            </a:solidFill>
            <a:miter lim="800000"/>
            <a:headEnd/>
            <a:tailEnd/>
          </a:ln>
          <a:effectLst/>
        </p:spPr>
        <p:txBody>
          <a:bodyPr anchor="ctr"/>
          <a:lstStyle/>
          <a:p>
            <a:pPr>
              <a:defRPr/>
            </a:pPr>
            <a:r>
              <a:rPr lang="en-US" altLang="zh-CN" b="1" kern="0" dirty="0">
                <a:solidFill>
                  <a:schemeClr val="hlink"/>
                </a:solidFill>
                <a:effectLst>
                  <a:outerShdw blurRad="38100" dist="38100" dir="2700000" algn="tl">
                    <a:srgbClr val="000000">
                      <a:alpha val="43137"/>
                    </a:srgbClr>
                  </a:outerShdw>
                </a:effectLst>
                <a:latin typeface="+mj-lt"/>
                <a:ea typeface="+mj-ea"/>
                <a:cs typeface="+mj-cs"/>
              </a:rPr>
              <a:t> </a:t>
            </a:r>
            <a:r>
              <a:rPr lang="en-US" altLang="zh-CN" b="1" kern="0" dirty="0" err="1">
                <a:solidFill>
                  <a:schemeClr val="hlink"/>
                </a:solidFill>
                <a:effectLst>
                  <a:outerShdw blurRad="38100" dist="38100" dir="2700000" algn="tl">
                    <a:srgbClr val="000000">
                      <a:alpha val="43137"/>
                    </a:srgbClr>
                  </a:outerShdw>
                </a:effectLst>
                <a:latin typeface="+mj-lt"/>
                <a:ea typeface="+mj-ea"/>
                <a:cs typeface="+mj-cs"/>
              </a:rPr>
              <a:t>AlphaGo</a:t>
            </a:r>
            <a:r>
              <a:rPr lang="zh-CN" altLang="en-US" b="1" kern="0" dirty="0">
                <a:solidFill>
                  <a:schemeClr val="hlink"/>
                </a:solidFill>
                <a:effectLst>
                  <a:outerShdw blurRad="38100" dist="38100" dir="2700000" algn="tl">
                    <a:srgbClr val="000000">
                      <a:alpha val="43137"/>
                    </a:srgbClr>
                  </a:outerShdw>
                </a:effectLst>
                <a:latin typeface="+mj-lt"/>
                <a:ea typeface="+mj-ea"/>
                <a:cs typeface="+mj-cs"/>
              </a:rPr>
              <a:t>投顾</a:t>
            </a:r>
            <a:endParaRPr lang="en-US" altLang="zh-CN" b="1" kern="0" dirty="0">
              <a:solidFill>
                <a:schemeClr val="hlink"/>
              </a:solidFill>
              <a:effectLst>
                <a:outerShdw blurRad="38100" dist="38100" dir="2700000" algn="tl">
                  <a:srgbClr val="000000">
                    <a:alpha val="43137"/>
                  </a:srgbClr>
                </a:outerShdw>
              </a:effectLst>
              <a:latin typeface="+mj-lt"/>
              <a:ea typeface="+mj-ea"/>
              <a:cs typeface="+mj-cs"/>
            </a:endParaRPr>
          </a:p>
        </p:txBody>
      </p:sp>
      <p:sp>
        <p:nvSpPr>
          <p:cNvPr id="13" name="内容占位符 2"/>
          <p:cNvSpPr txBox="1">
            <a:spLocks/>
          </p:cNvSpPr>
          <p:nvPr/>
        </p:nvSpPr>
        <p:spPr bwMode="auto">
          <a:xfrm>
            <a:off x="323528" y="692696"/>
            <a:ext cx="3384376" cy="576064"/>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88896">
              <a:lnSpc>
                <a:spcPct val="120000"/>
              </a:lnSpc>
              <a:spcBef>
                <a:spcPts val="1200"/>
              </a:spcBef>
              <a:defRPr/>
            </a:pP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非完美信息</a:t>
            </a:r>
            <a:r>
              <a:rPr lang="zh-CN" altLang="en-US"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rPr>
              <a:t>动态</a:t>
            </a: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博弈</a:t>
            </a: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a:lnSpc>
                <a:spcPct val="120000"/>
              </a:lnSpc>
              <a:spcBef>
                <a:spcPts val="1200"/>
              </a:spcBef>
              <a:defRPr/>
            </a:pP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sp>
        <p:nvSpPr>
          <p:cNvPr id="15" name="标题 1"/>
          <p:cNvSpPr txBox="1">
            <a:spLocks/>
          </p:cNvSpPr>
          <p:nvPr/>
        </p:nvSpPr>
        <p:spPr bwMode="auto">
          <a:xfrm>
            <a:off x="5724128" y="771799"/>
            <a:ext cx="3024336" cy="559078"/>
          </a:xfrm>
          <a:prstGeom prst="rect">
            <a:avLst/>
          </a:prstGeom>
          <a:solidFill>
            <a:srgbClr val="C00000"/>
          </a:solidFill>
          <a:ln w="9525">
            <a:noFill/>
            <a:miter lim="800000"/>
            <a:headEnd/>
            <a:tailEnd/>
          </a:ln>
          <a:effectLst/>
        </p:spPr>
        <p:txBody>
          <a:bodyPr anchor="ctr"/>
          <a:lstStyle/>
          <a:p>
            <a:pPr algn="ctr">
              <a:defRPr/>
            </a:pPr>
            <a:r>
              <a:rPr lang="zh-CN" altLang="en-US" sz="2800" b="1" kern="0" dirty="0" smtClean="0">
                <a:solidFill>
                  <a:schemeClr val="bg1"/>
                </a:solidFill>
                <a:effectLst>
                  <a:outerShdw blurRad="38100" dist="38100" dir="2700000" algn="tl">
                    <a:srgbClr val="000000">
                      <a:alpha val="43137"/>
                    </a:srgbClr>
                  </a:outerShdw>
                </a:effectLst>
                <a:latin typeface="+mj-lt"/>
                <a:ea typeface="+mj-ea"/>
                <a:cs typeface="+mj-cs"/>
              </a:rPr>
              <a:t>人工智能</a:t>
            </a:r>
            <a:r>
              <a:rPr lang="zh-CN" altLang="en-US" sz="2800" b="1" kern="0" dirty="0">
                <a:solidFill>
                  <a:schemeClr val="bg1"/>
                </a:solidFill>
                <a:effectLst>
                  <a:outerShdw blurRad="38100" dist="38100" dir="2700000" algn="tl">
                    <a:srgbClr val="000000">
                      <a:alpha val="43137"/>
                    </a:srgbClr>
                  </a:outerShdw>
                </a:effectLst>
                <a:latin typeface="+mj-lt"/>
                <a:ea typeface="+mj-ea"/>
                <a:cs typeface="+mj-cs"/>
              </a:rPr>
              <a:t>金融</a:t>
            </a:r>
          </a:p>
        </p:txBody>
      </p:sp>
      <p:sp>
        <p:nvSpPr>
          <p:cNvPr id="14" name="内容占位符 2"/>
          <p:cNvSpPr txBox="1">
            <a:spLocks/>
          </p:cNvSpPr>
          <p:nvPr/>
        </p:nvSpPr>
        <p:spPr bwMode="auto">
          <a:xfrm>
            <a:off x="360040" y="1699496"/>
            <a:ext cx="3419872" cy="505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8896">
              <a:lnSpc>
                <a:spcPct val="110000"/>
              </a:lnSpc>
              <a:spcBef>
                <a:spcPts val="1200"/>
              </a:spcBef>
              <a:defRPr/>
            </a:pPr>
            <a:r>
              <a:rPr lang="en-US" altLang="zh-CN" b="1" kern="0" dirty="0" err="1">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AlphaGo</a:t>
            </a:r>
            <a:r>
              <a:rPr lang="zh-CN" altLang="en-US" b="1" kern="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新战场</a:t>
            </a:r>
            <a:r>
              <a:rPr lang="zh-CN" altLang="en-US" b="1" kern="0" dirty="0" smtClean="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spTree>
    <p:extLst>
      <p:ext uri="{BB962C8B-B14F-4D97-AF65-F5344CB8AC3E}">
        <p14:creationId xmlns:p14="http://schemas.microsoft.com/office/powerpoint/2010/main" val="142985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AutoShape 2" descr="http://img0.imgtn.bdimg.com/it/u=3363175810,786320714&amp;fm=26&amp;gp=0.jpg"/>
          <p:cNvSpPr>
            <a:spLocks noChangeAspect="1" noChangeArrowheads="1"/>
          </p:cNvSpPr>
          <p:nvPr/>
        </p:nvSpPr>
        <p:spPr bwMode="auto">
          <a:xfrm>
            <a:off x="155575" y="748906"/>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4758" name="Picture 6" descr="http://cn.technode.com/files/2016/09/yiliaojiqiren1.jpg"/>
          <p:cNvPicPr>
            <a:picLocks noChangeAspect="1" noChangeArrowheads="1"/>
          </p:cNvPicPr>
          <p:nvPr/>
        </p:nvPicPr>
        <p:blipFill>
          <a:blip r:embed="rId2" cstate="print"/>
          <a:srcRect/>
          <a:stretch>
            <a:fillRect/>
          </a:stretch>
        </p:blipFill>
        <p:spPr bwMode="auto">
          <a:xfrm>
            <a:off x="5960044" y="2900694"/>
            <a:ext cx="3183979" cy="1536420"/>
          </a:xfrm>
          <a:prstGeom prst="rect">
            <a:avLst/>
          </a:prstGeom>
          <a:noFill/>
        </p:spPr>
      </p:pic>
      <p:pic>
        <p:nvPicPr>
          <p:cNvPr id="74760" name="Picture 8" descr="http://img53.afzhan.com/9/20160530/636002234195352010647.jpg"/>
          <p:cNvPicPr>
            <a:picLocks noChangeAspect="1" noChangeArrowheads="1"/>
          </p:cNvPicPr>
          <p:nvPr/>
        </p:nvPicPr>
        <p:blipFill>
          <a:blip r:embed="rId3" cstate="print"/>
          <a:srcRect/>
          <a:stretch>
            <a:fillRect/>
          </a:stretch>
        </p:blipFill>
        <p:spPr bwMode="auto">
          <a:xfrm>
            <a:off x="3923928" y="5217407"/>
            <a:ext cx="2880320" cy="1571967"/>
          </a:xfrm>
          <a:prstGeom prst="rect">
            <a:avLst/>
          </a:prstGeom>
          <a:noFill/>
        </p:spPr>
      </p:pic>
      <p:sp>
        <p:nvSpPr>
          <p:cNvPr id="2050" name="AutoShape 2" descr="http://img4.imgtn.bdimg.com/it/u=2864867789,2841004269&amp;fm=27&amp;gp=0.jpg"/>
          <p:cNvSpPr>
            <a:spLocks noChangeAspect="1" noChangeArrowheads="1"/>
          </p:cNvSpPr>
          <p:nvPr/>
        </p:nvSpPr>
        <p:spPr bwMode="auto">
          <a:xfrm>
            <a:off x="155575" y="71279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4" name="图片 13" descr="AI_health1.jpg"/>
          <p:cNvPicPr>
            <a:picLocks noChangeAspect="1"/>
          </p:cNvPicPr>
          <p:nvPr/>
        </p:nvPicPr>
        <p:blipFill>
          <a:blip r:embed="rId4" cstate="print"/>
          <a:stretch>
            <a:fillRect/>
          </a:stretch>
        </p:blipFill>
        <p:spPr>
          <a:xfrm>
            <a:off x="6804248" y="5221736"/>
            <a:ext cx="2339752" cy="1567635"/>
          </a:xfrm>
          <a:prstGeom prst="rect">
            <a:avLst/>
          </a:prstGeom>
        </p:spPr>
      </p:pic>
      <p:pic>
        <p:nvPicPr>
          <p:cNvPr id="15" name="图片 14" descr="AI_health3.jpg"/>
          <p:cNvPicPr>
            <a:picLocks noChangeAspect="1"/>
          </p:cNvPicPr>
          <p:nvPr/>
        </p:nvPicPr>
        <p:blipFill>
          <a:blip r:embed="rId5" cstate="print"/>
          <a:stretch>
            <a:fillRect/>
          </a:stretch>
        </p:blipFill>
        <p:spPr>
          <a:xfrm>
            <a:off x="6660233" y="1491877"/>
            <a:ext cx="2483768" cy="1361065"/>
          </a:xfrm>
          <a:prstGeom prst="rect">
            <a:avLst/>
          </a:prstGeom>
        </p:spPr>
      </p:pic>
      <p:pic>
        <p:nvPicPr>
          <p:cNvPr id="16" name="图片 15" descr="AI_health2.jpg"/>
          <p:cNvPicPr>
            <a:picLocks noChangeAspect="1"/>
          </p:cNvPicPr>
          <p:nvPr/>
        </p:nvPicPr>
        <p:blipFill>
          <a:blip r:embed="rId6" cstate="print"/>
          <a:stretch>
            <a:fillRect/>
          </a:stretch>
        </p:blipFill>
        <p:spPr>
          <a:xfrm>
            <a:off x="-36512" y="4414938"/>
            <a:ext cx="3960440" cy="2374431"/>
          </a:xfrm>
          <a:prstGeom prst="rect">
            <a:avLst/>
          </a:prstGeom>
        </p:spPr>
      </p:pic>
      <p:pic>
        <p:nvPicPr>
          <p:cNvPr id="74756" name="Picture 4" descr="http://www.alabmed.com/uploadfile/2016/0905/20160905092352280.jpg"/>
          <p:cNvPicPr>
            <a:picLocks noChangeAspect="1" noChangeArrowheads="1"/>
          </p:cNvPicPr>
          <p:nvPr/>
        </p:nvPicPr>
        <p:blipFill>
          <a:blip r:embed="rId7" cstate="print"/>
          <a:srcRect/>
          <a:stretch>
            <a:fillRect/>
          </a:stretch>
        </p:blipFill>
        <p:spPr bwMode="auto">
          <a:xfrm>
            <a:off x="2123731" y="3212976"/>
            <a:ext cx="4015227" cy="1944216"/>
          </a:xfrm>
          <a:prstGeom prst="rect">
            <a:avLst/>
          </a:prstGeom>
          <a:noFill/>
        </p:spPr>
      </p:pic>
      <p:pic>
        <p:nvPicPr>
          <p:cNvPr id="17" name="Picture 1"/>
          <p:cNvPicPr>
            <a:picLocks noChangeAspect="1" noChangeArrowheads="1"/>
          </p:cNvPicPr>
          <p:nvPr/>
        </p:nvPicPr>
        <p:blipFill>
          <a:blip r:embed="rId8" cstate="print"/>
          <a:srcRect/>
          <a:stretch>
            <a:fillRect/>
          </a:stretch>
        </p:blipFill>
        <p:spPr bwMode="auto">
          <a:xfrm>
            <a:off x="4211960" y="1700808"/>
            <a:ext cx="2088232" cy="1404504"/>
          </a:xfrm>
          <a:prstGeom prst="rect">
            <a:avLst/>
          </a:prstGeom>
          <a:noFill/>
          <a:ln w="9525">
            <a:noFill/>
            <a:miter lim="800000"/>
            <a:headEnd/>
            <a:tailEnd/>
          </a:ln>
        </p:spPr>
      </p:pic>
      <p:sp>
        <p:nvSpPr>
          <p:cNvPr id="20" name="标题 1"/>
          <p:cNvSpPr txBox="1">
            <a:spLocks/>
          </p:cNvSpPr>
          <p:nvPr/>
        </p:nvSpPr>
        <p:spPr bwMode="auto">
          <a:xfrm>
            <a:off x="5724128" y="771799"/>
            <a:ext cx="3024336" cy="559078"/>
          </a:xfrm>
          <a:prstGeom prst="rect">
            <a:avLst/>
          </a:prstGeom>
          <a:solidFill>
            <a:srgbClr val="C00000"/>
          </a:solidFill>
          <a:ln w="9525">
            <a:noFill/>
            <a:miter lim="800000"/>
            <a:headEnd/>
            <a:tailEnd/>
          </a:ln>
          <a:effectLst/>
        </p:spPr>
        <p:txBody>
          <a:bodyPr anchor="ctr"/>
          <a:lstStyle/>
          <a:p>
            <a:pPr algn="ctr">
              <a:defRPr/>
            </a:pPr>
            <a:r>
              <a:rPr lang="zh-CN" altLang="en-US" sz="2800" b="1" kern="0" dirty="0" smtClean="0">
                <a:solidFill>
                  <a:schemeClr val="bg1"/>
                </a:solidFill>
                <a:effectLst>
                  <a:outerShdw blurRad="38100" dist="38100" dir="2700000" algn="tl">
                    <a:srgbClr val="000000">
                      <a:alpha val="43137"/>
                    </a:srgbClr>
                  </a:outerShdw>
                </a:effectLst>
                <a:latin typeface="+mj-lt"/>
                <a:ea typeface="+mj-ea"/>
                <a:cs typeface="+mj-cs"/>
              </a:rPr>
              <a:t>人工智能医疗</a:t>
            </a:r>
            <a:endParaRPr lang="zh-CN" altLang="en-US" sz="2800" b="1" kern="0" dirty="0">
              <a:solidFill>
                <a:schemeClr val="bg1"/>
              </a:solidFill>
              <a:effectLst>
                <a:outerShdw blurRad="38100" dist="38100" dir="2700000" algn="tl">
                  <a:srgbClr val="000000">
                    <a:alpha val="43137"/>
                  </a:srgbClr>
                </a:outerShdw>
              </a:effectLst>
              <a:latin typeface="+mj-lt"/>
              <a:ea typeface="+mj-ea"/>
              <a:cs typeface="+mj-cs"/>
            </a:endParaRPr>
          </a:p>
        </p:txBody>
      </p:sp>
      <p:sp>
        <p:nvSpPr>
          <p:cNvPr id="21" name="内容占位符 2"/>
          <p:cNvSpPr txBox="1">
            <a:spLocks/>
          </p:cNvSpPr>
          <p:nvPr/>
        </p:nvSpPr>
        <p:spPr bwMode="auto">
          <a:xfrm>
            <a:off x="323528" y="692696"/>
            <a:ext cx="3384376" cy="576064"/>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88896">
              <a:lnSpc>
                <a:spcPct val="120000"/>
              </a:lnSpc>
              <a:spcBef>
                <a:spcPts val="1200"/>
              </a:spcBef>
              <a:defRPr/>
            </a:pP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非完美信息</a:t>
            </a:r>
            <a:r>
              <a:rPr lang="zh-CN" altLang="en-US"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rPr>
              <a:t>动态</a:t>
            </a:r>
            <a:r>
              <a:rPr lang="zh-CN" altLang="en-US" sz="2600" b="1" kern="0" dirty="0" smtClean="0">
                <a:solidFill>
                  <a:srgbClr val="FFFF00"/>
                </a:solidFill>
                <a:effectLst>
                  <a:outerShdw blurRad="38100" dist="38100" dir="2700000" algn="tl">
                    <a:srgbClr val="C0C0C0"/>
                  </a:outerShdw>
                </a:effectLst>
                <a:latin typeface="Adobe 仿宋 Std R" pitchFamily="18" charset="-122"/>
                <a:ea typeface="Adobe 仿宋 Std R" pitchFamily="18" charset="-122"/>
              </a:rPr>
              <a:t>博弈</a:t>
            </a: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a:lnSpc>
                <a:spcPct val="120000"/>
              </a:lnSpc>
              <a:spcBef>
                <a:spcPts val="1200"/>
              </a:spcBef>
              <a:defRPr/>
            </a:pPr>
            <a:endParaRPr lang="en-US" altLang="zh-CN" sz="2600" b="1" kern="0" dirty="0">
              <a:solidFill>
                <a:srgbClr val="FFFF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sp>
        <p:nvSpPr>
          <p:cNvPr id="19" name="内容占位符 2"/>
          <p:cNvSpPr txBox="1">
            <a:spLocks/>
          </p:cNvSpPr>
          <p:nvPr/>
        </p:nvSpPr>
        <p:spPr bwMode="auto">
          <a:xfrm>
            <a:off x="360040" y="1699496"/>
            <a:ext cx="3419872" cy="505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8896">
              <a:lnSpc>
                <a:spcPct val="110000"/>
              </a:lnSpc>
              <a:spcBef>
                <a:spcPts val="1200"/>
              </a:spcBef>
              <a:defRPr/>
            </a:pPr>
            <a:r>
              <a:rPr lang="en-US" altLang="zh-CN" b="1" kern="0" dirty="0" err="1">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AlphaGo</a:t>
            </a:r>
            <a:r>
              <a:rPr lang="zh-CN" altLang="en-US" b="1" kern="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新战场</a:t>
            </a:r>
            <a:r>
              <a:rPr lang="zh-CN" altLang="en-US" b="1" kern="0" dirty="0" smtClean="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a:p>
            <a:pPr marL="88896" defTabSz="914354">
              <a:lnSpc>
                <a:spcPct val="120000"/>
              </a:lnSpc>
              <a:spcBef>
                <a:spcPct val="15000"/>
              </a:spcBef>
              <a:defRPr/>
            </a:pPr>
            <a:endParaRPr lang="en-US" altLang="zh-CN" sz="2700" b="1" kern="0" dirty="0">
              <a:solidFill>
                <a:srgbClr val="FF0000"/>
              </a:solidFill>
              <a:effectLst>
                <a:outerShdw blurRad="38100" dist="38100" dir="2700000" algn="tl">
                  <a:srgbClr val="C0C0C0"/>
                </a:outerShdw>
              </a:effectLst>
              <a:latin typeface="Adobe 仿宋 Std R" pitchFamily="18" charset="-122"/>
              <a:ea typeface="Adobe 仿宋 Std R" pitchFamily="18" charset="-122"/>
            </a:endParaRPr>
          </a:p>
        </p:txBody>
      </p:sp>
    </p:spTree>
    <p:extLst>
      <p:ext uri="{BB962C8B-B14F-4D97-AF65-F5344CB8AC3E}">
        <p14:creationId xmlns:p14="http://schemas.microsoft.com/office/powerpoint/2010/main" val="74174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732240" y="2780928"/>
            <a:ext cx="1008112" cy="2012859"/>
          </a:xfrm>
          <a:prstGeom prst="rect">
            <a:avLst/>
          </a:prstGeom>
        </p:spPr>
        <p:txBody>
          <a:bodyPr wrap="square">
            <a:spAutoFit/>
          </a:bodyPr>
          <a:lstStyle/>
          <a:p>
            <a:pPr>
              <a:lnSpc>
                <a:spcPct val="130000"/>
              </a:lnSpc>
            </a:pPr>
            <a:r>
              <a:rPr lang="zh-CN" altLang="en-US" sz="9600" b="1" dirty="0">
                <a:solidFill>
                  <a:srgbClr val="42BC6F"/>
                </a:solidFill>
                <a:latin typeface="+mj-ea"/>
                <a:ea typeface="+mj-ea"/>
              </a:rPr>
              <a:t>？</a:t>
            </a:r>
          </a:p>
        </p:txBody>
      </p:sp>
      <p:sp>
        <p:nvSpPr>
          <p:cNvPr id="6" name="标题 1"/>
          <p:cNvSpPr txBox="1">
            <a:spLocks/>
          </p:cNvSpPr>
          <p:nvPr/>
        </p:nvSpPr>
        <p:spPr bwMode="auto">
          <a:xfrm>
            <a:off x="755576" y="2204864"/>
            <a:ext cx="4752528" cy="3672408"/>
          </a:xfrm>
          <a:prstGeom prst="rect">
            <a:avLst/>
          </a:prstGeom>
          <a:solidFill>
            <a:srgbClr val="C00000"/>
          </a:solidFill>
          <a:ln w="9525">
            <a:noFill/>
            <a:miter lim="800000"/>
            <a:headEnd/>
            <a:tailEnd/>
          </a:ln>
          <a:effectLst/>
        </p:spPr>
        <p:txBody>
          <a:bodyPr anchor="ctr"/>
          <a:lstStyle/>
          <a:p>
            <a:pPr>
              <a:lnSpc>
                <a:spcPct val="130000"/>
              </a:lnSpc>
              <a:defRPr/>
            </a:pPr>
            <a:r>
              <a:rPr lang="zh-CN" altLang="en-US"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  寻找新材料？</a:t>
            </a:r>
            <a:endParaRPr lang="en-US" altLang="zh-CN"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a:p>
            <a:pPr>
              <a:lnSpc>
                <a:spcPct val="130000"/>
              </a:lnSpc>
              <a:defRPr/>
            </a:pPr>
            <a:r>
              <a:rPr lang="zh-CN" altLang="en-US"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  发现新的物理原理？</a:t>
            </a:r>
            <a:endParaRPr lang="en-US" altLang="zh-CN"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a:p>
            <a:pPr>
              <a:lnSpc>
                <a:spcPct val="130000"/>
              </a:lnSpc>
              <a:defRPr/>
            </a:pPr>
            <a:r>
              <a:rPr lang="zh-CN" altLang="en-US"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  预测蛋白质</a:t>
            </a:r>
            <a:r>
              <a:rPr lang="en-US" altLang="zh-CN"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/RNA</a:t>
            </a:r>
            <a:r>
              <a:rPr lang="zh-CN" altLang="en-US"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结构？</a:t>
            </a:r>
            <a:endParaRPr lang="en-US" altLang="zh-CN"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a:p>
            <a:pPr>
              <a:lnSpc>
                <a:spcPct val="130000"/>
              </a:lnSpc>
              <a:defRPr/>
            </a:pPr>
            <a:r>
              <a:rPr lang="zh-CN" altLang="en-US"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  用于基因调控网络？</a:t>
            </a:r>
            <a:endParaRPr lang="en-US" altLang="zh-CN"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a:p>
            <a:pPr>
              <a:lnSpc>
                <a:spcPct val="130000"/>
              </a:lnSpc>
              <a:defRPr/>
            </a:pPr>
            <a:r>
              <a:rPr lang="en-US" altLang="zh-CN" sz="28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 </a:t>
            </a:r>
            <a:r>
              <a:rPr lang="en-US" altLang="zh-CN"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 AI + </a:t>
            </a:r>
            <a:r>
              <a:rPr lang="zh-CN" altLang="en-US"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生命科学</a:t>
            </a:r>
            <a:endParaRPr lang="en-US" altLang="zh-CN"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a:p>
            <a:pPr>
              <a:lnSpc>
                <a:spcPct val="130000"/>
              </a:lnSpc>
              <a:defRPr/>
            </a:pPr>
            <a:r>
              <a:rPr lang="en-US" altLang="zh-CN" sz="28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 </a:t>
            </a:r>
            <a:r>
              <a:rPr lang="en-US" altLang="zh-CN"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  </a:t>
            </a:r>
            <a:r>
              <a:rPr lang="zh-CN" altLang="en-US" sz="28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a:t>
            </a:r>
            <a:endParaRPr lang="zh-CN" altLang="en-US" sz="28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p:txBody>
      </p:sp>
      <p:sp>
        <p:nvSpPr>
          <p:cNvPr id="7" name="标题 1"/>
          <p:cNvSpPr txBox="1">
            <a:spLocks/>
          </p:cNvSpPr>
          <p:nvPr/>
        </p:nvSpPr>
        <p:spPr bwMode="auto">
          <a:xfrm>
            <a:off x="755576" y="980728"/>
            <a:ext cx="4752528" cy="576064"/>
          </a:xfrm>
          <a:prstGeom prst="rect">
            <a:avLst/>
          </a:prstGeom>
          <a:solidFill>
            <a:srgbClr val="00FFFF"/>
          </a:solidFill>
          <a:ln w="9525">
            <a:noFill/>
            <a:miter lim="800000"/>
            <a:headEnd/>
            <a:tailEnd/>
          </a:ln>
          <a:effectLst/>
        </p:spPr>
        <p:txBody>
          <a:bodyPr anchor="ctr"/>
          <a:lstStyle/>
          <a:p>
            <a:pPr lvl="0">
              <a:defRPr/>
            </a:pPr>
            <a:r>
              <a:rPr lang="en-US" altLang="zh-CN" sz="2800" b="1" dirty="0">
                <a:solidFill>
                  <a:srgbClr val="FF0000"/>
                </a:solidFill>
                <a:latin typeface="微软雅黑" panose="020B0503020204020204" pitchFamily="34" charset="-122"/>
                <a:ea typeface="微软雅黑" panose="020B0503020204020204" pitchFamily="34" charset="-122"/>
                <a:cs typeface="Times New Roman" pitchFamily="18" charset="0"/>
              </a:rPr>
              <a:t> </a:t>
            </a:r>
            <a:r>
              <a:rPr lang="en-US" altLang="zh-CN" sz="2800" b="1" dirty="0" smtClean="0">
                <a:solidFill>
                  <a:srgbClr val="FF0000"/>
                </a:solidFill>
                <a:latin typeface="微软雅黑" panose="020B0503020204020204" pitchFamily="34" charset="-122"/>
                <a:ea typeface="微软雅黑" panose="020B0503020204020204" pitchFamily="34" charset="-122"/>
                <a:cs typeface="Times New Roman" pitchFamily="18" charset="0"/>
              </a:rPr>
              <a:t>★ </a:t>
            </a:r>
            <a:r>
              <a:rPr lang="zh-CN" altLang="en-US" sz="2800" b="1" dirty="0" smtClean="0">
                <a:solidFill>
                  <a:srgbClr val="FF0000"/>
                </a:solidFill>
                <a:latin typeface="微软雅黑" panose="020B0503020204020204" pitchFamily="34" charset="-122"/>
                <a:ea typeface="微软雅黑" panose="020B0503020204020204" pitchFamily="34" charset="-122"/>
                <a:cs typeface="Times New Roman" pitchFamily="18" charset="0"/>
              </a:rPr>
              <a:t>开辟</a:t>
            </a:r>
            <a:r>
              <a:rPr lang="zh-CN" altLang="en-US" sz="2800" b="1" dirty="0">
                <a:solidFill>
                  <a:srgbClr val="FF0000"/>
                </a:solidFill>
                <a:latin typeface="微软雅黑" panose="020B0503020204020204" pitchFamily="34" charset="-122"/>
                <a:ea typeface="微软雅黑" panose="020B0503020204020204" pitchFamily="34" charset="-122"/>
                <a:cs typeface="Times New Roman" pitchFamily="18" charset="0"/>
              </a:rPr>
              <a:t>深度强化学习新战场</a:t>
            </a:r>
          </a:p>
        </p:txBody>
      </p:sp>
    </p:spTree>
    <p:extLst>
      <p:ext uri="{BB962C8B-B14F-4D97-AF65-F5344CB8AC3E}">
        <p14:creationId xmlns:p14="http://schemas.microsoft.com/office/powerpoint/2010/main" val="1955765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68313" y="414338"/>
            <a:ext cx="7793037" cy="566390"/>
          </a:xfrm>
        </p:spPr>
        <p:txBody>
          <a:bodyPr lIns="92075" tIns="46038" rIns="92075" bIns="46038" anchor="ctr"/>
          <a:lstStyle/>
          <a:p>
            <a:pPr defTabSz="762000" eaLnBrk="1" hangingPunct="1">
              <a:defRPr/>
            </a:pPr>
            <a:r>
              <a:rPr lang="zh-CN" altLang="en-US" sz="2800" b="1" dirty="0" smtClean="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推荐阅读的</a:t>
            </a:r>
            <a:r>
              <a:rPr lang="zh-CN" altLang="en-US" sz="2800" b="1"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重要文献</a:t>
            </a:r>
          </a:p>
        </p:txBody>
      </p:sp>
      <p:sp>
        <p:nvSpPr>
          <p:cNvPr id="84995" name="Rectangle 3"/>
          <p:cNvSpPr>
            <a:spLocks noGrp="1" noChangeArrowheads="1"/>
          </p:cNvSpPr>
          <p:nvPr>
            <p:ph type="body" idx="1"/>
          </p:nvPr>
        </p:nvSpPr>
        <p:spPr>
          <a:xfrm>
            <a:off x="502350" y="1124744"/>
            <a:ext cx="8462138" cy="5328592"/>
          </a:xfrm>
          <a:noFill/>
        </p:spPr>
        <p:txBody>
          <a:bodyPr lIns="92075" tIns="46038" rIns="92075" bIns="46038"/>
          <a:lstStyle/>
          <a:p>
            <a:pPr defTabSz="762000" eaLnBrk="1" hangingPunct="1">
              <a:buClr>
                <a:srgbClr val="FF0000"/>
              </a:buClr>
            </a:pPr>
            <a:r>
              <a:rPr lang="en-US" altLang="zh-CN" sz="2400" b="1" dirty="0" smtClean="0">
                <a:solidFill>
                  <a:schemeClr val="accent1"/>
                </a:solidFill>
                <a:latin typeface="Times New Roman" pitchFamily="18" charset="0"/>
                <a:cs typeface="Times New Roman" pitchFamily="18" charset="0"/>
              </a:rPr>
              <a:t>R. Sutton &amp; A. </a:t>
            </a:r>
            <a:r>
              <a:rPr lang="en-US" altLang="zh-CN" sz="2400" b="1" dirty="0" err="1" smtClean="0">
                <a:solidFill>
                  <a:schemeClr val="accent1"/>
                </a:solidFill>
                <a:latin typeface="Times New Roman" pitchFamily="18" charset="0"/>
                <a:cs typeface="Times New Roman" pitchFamily="18" charset="0"/>
              </a:rPr>
              <a:t>Barto</a:t>
            </a:r>
            <a:r>
              <a:rPr lang="en-US" altLang="zh-CN" sz="2400" b="1" dirty="0">
                <a:solidFill>
                  <a:schemeClr val="accent1"/>
                </a:solidFill>
                <a:latin typeface="Times New Roman" pitchFamily="18" charset="0"/>
                <a:cs typeface="Times New Roman" pitchFamily="18" charset="0"/>
              </a:rPr>
              <a:t>. Reinforcement learning: An </a:t>
            </a:r>
            <a:r>
              <a:rPr lang="en-US" altLang="zh-CN" sz="2400" b="1" dirty="0" smtClean="0">
                <a:solidFill>
                  <a:schemeClr val="accent1"/>
                </a:solidFill>
                <a:latin typeface="Times New Roman" pitchFamily="18" charset="0"/>
                <a:cs typeface="Times New Roman" pitchFamily="18" charset="0"/>
              </a:rPr>
              <a:t>introduction, Cambridge</a:t>
            </a:r>
            <a:r>
              <a:rPr lang="en-US" altLang="zh-CN" sz="2400" b="1" dirty="0">
                <a:solidFill>
                  <a:schemeClr val="accent1"/>
                </a:solidFill>
                <a:latin typeface="Times New Roman" pitchFamily="18" charset="0"/>
                <a:cs typeface="Times New Roman" pitchFamily="18" charset="0"/>
              </a:rPr>
              <a:t>: MIT press, 1998</a:t>
            </a:r>
            <a:r>
              <a:rPr lang="en-US" altLang="zh-CN" sz="2400" b="1" dirty="0" smtClean="0">
                <a:solidFill>
                  <a:schemeClr val="accent1"/>
                </a:solidFill>
                <a:latin typeface="Times New Roman" pitchFamily="18" charset="0"/>
                <a:cs typeface="Times New Roman" pitchFamily="18" charset="0"/>
              </a:rPr>
              <a:t>. (2</a:t>
            </a:r>
            <a:r>
              <a:rPr lang="en-US" altLang="zh-CN" sz="2400" b="1" baseline="30000" dirty="0" smtClean="0">
                <a:solidFill>
                  <a:schemeClr val="accent1"/>
                </a:solidFill>
                <a:latin typeface="Times New Roman" pitchFamily="18" charset="0"/>
                <a:cs typeface="Times New Roman" pitchFamily="18" charset="0"/>
              </a:rPr>
              <a:t>nd</a:t>
            </a:r>
            <a:r>
              <a:rPr lang="en-US" altLang="zh-CN" sz="2400" b="1" dirty="0" smtClean="0">
                <a:solidFill>
                  <a:schemeClr val="accent1"/>
                </a:solidFill>
                <a:latin typeface="Times New Roman" pitchFamily="18" charset="0"/>
                <a:cs typeface="Times New Roman" pitchFamily="18" charset="0"/>
              </a:rPr>
              <a:t> Edition, 2017).</a:t>
            </a:r>
            <a:endParaRPr lang="en-US" altLang="he-IL" sz="2400" b="1" dirty="0">
              <a:solidFill>
                <a:schemeClr val="accent1"/>
              </a:solidFill>
              <a:latin typeface="Times New Roman" pitchFamily="18" charset="0"/>
              <a:cs typeface="Times New Roman" pitchFamily="18" charset="0"/>
            </a:endParaRPr>
          </a:p>
          <a:p>
            <a:pPr defTabSz="762000" eaLnBrk="1" hangingPunct="1">
              <a:buClr>
                <a:srgbClr val="FF0000"/>
              </a:buClr>
            </a:pPr>
            <a:r>
              <a:rPr lang="en-US" altLang="he-IL" sz="2400" b="1" dirty="0" err="1" smtClean="0">
                <a:solidFill>
                  <a:schemeClr val="accent1"/>
                </a:solidFill>
                <a:latin typeface="Times New Roman" pitchFamily="18" charset="0"/>
                <a:cs typeface="Times New Roman" pitchFamily="18" charset="0"/>
              </a:rPr>
              <a:t>Puterman</a:t>
            </a:r>
            <a:r>
              <a:rPr lang="en-US" altLang="he-IL" sz="2400" b="1" dirty="0" smtClean="0">
                <a:solidFill>
                  <a:schemeClr val="accent1"/>
                </a:solidFill>
                <a:latin typeface="Times New Roman" pitchFamily="18" charset="0"/>
                <a:cs typeface="Times New Roman" pitchFamily="18" charset="0"/>
              </a:rPr>
              <a:t>, </a:t>
            </a:r>
            <a:r>
              <a:rPr lang="en-US" altLang="he-IL" sz="2400" b="1" dirty="0" smtClean="0">
                <a:solidFill>
                  <a:schemeClr val="bg1"/>
                </a:solidFill>
                <a:latin typeface="Times New Roman" pitchFamily="18" charset="0"/>
                <a:cs typeface="Times New Roman" pitchFamily="18" charset="0"/>
              </a:rPr>
              <a:t>Markov Decision </a:t>
            </a:r>
            <a:r>
              <a:rPr lang="en-US" altLang="he-IL" sz="2400" b="1" dirty="0">
                <a:solidFill>
                  <a:schemeClr val="accent1"/>
                </a:solidFill>
                <a:latin typeface="Times New Roman" pitchFamily="18" charset="0"/>
                <a:cs typeface="Times New Roman" pitchFamily="18" charset="0"/>
              </a:rPr>
              <a:t>Processes</a:t>
            </a:r>
          </a:p>
          <a:p>
            <a:pPr defTabSz="762000" eaLnBrk="1" hangingPunct="1">
              <a:buClr>
                <a:srgbClr val="FF0000"/>
              </a:buClr>
            </a:pPr>
            <a:r>
              <a:rPr lang="en-US" altLang="he-IL" sz="2400" b="1" dirty="0" err="1" smtClean="0">
                <a:solidFill>
                  <a:schemeClr val="accent1"/>
                </a:solidFill>
                <a:latin typeface="Times New Roman" pitchFamily="18" charset="0"/>
                <a:cs typeface="Times New Roman" pitchFamily="18" charset="0"/>
              </a:rPr>
              <a:t>Bertsekas</a:t>
            </a:r>
            <a:r>
              <a:rPr lang="en-US" altLang="he-IL" sz="2400" b="1" dirty="0" smtClean="0">
                <a:solidFill>
                  <a:schemeClr val="accent1"/>
                </a:solidFill>
                <a:latin typeface="Times New Roman" pitchFamily="18" charset="0"/>
                <a:cs typeface="Times New Roman" pitchFamily="18" charset="0"/>
              </a:rPr>
              <a:t>, </a:t>
            </a:r>
            <a:r>
              <a:rPr lang="en-US" altLang="he-IL" sz="2400" b="1" dirty="0" smtClean="0">
                <a:solidFill>
                  <a:schemeClr val="bg1"/>
                </a:solidFill>
                <a:latin typeface="Times New Roman" pitchFamily="18" charset="0"/>
                <a:cs typeface="Times New Roman" pitchFamily="18" charset="0"/>
              </a:rPr>
              <a:t>Dynamic Programming and Optimal Control</a:t>
            </a:r>
            <a:endParaRPr lang="en-US" altLang="he-IL" sz="2400" b="1" dirty="0" smtClean="0">
              <a:solidFill>
                <a:schemeClr val="accent1"/>
              </a:solidFill>
              <a:latin typeface="Times New Roman" pitchFamily="18" charset="0"/>
              <a:cs typeface="Times New Roman" pitchFamily="18" charset="0"/>
            </a:endParaRPr>
          </a:p>
          <a:p>
            <a:pPr defTabSz="762000" eaLnBrk="1" hangingPunct="1">
              <a:buClr>
                <a:srgbClr val="FF0000"/>
              </a:buClr>
            </a:pPr>
            <a:r>
              <a:rPr lang="en-US" altLang="he-IL" sz="2400" b="1" dirty="0" err="1" smtClean="0">
                <a:solidFill>
                  <a:schemeClr val="accent1"/>
                </a:solidFill>
                <a:latin typeface="Times New Roman" pitchFamily="18" charset="0"/>
                <a:cs typeface="Times New Roman" pitchFamily="18" charset="0"/>
              </a:rPr>
              <a:t>Bertsekas</a:t>
            </a:r>
            <a:r>
              <a:rPr lang="en-US" altLang="he-IL" sz="2400" b="1" dirty="0" smtClean="0">
                <a:solidFill>
                  <a:schemeClr val="accent1"/>
                </a:solidFill>
                <a:latin typeface="Times New Roman" pitchFamily="18" charset="0"/>
                <a:cs typeface="Times New Roman" pitchFamily="18" charset="0"/>
              </a:rPr>
              <a:t> &amp; </a:t>
            </a:r>
            <a:r>
              <a:rPr lang="en-US" altLang="he-IL" sz="2400" b="1" dirty="0" err="1" smtClean="0">
                <a:solidFill>
                  <a:schemeClr val="accent1"/>
                </a:solidFill>
                <a:latin typeface="Times New Roman" pitchFamily="18" charset="0"/>
                <a:cs typeface="Times New Roman" pitchFamily="18" charset="0"/>
              </a:rPr>
              <a:t>Tsitsiklis</a:t>
            </a:r>
            <a:r>
              <a:rPr lang="en-US" altLang="he-IL" sz="2400" b="1" dirty="0" smtClean="0">
                <a:solidFill>
                  <a:schemeClr val="accent1"/>
                </a:solidFill>
                <a:latin typeface="Times New Roman" pitchFamily="18" charset="0"/>
                <a:cs typeface="Times New Roman" pitchFamily="18" charset="0"/>
              </a:rPr>
              <a:t>, </a:t>
            </a:r>
            <a:r>
              <a:rPr lang="en-US" altLang="he-IL" sz="2400" b="1" dirty="0" err="1" smtClean="0">
                <a:solidFill>
                  <a:schemeClr val="bg1"/>
                </a:solidFill>
                <a:latin typeface="Times New Roman" pitchFamily="18" charset="0"/>
                <a:cs typeface="Times New Roman" pitchFamily="18" charset="0"/>
              </a:rPr>
              <a:t>Neuro</a:t>
            </a:r>
            <a:r>
              <a:rPr lang="en-US" altLang="he-IL" sz="2400" b="1" dirty="0" smtClean="0">
                <a:solidFill>
                  <a:schemeClr val="bg1"/>
                </a:solidFill>
                <a:latin typeface="Times New Roman" pitchFamily="18" charset="0"/>
                <a:cs typeface="Times New Roman" pitchFamily="18" charset="0"/>
              </a:rPr>
              <a:t>-Dynamic Programming</a:t>
            </a:r>
            <a:endParaRPr lang="en-US" altLang="he-IL" sz="2400" b="1" dirty="0" smtClean="0">
              <a:solidFill>
                <a:schemeClr val="accent1"/>
              </a:solidFill>
              <a:latin typeface="Times New Roman" pitchFamily="18" charset="0"/>
              <a:cs typeface="Times New Roman" pitchFamily="18" charset="0"/>
            </a:endParaRPr>
          </a:p>
          <a:p>
            <a:pPr defTabSz="762000" eaLnBrk="1" hangingPunct="1">
              <a:buClr>
                <a:srgbClr val="FF0000"/>
              </a:buClr>
            </a:pPr>
            <a:r>
              <a:rPr lang="en-US" altLang="he-IL" sz="2400" b="1" dirty="0" smtClean="0">
                <a:solidFill>
                  <a:schemeClr val="accent1"/>
                </a:solidFill>
                <a:latin typeface="Times New Roman" pitchFamily="18" charset="0"/>
                <a:cs typeface="Times New Roman" pitchFamily="18" charset="0"/>
              </a:rPr>
              <a:t>Michael Littman, </a:t>
            </a:r>
            <a:r>
              <a:rPr lang="en-US" altLang="he-IL" sz="2400" b="1" dirty="0" smtClean="0">
                <a:solidFill>
                  <a:schemeClr val="bg1"/>
                </a:solidFill>
                <a:latin typeface="Times New Roman" pitchFamily="18" charset="0"/>
                <a:cs typeface="Times New Roman" pitchFamily="18" charset="0"/>
              </a:rPr>
              <a:t>Ph. D. thesis </a:t>
            </a:r>
          </a:p>
          <a:p>
            <a:pPr defTabSz="762000" eaLnBrk="1" hangingPunct="1">
              <a:buClr>
                <a:srgbClr val="FF0000"/>
              </a:buClr>
            </a:pPr>
            <a:r>
              <a:rPr lang="en-US" altLang="zh-CN" sz="2400" b="1" dirty="0" smtClean="0">
                <a:solidFill>
                  <a:schemeClr val="accent1"/>
                </a:solidFill>
                <a:latin typeface="Times New Roman" pitchFamily="18" charset="0"/>
                <a:cs typeface="Times New Roman" pitchFamily="18" charset="0"/>
              </a:rPr>
              <a:t>DeepMind: </a:t>
            </a:r>
            <a:r>
              <a:rPr lang="en-US" altLang="zh-CN" sz="2400" b="1" dirty="0" smtClean="0">
                <a:solidFill>
                  <a:schemeClr val="bg1"/>
                </a:solidFill>
                <a:latin typeface="Times New Roman" pitchFamily="18" charset="0"/>
                <a:cs typeface="Times New Roman" pitchFamily="18" charset="0"/>
              </a:rPr>
              <a:t>DQN, </a:t>
            </a:r>
            <a:r>
              <a:rPr lang="en-US" altLang="zh-CN" sz="2400" b="1" dirty="0" err="1" smtClean="0">
                <a:solidFill>
                  <a:schemeClr val="bg1"/>
                </a:solidFill>
                <a:latin typeface="Times New Roman" pitchFamily="18" charset="0"/>
                <a:cs typeface="Times New Roman" pitchFamily="18" charset="0"/>
              </a:rPr>
              <a:t>AlphaGo</a:t>
            </a:r>
            <a:r>
              <a:rPr lang="zh-CN" altLang="en-US" sz="2400" b="1" dirty="0" smtClean="0">
                <a:solidFill>
                  <a:schemeClr val="bg1"/>
                </a:solidFill>
                <a:latin typeface="微软雅黑" panose="020B0503020204020204" pitchFamily="34" charset="-122"/>
                <a:ea typeface="微软雅黑" panose="020B0503020204020204" pitchFamily="34" charset="-122"/>
                <a:cs typeface="Times New Roman" pitchFamily="18" charset="0"/>
              </a:rPr>
              <a:t>相关资料</a:t>
            </a:r>
            <a:endParaRPr lang="en-US" altLang="he-IL" sz="2400" b="1" dirty="0" smtClean="0">
              <a:solidFill>
                <a:schemeClr val="bg1"/>
              </a:solidFill>
              <a:latin typeface="微软雅黑" panose="020B0503020204020204" pitchFamily="34" charset="-122"/>
              <a:ea typeface="微软雅黑" panose="020B0503020204020204" pitchFamily="34" charset="-122"/>
              <a:cs typeface="Times New Roman" pitchFamily="18" charset="0"/>
            </a:endParaRPr>
          </a:p>
          <a:p>
            <a:pPr defTabSz="762000" eaLnBrk="1" hangingPunct="1">
              <a:buClr>
                <a:srgbClr val="FF0000"/>
              </a:buClr>
            </a:pPr>
            <a:r>
              <a:rPr lang="en-US" altLang="zh-CN" sz="2400" b="1" dirty="0" smtClean="0">
                <a:solidFill>
                  <a:schemeClr val="accent1"/>
                </a:solidFill>
                <a:latin typeface="Times New Roman" pitchFamily="18" charset="0"/>
                <a:cs typeface="Times New Roman" pitchFamily="18" charset="0"/>
              </a:rPr>
              <a:t>C</a:t>
            </a:r>
            <a:r>
              <a:rPr lang="en-US" altLang="zh-CN" sz="2400" b="1" dirty="0">
                <a:solidFill>
                  <a:schemeClr val="accent1"/>
                </a:solidFill>
                <a:latin typeface="Times New Roman" pitchFamily="18" charset="0"/>
                <a:cs typeface="Times New Roman" pitchFamily="18" charset="0"/>
              </a:rPr>
              <a:t>. Browne, et al</a:t>
            </a:r>
            <a:r>
              <a:rPr lang="en-US" altLang="zh-CN" sz="2400" b="1" dirty="0" smtClean="0">
                <a:solidFill>
                  <a:schemeClr val="accent1"/>
                </a:solidFill>
                <a:latin typeface="Times New Roman" pitchFamily="18" charset="0"/>
                <a:cs typeface="Times New Roman" pitchFamily="18" charset="0"/>
              </a:rPr>
              <a:t>.</a:t>
            </a:r>
            <a:r>
              <a:rPr lang="en-US" altLang="zh-CN" sz="2400" b="1" dirty="0">
                <a:solidFill>
                  <a:schemeClr val="accent1"/>
                </a:solidFill>
                <a:latin typeface="Times New Roman" pitchFamily="18" charset="0"/>
                <a:cs typeface="Times New Roman" pitchFamily="18" charset="0"/>
              </a:rPr>
              <a:t>,</a:t>
            </a:r>
            <a:r>
              <a:rPr lang="en-US" altLang="zh-CN" sz="2400" b="1" dirty="0" smtClean="0">
                <a:solidFill>
                  <a:schemeClr val="accent1"/>
                </a:solidFill>
                <a:latin typeface="Times New Roman" pitchFamily="18" charset="0"/>
                <a:cs typeface="Times New Roman" pitchFamily="18" charset="0"/>
              </a:rPr>
              <a:t> </a:t>
            </a:r>
            <a:r>
              <a:rPr lang="en-US" altLang="zh-CN" sz="2400" b="1" dirty="0">
                <a:solidFill>
                  <a:schemeClr val="accent1"/>
                </a:solidFill>
                <a:latin typeface="Times New Roman" pitchFamily="18" charset="0"/>
                <a:cs typeface="Times New Roman" pitchFamily="18" charset="0"/>
              </a:rPr>
              <a:t>A Survey of Monte Carlo Tree Search Methods. IEEE Transactions on Computational Intelligence &amp; AI in Games, 2012, 4:1(1</a:t>
            </a:r>
            <a:r>
              <a:rPr lang="en-US" altLang="zh-CN" sz="2400" b="1" dirty="0" smtClean="0">
                <a:solidFill>
                  <a:schemeClr val="accent1"/>
                </a:solidFill>
                <a:latin typeface="Times New Roman" pitchFamily="18" charset="0"/>
                <a:cs typeface="Times New Roman" pitchFamily="18" charset="0"/>
              </a:rPr>
              <a:t>): 1-43.</a:t>
            </a:r>
          </a:p>
          <a:p>
            <a:pPr defTabSz="762000" eaLnBrk="1" hangingPunct="1">
              <a:buClr>
                <a:srgbClr val="FF0000"/>
              </a:buClr>
            </a:pPr>
            <a:r>
              <a:rPr lang="en-US" altLang="zh-CN" sz="2400" b="1" dirty="0">
                <a:solidFill>
                  <a:schemeClr val="accent1"/>
                </a:solidFill>
                <a:latin typeface="Times New Roman" pitchFamily="18" charset="0"/>
                <a:cs typeface="Times New Roman" pitchFamily="18" charset="0"/>
              </a:rPr>
              <a:t>David </a:t>
            </a:r>
            <a:r>
              <a:rPr lang="en-US" altLang="zh-CN" sz="2400" b="1" dirty="0" smtClean="0">
                <a:solidFill>
                  <a:schemeClr val="accent1"/>
                </a:solidFill>
                <a:latin typeface="Times New Roman" pitchFamily="18" charset="0"/>
                <a:cs typeface="Times New Roman" pitchFamily="18" charset="0"/>
              </a:rPr>
              <a:t>Silver, Google </a:t>
            </a:r>
            <a:r>
              <a:rPr lang="en-US" altLang="zh-CN" sz="2400" b="1" dirty="0">
                <a:solidFill>
                  <a:schemeClr val="accent1"/>
                </a:solidFill>
                <a:latin typeface="Times New Roman" pitchFamily="18" charset="0"/>
                <a:cs typeface="Times New Roman" pitchFamily="18" charset="0"/>
              </a:rPr>
              <a:t>DeepMind, Tutorial: Deep Reinforcement </a:t>
            </a:r>
            <a:r>
              <a:rPr lang="en-US" altLang="zh-CN" sz="2400" b="1" dirty="0" smtClean="0">
                <a:solidFill>
                  <a:schemeClr val="accent1"/>
                </a:solidFill>
                <a:latin typeface="Times New Roman" pitchFamily="18" charset="0"/>
                <a:cs typeface="Times New Roman" pitchFamily="18" charset="0"/>
              </a:rPr>
              <a:t>Learning, 2017. </a:t>
            </a:r>
            <a:r>
              <a:rPr lang="en-US" altLang="zh-CN" sz="2400" dirty="0"/>
              <a:t/>
            </a:r>
            <a:br>
              <a:rPr lang="en-US" altLang="zh-CN" sz="2400" dirty="0"/>
            </a:br>
            <a:r>
              <a:rPr lang="en-US" altLang="zh-CN" sz="2400" b="1" dirty="0" smtClean="0">
                <a:solidFill>
                  <a:schemeClr val="accent1"/>
                </a:solidFill>
                <a:latin typeface="Times New Roman" pitchFamily="18" charset="0"/>
                <a:cs typeface="Times New Roman" pitchFamily="18" charset="0"/>
              </a:rPr>
              <a:t> </a:t>
            </a:r>
            <a:r>
              <a:rPr lang="en-US" altLang="zh-CN" sz="2400" b="1" dirty="0">
                <a:solidFill>
                  <a:schemeClr val="accent1"/>
                </a:solidFill>
                <a:latin typeface="Times New Roman" pitchFamily="18" charset="0"/>
                <a:cs typeface="Times New Roman" pitchFamily="18" charset="0"/>
              </a:rPr>
              <a:t/>
            </a:r>
            <a:br>
              <a:rPr lang="en-US" altLang="zh-CN" sz="2400" b="1" dirty="0">
                <a:solidFill>
                  <a:schemeClr val="accent1"/>
                </a:solidFill>
                <a:latin typeface="Times New Roman" pitchFamily="18" charset="0"/>
                <a:cs typeface="Times New Roman" pitchFamily="18" charset="0"/>
              </a:rPr>
            </a:br>
            <a:endParaRPr lang="en-US" altLang="he-IL" sz="2400" b="1" dirty="0">
              <a:solidFill>
                <a:schemeClr val="accent1"/>
              </a:solidFill>
              <a:latin typeface="Times New Roman" pitchFamily="18" charset="0"/>
              <a:cs typeface="Times New Roman" pitchFamily="18" charset="0"/>
            </a:endParaRPr>
          </a:p>
        </p:txBody>
      </p:sp>
    </p:spTree>
    <p:extLst>
      <p:ext uri="{BB962C8B-B14F-4D97-AF65-F5344CB8AC3E}">
        <p14:creationId xmlns:p14="http://schemas.microsoft.com/office/powerpoint/2010/main" val="27344773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2051050" y="3068638"/>
            <a:ext cx="4916488" cy="457200"/>
          </a:xfrm>
          <a:prstGeom prst="rect">
            <a:avLst/>
          </a:prstGeom>
          <a:noFill/>
          <a:ln w="9525">
            <a:noFill/>
            <a:miter lim="800000"/>
            <a:headEnd/>
            <a:tailEnd/>
          </a:ln>
        </p:spPr>
        <p:txBody>
          <a:bodyPr>
            <a:spAutoFit/>
          </a:bodyPr>
          <a:lstStyle/>
          <a:p>
            <a:endParaRPr lang="zh-CN" altLang="en-US">
              <a:ea typeface="宋体" charset="-122"/>
            </a:endParaRPr>
          </a:p>
        </p:txBody>
      </p:sp>
      <p:sp>
        <p:nvSpPr>
          <p:cNvPr id="63491" name="Text Box 3"/>
          <p:cNvSpPr txBox="1">
            <a:spLocks noChangeArrowheads="1"/>
          </p:cNvSpPr>
          <p:nvPr/>
        </p:nvSpPr>
        <p:spPr bwMode="auto">
          <a:xfrm>
            <a:off x="3348038" y="2708920"/>
            <a:ext cx="3600450" cy="1098550"/>
          </a:xfrm>
          <a:prstGeom prst="rect">
            <a:avLst/>
          </a:prstGeom>
          <a:noFill/>
          <a:ln w="9525">
            <a:noFill/>
            <a:miter lim="800000"/>
            <a:headEnd/>
            <a:tailEnd/>
          </a:ln>
          <a:effectLst/>
        </p:spPr>
        <p:txBody>
          <a:bodyPr>
            <a:spAutoFit/>
          </a:bodyPr>
          <a:lstStyle/>
          <a:p>
            <a:pPr>
              <a:defRPr/>
            </a:pPr>
            <a:r>
              <a:rPr lang="zh-CN" altLang="en-US" sz="6600" b="1" dirty="0">
                <a:solidFill>
                  <a:srgbClr val="FFFF00"/>
                </a:solidFill>
                <a:effectLst>
                  <a:outerShdw blurRad="38100" dist="38100" dir="2700000" algn="tl">
                    <a:srgbClr val="000000"/>
                  </a:outerShdw>
                </a:effectLst>
                <a:latin typeface="黑体" pitchFamily="2" charset="-122"/>
                <a:ea typeface="黑体" pitchFamily="2" charset="-122"/>
              </a:rPr>
              <a:t>谢 谢！</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24444" y="1590219"/>
            <a:ext cx="3792860" cy="686653"/>
          </a:xfrm>
        </p:spPr>
        <p:txBody>
          <a:bodyPr anchor="t"/>
          <a:lstStyle/>
          <a:p>
            <a:pPr eaLnBrk="1" hangingPunct="1"/>
            <a:r>
              <a:rPr lang="en-US" altLang="zh-CN" sz="3200" b="1" dirty="0" smtClean="0">
                <a:solidFill>
                  <a:schemeClr val="accent1"/>
                </a:solidFill>
                <a:latin typeface="华文新魏" pitchFamily="2" charset="-122"/>
                <a:ea typeface="华文新魏" pitchFamily="2" charset="-122"/>
              </a:rPr>
              <a:t>RL</a:t>
            </a:r>
            <a:r>
              <a:rPr lang="zh-CN" altLang="en-US" sz="3200" b="1" dirty="0" smtClean="0">
                <a:solidFill>
                  <a:schemeClr val="accent1"/>
                </a:solidFill>
                <a:latin typeface="华文新魏" pitchFamily="2" charset="-122"/>
                <a:ea typeface="华文新魏" pitchFamily="2" charset="-122"/>
              </a:rPr>
              <a:t>：机器人踢足球</a:t>
            </a:r>
            <a:endParaRPr lang="en-GB" altLang="zh-CN" sz="3200" b="1" dirty="0" smtClean="0">
              <a:solidFill>
                <a:schemeClr val="accent1"/>
              </a:solidFill>
              <a:latin typeface="华文新魏" pitchFamily="2" charset="-122"/>
              <a:ea typeface="华文新魏" pitchFamily="2" charset="-122"/>
            </a:endParaRPr>
          </a:p>
        </p:txBody>
      </p:sp>
      <p:pic>
        <p:nvPicPr>
          <p:cNvPr id="19459" name="Picture 4" descr="screenshot3"/>
          <p:cNvPicPr>
            <a:picLocks noChangeAspect="1" noChangeArrowheads="1"/>
          </p:cNvPicPr>
          <p:nvPr/>
        </p:nvPicPr>
        <p:blipFill>
          <a:blip r:embed="rId2" cstate="print"/>
          <a:srcRect/>
          <a:stretch>
            <a:fillRect/>
          </a:stretch>
        </p:blipFill>
        <p:spPr bwMode="auto">
          <a:xfrm>
            <a:off x="4879975" y="3355677"/>
            <a:ext cx="4264025" cy="3241675"/>
          </a:xfrm>
          <a:prstGeom prst="rect">
            <a:avLst/>
          </a:prstGeom>
          <a:noFill/>
          <a:ln w="9525">
            <a:noFill/>
            <a:miter lim="800000"/>
            <a:headEnd/>
            <a:tailEnd/>
          </a:ln>
        </p:spPr>
      </p:pic>
      <p:sp>
        <p:nvSpPr>
          <p:cNvPr id="19460" name="AutoShape 6" descr="http://img2.imgtn.bdimg.com/it/u=511283474,2803441566&amp;fm=26&amp;gp=0.jpg"/>
          <p:cNvSpPr>
            <a:spLocks noChangeAspect="1" noChangeArrowheads="1"/>
          </p:cNvSpPr>
          <p:nvPr/>
        </p:nvSpPr>
        <p:spPr bwMode="auto">
          <a:xfrm>
            <a:off x="187325" y="680739"/>
            <a:ext cx="304800" cy="304801"/>
          </a:xfrm>
          <a:prstGeom prst="rect">
            <a:avLst/>
          </a:prstGeom>
          <a:noFill/>
          <a:ln w="9525">
            <a:noFill/>
            <a:miter lim="800000"/>
            <a:headEnd/>
            <a:tailEnd/>
          </a:ln>
        </p:spPr>
        <p:txBody>
          <a:bodyPr/>
          <a:lstStyle/>
          <a:p>
            <a:endParaRPr lang="zh-CN" altLang="en-US">
              <a:ea typeface="宋体" pitchFamily="2" charset="-122"/>
            </a:endParaRPr>
          </a:p>
        </p:txBody>
      </p:sp>
      <p:pic>
        <p:nvPicPr>
          <p:cNvPr id="19461" name="Picture 8" descr="http://s9.sinaimg.cn/bmiddle/50a6d884g6553c891de08"/>
          <p:cNvPicPr>
            <a:picLocks noChangeAspect="1" noChangeArrowheads="1"/>
          </p:cNvPicPr>
          <p:nvPr/>
        </p:nvPicPr>
        <p:blipFill>
          <a:blip r:embed="rId3" cstate="print"/>
          <a:srcRect/>
          <a:stretch>
            <a:fillRect/>
          </a:stretch>
        </p:blipFill>
        <p:spPr bwMode="auto">
          <a:xfrm>
            <a:off x="0" y="3355677"/>
            <a:ext cx="4775200" cy="3178175"/>
          </a:xfrm>
          <a:prstGeom prst="rect">
            <a:avLst/>
          </a:prstGeom>
          <a:noFill/>
          <a:ln w="9525">
            <a:noFill/>
            <a:miter lim="800000"/>
            <a:headEnd/>
            <a:tailEnd/>
          </a:ln>
        </p:spPr>
      </p:pic>
      <p:sp>
        <p:nvSpPr>
          <p:cNvPr id="7" name="矩形 6"/>
          <p:cNvSpPr/>
          <p:nvPr/>
        </p:nvSpPr>
        <p:spPr>
          <a:xfrm>
            <a:off x="680075" y="2420094"/>
            <a:ext cx="6340197" cy="470257"/>
          </a:xfrm>
          <a:prstGeom prst="rect">
            <a:avLst/>
          </a:prstGeom>
        </p:spPr>
        <p:txBody>
          <a:bodyPr wrap="none">
            <a:spAutoFit/>
          </a:bodyPr>
          <a:lstStyle/>
          <a:p>
            <a:pPr>
              <a:lnSpc>
                <a:spcPct val="110000"/>
              </a:lnSpc>
              <a:buClr>
                <a:srgbClr val="FF0000"/>
              </a:buClr>
              <a:defRPr/>
            </a:pPr>
            <a:r>
              <a:rPr lang="zh-CN" altLang="en-US" dirty="0">
                <a:solidFill>
                  <a:schemeClr val="accent5">
                    <a:lumMod val="75000"/>
                  </a:schemeClr>
                </a:solidFill>
                <a:latin typeface="微软雅黑" pitchFamily="34" charset="-122"/>
                <a:ea typeface="微软雅黑" pitchFamily="34" charset="-122"/>
              </a:rPr>
              <a:t>向惩罚与奖励</a:t>
            </a:r>
            <a:r>
              <a:rPr lang="zh-CN" altLang="en-US" dirty="0" smtClean="0">
                <a:solidFill>
                  <a:schemeClr val="accent5">
                    <a:lumMod val="75000"/>
                  </a:schemeClr>
                </a:solidFill>
                <a:latin typeface="微软雅黑" pitchFamily="34" charset="-122"/>
                <a:ea typeface="微软雅黑" pitchFamily="34" charset="-122"/>
              </a:rPr>
              <a:t>学习：典型的行为主义学习方法</a:t>
            </a:r>
            <a:endParaRPr lang="en-US" altLang="zh-CN" dirty="0">
              <a:solidFill>
                <a:schemeClr val="accent5">
                  <a:lumMod val="75000"/>
                </a:schemeClr>
              </a:solidFill>
              <a:latin typeface="微软雅黑" pitchFamily="34" charset="-122"/>
              <a:ea typeface="微软雅黑" pitchFamily="34" charset="-122"/>
            </a:endParaRPr>
          </a:p>
        </p:txBody>
      </p:sp>
      <p:sp>
        <p:nvSpPr>
          <p:cNvPr id="8" name="标题 1"/>
          <p:cNvSpPr txBox="1">
            <a:spLocks/>
          </p:cNvSpPr>
          <p:nvPr/>
        </p:nvSpPr>
        <p:spPr>
          <a:xfrm>
            <a:off x="710274" y="1590219"/>
            <a:ext cx="3501685" cy="614645"/>
          </a:xfrm>
          <a:prstGeom prst="rect">
            <a:avLst/>
          </a:prstGeom>
          <a:noFill/>
          <a:ln w="76200">
            <a:solidFill>
              <a:srgbClr val="FF0000"/>
            </a:solidFill>
          </a:ln>
        </p:spPr>
        <p:txBody>
          <a:bodyPr vert="horz" lIns="68580" tIns="34290" rIns="68580" bIns="34290" rtlCol="0" anchor="ctr" anchorCtr="0">
            <a:no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20000"/>
              </a:lnSpc>
            </a:pPr>
            <a:r>
              <a:rPr kumimoji="1" lang="zh-CN" altLang="en-US" sz="2100" b="1" dirty="0">
                <a:solidFill>
                  <a:srgbClr val="FF0000"/>
                </a:solidFill>
                <a:effectLst/>
                <a:latin typeface="华文新魏"/>
                <a:ea typeface="华文新魏"/>
                <a:cs typeface="华文新魏"/>
              </a:rPr>
              <a:t>  </a:t>
            </a:r>
            <a:endParaRPr lang="en-US" altLang="zh-CN" sz="2025" b="1" dirty="0">
              <a:effectLst/>
            </a:endParaRPr>
          </a:p>
        </p:txBody>
      </p:sp>
      <p:sp>
        <p:nvSpPr>
          <p:cNvPr id="10" name="矩形 9"/>
          <p:cNvSpPr/>
          <p:nvPr/>
        </p:nvSpPr>
        <p:spPr>
          <a:xfrm>
            <a:off x="323850" y="276225"/>
            <a:ext cx="50403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1" name="标题 1"/>
          <p:cNvSpPr txBox="1">
            <a:spLocks/>
          </p:cNvSpPr>
          <p:nvPr/>
        </p:nvSpPr>
        <p:spPr>
          <a:xfrm>
            <a:off x="431800" y="333375"/>
            <a:ext cx="4932363"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一、什么是强化学习？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3658351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704983" y="2761573"/>
            <a:ext cx="8043481" cy="2625593"/>
          </a:xfrm>
        </p:spPr>
        <p:txBody>
          <a:bodyPr/>
          <a:lstStyle/>
          <a:p>
            <a:pPr marL="0" indent="0" eaLnBrk="1" hangingPunct="1">
              <a:lnSpc>
                <a:spcPct val="110000"/>
              </a:lnSpc>
              <a:buClr>
                <a:srgbClr val="FF0000"/>
              </a:buClr>
              <a:buNone/>
              <a:defRPr/>
            </a:pPr>
            <a:r>
              <a:rPr lang="zh-CN" altLang="en-US" sz="2000" dirty="0" smtClean="0">
                <a:solidFill>
                  <a:schemeClr val="accent5">
                    <a:lumMod val="75000"/>
                  </a:schemeClr>
                </a:solidFill>
                <a:latin typeface="Adobe 仿宋 Std R" pitchFamily="18" charset="-122"/>
                <a:ea typeface="Adobe 仿宋 Std R" pitchFamily="18" charset="-122"/>
              </a:rPr>
              <a:t>即时奖励值</a:t>
            </a:r>
            <a:r>
              <a:rPr lang="en-US" altLang="zh-CN" sz="2000" i="1" dirty="0" err="1" smtClean="0">
                <a:solidFill>
                  <a:schemeClr val="accent5">
                    <a:lumMod val="75000"/>
                  </a:schemeClr>
                </a:solidFill>
                <a:latin typeface="Adobe 仿宋 Std R" pitchFamily="18" charset="-122"/>
                <a:ea typeface="Adobe 仿宋 Std R" pitchFamily="18" charset="-122"/>
              </a:rPr>
              <a:t>r</a:t>
            </a:r>
            <a:r>
              <a:rPr lang="en-US" altLang="zh-CN" sz="2000" i="1" baseline="-25000" dirty="0" err="1" smtClean="0">
                <a:solidFill>
                  <a:schemeClr val="accent5">
                    <a:lumMod val="75000"/>
                  </a:schemeClr>
                </a:solidFill>
                <a:latin typeface="Adobe 仿宋 Std R" pitchFamily="18" charset="-122"/>
                <a:ea typeface="Adobe 仿宋 Std R" pitchFamily="18" charset="-122"/>
              </a:rPr>
              <a:t>t</a:t>
            </a:r>
            <a:r>
              <a:rPr lang="en-US" altLang="zh-CN" sz="2000" i="1" baseline="-25000" dirty="0" smtClean="0">
                <a:solidFill>
                  <a:schemeClr val="accent5">
                    <a:lumMod val="75000"/>
                  </a:schemeClr>
                </a:solidFill>
                <a:latin typeface="Adobe 仿宋 Std R" pitchFamily="18" charset="-122"/>
                <a:ea typeface="Adobe 仿宋 Std R" pitchFamily="18" charset="-122"/>
              </a:rPr>
              <a:t> </a:t>
            </a:r>
            <a:r>
              <a:rPr lang="zh-CN" altLang="en-US" sz="2000" dirty="0" smtClean="0">
                <a:solidFill>
                  <a:schemeClr val="accent5">
                    <a:lumMod val="75000"/>
                  </a:schemeClr>
                </a:solidFill>
                <a:latin typeface="Adobe 仿宋 Std R" pitchFamily="18" charset="-122"/>
                <a:ea typeface="Adobe 仿宋 Std R" pitchFamily="18" charset="-122"/>
              </a:rPr>
              <a:t>定义为：</a:t>
            </a:r>
            <a:endParaRPr lang="en-US" altLang="zh-CN" sz="2000" dirty="0" smtClean="0">
              <a:solidFill>
                <a:schemeClr val="accent5">
                  <a:lumMod val="75000"/>
                </a:schemeClr>
              </a:solidFill>
              <a:latin typeface="Adobe 仿宋 Std R" pitchFamily="18" charset="-122"/>
              <a:ea typeface="Adobe 仿宋 Std R" pitchFamily="18" charset="-122"/>
            </a:endParaRPr>
          </a:p>
          <a:p>
            <a:pPr lvl="1" eaLnBrk="1" hangingPunct="1">
              <a:lnSpc>
                <a:spcPct val="110000"/>
              </a:lnSpc>
              <a:buClr>
                <a:schemeClr val="bg1"/>
              </a:buClr>
              <a:buFont typeface="Wingdings" pitchFamily="2" charset="2"/>
              <a:buChar char="l"/>
              <a:defRPr/>
            </a:pPr>
            <a:r>
              <a:rPr lang="en-US" altLang="zh-CN" sz="2000" dirty="0" smtClean="0">
                <a:solidFill>
                  <a:srgbClr val="FFFF00"/>
                </a:solidFill>
                <a:latin typeface="Adobe 仿宋 Std R" pitchFamily="18" charset="-122"/>
                <a:ea typeface="Adobe 仿宋 Std R" pitchFamily="18" charset="-122"/>
              </a:rPr>
              <a:t>+100     </a:t>
            </a:r>
            <a:r>
              <a:rPr lang="zh-CN" altLang="en-US" sz="2000" dirty="0" smtClean="0">
                <a:solidFill>
                  <a:schemeClr val="accent1"/>
                </a:solidFill>
                <a:latin typeface="Adobe 仿宋 Std R" pitchFamily="18" charset="-122"/>
                <a:ea typeface="Adobe 仿宋 Std R" pitchFamily="18" charset="-122"/>
              </a:rPr>
              <a:t>赢（</a:t>
            </a:r>
            <a:r>
              <a:rPr lang="en-US" altLang="zh-CN" sz="2000" dirty="0" smtClean="0">
                <a:solidFill>
                  <a:schemeClr val="accent1"/>
                </a:solidFill>
                <a:latin typeface="Adobe 仿宋 Std R" pitchFamily="18" charset="-122"/>
                <a:ea typeface="Adobe 仿宋 Std R" pitchFamily="18" charset="-122"/>
              </a:rPr>
              <a:t>win</a:t>
            </a:r>
            <a:r>
              <a:rPr lang="zh-CN" altLang="en-US" sz="2000" dirty="0" smtClean="0">
                <a:solidFill>
                  <a:schemeClr val="accent1"/>
                </a:solidFill>
                <a:latin typeface="Adobe 仿宋 Std R" pitchFamily="18" charset="-122"/>
                <a:ea typeface="Adobe 仿宋 Std R" pitchFamily="18" charset="-122"/>
              </a:rPr>
              <a:t>）   </a:t>
            </a:r>
            <a:r>
              <a:rPr lang="en-US" altLang="zh-CN" sz="2000" dirty="0" smtClean="0">
                <a:solidFill>
                  <a:schemeClr val="accent1"/>
                </a:solidFill>
                <a:latin typeface="Adobe 仿宋 Std R" pitchFamily="18" charset="-122"/>
                <a:ea typeface="Adobe 仿宋 Std R" pitchFamily="18" charset="-122"/>
              </a:rPr>
              <a:t>- </a:t>
            </a:r>
            <a:r>
              <a:rPr lang="zh-CN" altLang="en-US" sz="2000" dirty="0" smtClean="0">
                <a:solidFill>
                  <a:schemeClr val="accent1"/>
                </a:solidFill>
                <a:latin typeface="Adobe 仿宋 Std R" pitchFamily="18" charset="-122"/>
                <a:ea typeface="Adobe 仿宋 Std R" pitchFamily="18" charset="-122"/>
              </a:rPr>
              <a:t>终态   </a:t>
            </a:r>
            <a:r>
              <a:rPr lang="en-US" altLang="zh-CN" sz="2000" dirty="0" smtClean="0">
                <a:solidFill>
                  <a:schemeClr val="accent1"/>
                </a:solidFill>
                <a:latin typeface="Adobe 仿宋 Std R" pitchFamily="18" charset="-122"/>
                <a:ea typeface="Adobe 仿宋 Std R" pitchFamily="18" charset="-122"/>
              </a:rPr>
              <a:t>/</a:t>
            </a:r>
            <a:r>
              <a:rPr lang="zh-CN" altLang="en-US" sz="2000" dirty="0" smtClean="0">
                <a:solidFill>
                  <a:schemeClr val="accent1"/>
                </a:solidFill>
                <a:latin typeface="Adobe 仿宋 Std R" pitchFamily="18" charset="-122"/>
                <a:ea typeface="Adobe 仿宋 Std R" pitchFamily="18" charset="-122"/>
              </a:rPr>
              <a:t>奖励；</a:t>
            </a:r>
            <a:endParaRPr lang="en-US" altLang="zh-CN" sz="2000" dirty="0" smtClean="0">
              <a:solidFill>
                <a:schemeClr val="accent1"/>
              </a:solidFill>
              <a:latin typeface="Adobe 仿宋 Std R" pitchFamily="18" charset="-122"/>
              <a:ea typeface="Adobe 仿宋 Std R" pitchFamily="18" charset="-122"/>
            </a:endParaRPr>
          </a:p>
          <a:p>
            <a:pPr lvl="1" eaLnBrk="1" hangingPunct="1">
              <a:lnSpc>
                <a:spcPct val="110000"/>
              </a:lnSpc>
              <a:buClr>
                <a:schemeClr val="bg1"/>
              </a:buClr>
              <a:buFont typeface="Wingdings" pitchFamily="2" charset="2"/>
              <a:buChar char="l"/>
              <a:defRPr/>
            </a:pPr>
            <a:r>
              <a:rPr lang="en-US" altLang="zh-CN" sz="2000" dirty="0" smtClean="0">
                <a:solidFill>
                  <a:srgbClr val="FFFF00"/>
                </a:solidFill>
                <a:latin typeface="Adobe 仿宋 Std R" pitchFamily="18" charset="-122"/>
                <a:ea typeface="Adobe 仿宋 Std R" pitchFamily="18" charset="-122"/>
              </a:rPr>
              <a:t>- 100     </a:t>
            </a:r>
            <a:r>
              <a:rPr lang="zh-CN" altLang="en-US" sz="2000" dirty="0" smtClean="0">
                <a:solidFill>
                  <a:schemeClr val="accent1"/>
                </a:solidFill>
                <a:latin typeface="Adobe 仿宋 Std R" pitchFamily="18" charset="-122"/>
                <a:ea typeface="Adobe 仿宋 Std R" pitchFamily="18" charset="-122"/>
              </a:rPr>
              <a:t>输（</a:t>
            </a:r>
            <a:r>
              <a:rPr lang="en-US" altLang="zh-CN" sz="2000" dirty="0" smtClean="0">
                <a:solidFill>
                  <a:schemeClr val="accent1"/>
                </a:solidFill>
                <a:latin typeface="Adobe 仿宋 Std R" pitchFamily="18" charset="-122"/>
                <a:ea typeface="Adobe 仿宋 Std R" pitchFamily="18" charset="-122"/>
              </a:rPr>
              <a:t>loose</a:t>
            </a:r>
            <a:r>
              <a:rPr lang="zh-CN" altLang="en-US" sz="2000" dirty="0" smtClean="0">
                <a:solidFill>
                  <a:schemeClr val="accent1"/>
                </a:solidFill>
                <a:latin typeface="Adobe 仿宋 Std R" pitchFamily="18" charset="-122"/>
                <a:ea typeface="Adobe 仿宋 Std R" pitchFamily="18" charset="-122"/>
              </a:rPr>
              <a:t>）</a:t>
            </a:r>
            <a:r>
              <a:rPr lang="en-US" altLang="zh-CN" sz="2000" dirty="0" smtClean="0">
                <a:solidFill>
                  <a:schemeClr val="accent1"/>
                </a:solidFill>
                <a:latin typeface="Adobe 仿宋 Std R" pitchFamily="18" charset="-122"/>
                <a:ea typeface="Adobe 仿宋 Std R" pitchFamily="18" charset="-122"/>
              </a:rPr>
              <a:t>- </a:t>
            </a:r>
            <a:r>
              <a:rPr lang="zh-CN" altLang="en-US" sz="2000" dirty="0" smtClean="0">
                <a:solidFill>
                  <a:schemeClr val="accent1"/>
                </a:solidFill>
                <a:latin typeface="Adobe 仿宋 Std R" pitchFamily="18" charset="-122"/>
                <a:ea typeface="Adobe 仿宋 Std R" pitchFamily="18" charset="-122"/>
              </a:rPr>
              <a:t>终态   </a:t>
            </a:r>
            <a:r>
              <a:rPr lang="en-US" altLang="zh-CN" sz="2000" dirty="0" smtClean="0">
                <a:solidFill>
                  <a:schemeClr val="accent1"/>
                </a:solidFill>
                <a:latin typeface="Adobe 仿宋 Std R" pitchFamily="18" charset="-122"/>
                <a:ea typeface="Adobe 仿宋 Std R" pitchFamily="18" charset="-122"/>
              </a:rPr>
              <a:t>/</a:t>
            </a:r>
            <a:r>
              <a:rPr lang="zh-CN" altLang="en-US" sz="2000" dirty="0" smtClean="0">
                <a:solidFill>
                  <a:schemeClr val="accent1"/>
                </a:solidFill>
                <a:latin typeface="Adobe 仿宋 Std R" pitchFamily="18" charset="-122"/>
                <a:ea typeface="Adobe 仿宋 Std R" pitchFamily="18" charset="-122"/>
              </a:rPr>
              <a:t>惩罚；</a:t>
            </a:r>
            <a:endParaRPr lang="en-US" altLang="zh-CN" sz="2000" dirty="0" smtClean="0">
              <a:solidFill>
                <a:schemeClr val="accent1"/>
              </a:solidFill>
              <a:latin typeface="Adobe 仿宋 Std R" pitchFamily="18" charset="-122"/>
              <a:ea typeface="Adobe 仿宋 Std R" pitchFamily="18" charset="-122"/>
            </a:endParaRPr>
          </a:p>
          <a:p>
            <a:pPr lvl="1" eaLnBrk="1" hangingPunct="1">
              <a:lnSpc>
                <a:spcPct val="110000"/>
              </a:lnSpc>
              <a:buClr>
                <a:schemeClr val="bg1"/>
              </a:buClr>
              <a:buFont typeface="Wingdings" pitchFamily="2" charset="2"/>
              <a:buChar char="l"/>
              <a:defRPr/>
            </a:pPr>
            <a:r>
              <a:rPr lang="en-US" altLang="zh-CN" sz="2000" dirty="0" smtClean="0">
                <a:solidFill>
                  <a:schemeClr val="accent1"/>
                </a:solidFill>
                <a:latin typeface="Adobe 仿宋 Std R" pitchFamily="18" charset="-122"/>
                <a:ea typeface="Adobe 仿宋 Std R" pitchFamily="18" charset="-122"/>
              </a:rPr>
              <a:t>  </a:t>
            </a:r>
            <a:r>
              <a:rPr lang="en-US" altLang="zh-CN" sz="2000" dirty="0" smtClean="0">
                <a:solidFill>
                  <a:srgbClr val="FFFF00"/>
                </a:solidFill>
                <a:latin typeface="Adobe 仿宋 Std R" pitchFamily="18" charset="-122"/>
                <a:ea typeface="Adobe 仿宋 Std R" pitchFamily="18" charset="-122"/>
              </a:rPr>
              <a:t>0  </a:t>
            </a:r>
            <a:r>
              <a:rPr lang="en-US" altLang="zh-CN" sz="2000" dirty="0" smtClean="0">
                <a:solidFill>
                  <a:schemeClr val="accent1"/>
                </a:solidFill>
                <a:latin typeface="Adobe 仿宋 Std R" pitchFamily="18" charset="-122"/>
                <a:ea typeface="Adobe 仿宋 Std R" pitchFamily="18" charset="-122"/>
              </a:rPr>
              <a:t>      </a:t>
            </a:r>
            <a:r>
              <a:rPr lang="zh-CN" altLang="en-US" sz="2000" dirty="0" smtClean="0">
                <a:solidFill>
                  <a:schemeClr val="accent1"/>
                </a:solidFill>
                <a:latin typeface="Adobe 仿宋 Std R" pitchFamily="18" charset="-122"/>
                <a:ea typeface="Adobe 仿宋 Std R" pitchFamily="18" charset="-122"/>
              </a:rPr>
              <a:t>对其他状态</a:t>
            </a:r>
            <a:r>
              <a:rPr lang="en-US" altLang="zh-CN" sz="2000" dirty="0" smtClean="0">
                <a:solidFill>
                  <a:schemeClr val="accent1"/>
                </a:solidFill>
                <a:latin typeface="Adobe 仿宋 Std R" pitchFamily="18" charset="-122"/>
                <a:ea typeface="Adobe 仿宋 Std R" pitchFamily="18" charset="-122"/>
              </a:rPr>
              <a:t>-</a:t>
            </a:r>
            <a:r>
              <a:rPr lang="zh-CN" altLang="en-US" sz="2000" dirty="0" smtClean="0">
                <a:solidFill>
                  <a:schemeClr val="accent1"/>
                </a:solidFill>
                <a:latin typeface="Adobe 仿宋 Std R" pitchFamily="18" charset="-122"/>
                <a:ea typeface="Adobe 仿宋 Std R" pitchFamily="18" charset="-122"/>
              </a:rPr>
              <a:t>动作对</a:t>
            </a:r>
            <a:endParaRPr lang="en-US" altLang="zh-CN" sz="2000" dirty="0" smtClean="0">
              <a:solidFill>
                <a:schemeClr val="accent1"/>
              </a:solidFill>
              <a:latin typeface="Adobe 仿宋 Std R" pitchFamily="18" charset="-122"/>
              <a:ea typeface="Adobe 仿宋 Std R" pitchFamily="18" charset="-122"/>
            </a:endParaRPr>
          </a:p>
          <a:p>
            <a:pPr marL="0" indent="0" eaLnBrk="1" hangingPunct="1">
              <a:lnSpc>
                <a:spcPct val="130000"/>
              </a:lnSpc>
              <a:buClr>
                <a:srgbClr val="FF0000"/>
              </a:buClr>
              <a:buNone/>
              <a:defRPr/>
            </a:pPr>
            <a:r>
              <a:rPr lang="zh-CN" altLang="en-US" sz="2000" dirty="0" smtClean="0">
                <a:solidFill>
                  <a:schemeClr val="accent1"/>
                </a:solidFill>
                <a:latin typeface="Adobe 仿宋 Std R" pitchFamily="18" charset="-122"/>
                <a:ea typeface="Adobe 仿宋 Std R" pitchFamily="18" charset="-122"/>
              </a:rPr>
              <a:t>西洋双陆棋仅有约</a:t>
            </a:r>
            <a:r>
              <a:rPr lang="en-US" altLang="zh-CN" sz="2000" dirty="0" smtClean="0">
                <a:solidFill>
                  <a:schemeClr val="accent1"/>
                </a:solidFill>
                <a:latin typeface="Adobe 仿宋 Std R" pitchFamily="18" charset="-122"/>
                <a:ea typeface="Adobe 仿宋 Std R" pitchFamily="18" charset="-122"/>
              </a:rPr>
              <a:t>1,020</a:t>
            </a:r>
            <a:r>
              <a:rPr lang="zh-CN" altLang="en-US" sz="2000" dirty="0" smtClean="0">
                <a:solidFill>
                  <a:schemeClr val="accent1"/>
                </a:solidFill>
                <a:latin typeface="Adobe 仿宋 Std R" pitchFamily="18" charset="-122"/>
                <a:ea typeface="Adobe 仿宋 Std R" pitchFamily="18" charset="-122"/>
              </a:rPr>
              <a:t>个状态，但也不能使用精确的动态规划方法求解（由于维数灾）。</a:t>
            </a:r>
            <a:endParaRPr lang="en-US" altLang="zh-CN" sz="2400" dirty="0" smtClean="0">
              <a:solidFill>
                <a:schemeClr val="accent5">
                  <a:lumMod val="75000"/>
                </a:schemeClr>
              </a:solidFill>
              <a:latin typeface="Adobe 仿宋 Std R" pitchFamily="18" charset="-122"/>
              <a:ea typeface="Adobe 仿宋 Std R" pitchFamily="18" charset="-122"/>
            </a:endParaRPr>
          </a:p>
        </p:txBody>
      </p:sp>
      <p:sp>
        <p:nvSpPr>
          <p:cNvPr id="4" name="Rectangle 2"/>
          <p:cNvSpPr txBox="1">
            <a:spLocks noChangeArrowheads="1"/>
          </p:cNvSpPr>
          <p:nvPr/>
        </p:nvSpPr>
        <p:spPr bwMode="auto">
          <a:xfrm>
            <a:off x="710274" y="1356049"/>
            <a:ext cx="5521052" cy="575643"/>
          </a:xfrm>
          <a:prstGeom prst="rect">
            <a:avLst/>
          </a:prstGeom>
          <a:noFill/>
          <a:ln w="9525">
            <a:noFill/>
            <a:miter lim="800000"/>
            <a:headEnd/>
            <a:tailEnd/>
          </a:ln>
        </p:spPr>
        <p:txBody>
          <a:bodyPr anchor="t"/>
          <a:lstStyle/>
          <a:p>
            <a:pPr>
              <a:defRPr/>
            </a:pPr>
            <a:r>
              <a:rPr lang="en-US" altLang="zh-CN" sz="3200" b="1" kern="0" dirty="0">
                <a:solidFill>
                  <a:schemeClr val="accent1"/>
                </a:solidFill>
                <a:latin typeface="华文新魏" pitchFamily="2" charset="-122"/>
                <a:ea typeface="华文新魏" pitchFamily="2" charset="-122"/>
                <a:cs typeface="+mj-cs"/>
              </a:rPr>
              <a:t>RL</a:t>
            </a:r>
            <a:r>
              <a:rPr lang="zh-CN" altLang="en-US" sz="3200" b="1" kern="0" dirty="0">
                <a:solidFill>
                  <a:schemeClr val="accent1"/>
                </a:solidFill>
                <a:latin typeface="华文新魏" pitchFamily="2" charset="-122"/>
                <a:ea typeface="华文新魏" pitchFamily="2" charset="-122"/>
                <a:cs typeface="+mj-cs"/>
              </a:rPr>
              <a:t>：西洋双陆棋</a:t>
            </a:r>
            <a:r>
              <a:rPr lang="zh-CN" altLang="en-US" b="1" kern="0" dirty="0">
                <a:solidFill>
                  <a:schemeClr val="accent1"/>
                </a:solidFill>
                <a:latin typeface="华文新魏" pitchFamily="2" charset="-122"/>
                <a:ea typeface="华文新魏" pitchFamily="2" charset="-122"/>
                <a:cs typeface="+mj-cs"/>
              </a:rPr>
              <a:t>（</a:t>
            </a:r>
            <a:r>
              <a:rPr lang="en-US" altLang="zh-CN" b="1" kern="0" dirty="0">
                <a:solidFill>
                  <a:schemeClr val="accent1"/>
                </a:solidFill>
                <a:latin typeface="华文新魏" pitchFamily="2" charset="-122"/>
                <a:ea typeface="华文新魏" pitchFamily="2" charset="-122"/>
                <a:cs typeface="+mj-cs"/>
              </a:rPr>
              <a:t>Backgammon</a:t>
            </a:r>
            <a:r>
              <a:rPr lang="zh-CN" altLang="en-US" b="1" kern="0" dirty="0">
                <a:solidFill>
                  <a:schemeClr val="accent1"/>
                </a:solidFill>
                <a:latin typeface="华文新魏" pitchFamily="2" charset="-122"/>
                <a:ea typeface="华文新魏" pitchFamily="2" charset="-122"/>
                <a:cs typeface="+mj-cs"/>
              </a:rPr>
              <a:t>）</a:t>
            </a:r>
            <a:endParaRPr lang="en-GB" altLang="zh-CN" sz="3200" b="1" kern="0" dirty="0">
              <a:solidFill>
                <a:schemeClr val="accent1"/>
              </a:solidFill>
              <a:latin typeface="华文新魏" pitchFamily="2" charset="-122"/>
              <a:ea typeface="华文新魏" pitchFamily="2" charset="-122"/>
              <a:cs typeface="+mj-cs"/>
            </a:endParaRPr>
          </a:p>
        </p:txBody>
      </p:sp>
      <p:sp>
        <p:nvSpPr>
          <p:cNvPr id="5" name="矩形 4"/>
          <p:cNvSpPr/>
          <p:nvPr/>
        </p:nvSpPr>
        <p:spPr>
          <a:xfrm>
            <a:off x="704983" y="2205636"/>
            <a:ext cx="6340197" cy="470257"/>
          </a:xfrm>
          <a:prstGeom prst="rect">
            <a:avLst/>
          </a:prstGeom>
        </p:spPr>
        <p:txBody>
          <a:bodyPr wrap="none">
            <a:spAutoFit/>
          </a:bodyPr>
          <a:lstStyle/>
          <a:p>
            <a:pPr>
              <a:lnSpc>
                <a:spcPct val="110000"/>
              </a:lnSpc>
              <a:buClr>
                <a:srgbClr val="FF0000"/>
              </a:buClr>
              <a:defRPr/>
            </a:pPr>
            <a:r>
              <a:rPr lang="zh-CN" altLang="en-US" dirty="0">
                <a:solidFill>
                  <a:schemeClr val="accent5">
                    <a:lumMod val="75000"/>
                  </a:schemeClr>
                </a:solidFill>
                <a:latin typeface="微软雅黑" pitchFamily="34" charset="-122"/>
                <a:ea typeface="微软雅黑" pitchFamily="34" charset="-122"/>
              </a:rPr>
              <a:t>向惩罚与奖励</a:t>
            </a:r>
            <a:r>
              <a:rPr lang="zh-CN" altLang="en-US" dirty="0" smtClean="0">
                <a:solidFill>
                  <a:schemeClr val="accent5">
                    <a:lumMod val="75000"/>
                  </a:schemeClr>
                </a:solidFill>
                <a:latin typeface="微软雅黑" pitchFamily="34" charset="-122"/>
                <a:ea typeface="微软雅黑" pitchFamily="34" charset="-122"/>
              </a:rPr>
              <a:t>学习：典型的行为主义学习方法</a:t>
            </a:r>
            <a:endParaRPr lang="en-US" altLang="zh-CN" dirty="0">
              <a:solidFill>
                <a:schemeClr val="accent5">
                  <a:lumMod val="75000"/>
                </a:schemeClr>
              </a:solidFill>
              <a:latin typeface="微软雅黑" pitchFamily="34" charset="-122"/>
              <a:ea typeface="微软雅黑" pitchFamily="34" charset="-122"/>
            </a:endParaRPr>
          </a:p>
        </p:txBody>
      </p:sp>
      <p:sp>
        <p:nvSpPr>
          <p:cNvPr id="6" name="标题 1"/>
          <p:cNvSpPr txBox="1">
            <a:spLocks/>
          </p:cNvSpPr>
          <p:nvPr/>
        </p:nvSpPr>
        <p:spPr>
          <a:xfrm>
            <a:off x="704983" y="1356049"/>
            <a:ext cx="5373894" cy="614645"/>
          </a:xfrm>
          <a:prstGeom prst="rect">
            <a:avLst/>
          </a:prstGeom>
          <a:noFill/>
          <a:ln w="76200">
            <a:solidFill>
              <a:srgbClr val="FF0000"/>
            </a:solidFill>
          </a:ln>
        </p:spPr>
        <p:txBody>
          <a:bodyPr vert="horz" lIns="68580" tIns="34290" rIns="68580" bIns="34290" rtlCol="0" anchor="ctr" anchorCtr="0">
            <a:no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20000"/>
              </a:lnSpc>
            </a:pPr>
            <a:r>
              <a:rPr kumimoji="1" lang="zh-CN" altLang="en-US" sz="2100" b="1" dirty="0">
                <a:solidFill>
                  <a:srgbClr val="FF0000"/>
                </a:solidFill>
                <a:effectLst/>
                <a:latin typeface="华文新魏"/>
                <a:ea typeface="华文新魏"/>
                <a:cs typeface="华文新魏"/>
              </a:rPr>
              <a:t>  </a:t>
            </a:r>
            <a:endParaRPr lang="en-US" altLang="zh-CN" sz="2025" b="1" dirty="0">
              <a:effectLst/>
            </a:endParaRPr>
          </a:p>
        </p:txBody>
      </p:sp>
      <p:pic>
        <p:nvPicPr>
          <p:cNvPr id="2" name="图片 1"/>
          <p:cNvPicPr>
            <a:picLocks noChangeAspect="1"/>
          </p:cNvPicPr>
          <p:nvPr/>
        </p:nvPicPr>
        <p:blipFill>
          <a:blip r:embed="rId2"/>
          <a:stretch>
            <a:fillRect/>
          </a:stretch>
        </p:blipFill>
        <p:spPr>
          <a:xfrm>
            <a:off x="5897044" y="2759200"/>
            <a:ext cx="2563388" cy="1543804"/>
          </a:xfrm>
          <a:prstGeom prst="rect">
            <a:avLst/>
          </a:prstGeom>
        </p:spPr>
      </p:pic>
      <p:pic>
        <p:nvPicPr>
          <p:cNvPr id="8" name="图片 7"/>
          <p:cNvPicPr>
            <a:picLocks noChangeAspect="1"/>
          </p:cNvPicPr>
          <p:nvPr/>
        </p:nvPicPr>
        <p:blipFill>
          <a:blip r:embed="rId3"/>
          <a:stretch>
            <a:fillRect/>
          </a:stretch>
        </p:blipFill>
        <p:spPr>
          <a:xfrm>
            <a:off x="6372200" y="710729"/>
            <a:ext cx="2683396" cy="1306390"/>
          </a:xfrm>
          <a:prstGeom prst="rect">
            <a:avLst/>
          </a:prstGeom>
        </p:spPr>
      </p:pic>
      <p:sp>
        <p:nvSpPr>
          <p:cNvPr id="9" name="Rectangle 7"/>
          <p:cNvSpPr txBox="1">
            <a:spLocks noChangeArrowheads="1"/>
          </p:cNvSpPr>
          <p:nvPr/>
        </p:nvSpPr>
        <p:spPr bwMode="auto">
          <a:xfrm>
            <a:off x="765095" y="5387166"/>
            <a:ext cx="7695337" cy="1224136"/>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indent="15875" eaLnBrk="1" hangingPunct="1">
              <a:lnSpc>
                <a:spcPct val="110000"/>
              </a:lnSpc>
              <a:buClr>
                <a:srgbClr val="FF0000"/>
              </a:buClr>
              <a:defRPr/>
            </a:pPr>
            <a:r>
              <a:rPr lang="zh-CN" altLang="en-US" sz="2000" b="1" kern="0" dirty="0" smtClean="0">
                <a:solidFill>
                  <a:schemeClr val="accent5">
                    <a:lumMod val="75000"/>
                  </a:schemeClr>
                </a:solidFill>
                <a:latin typeface="微软雅黑" panose="020B0503020204020204" pitchFamily="34" charset="-122"/>
                <a:ea typeface="微软雅黑" panose="020B0503020204020204" pitchFamily="34" charset="-122"/>
              </a:rPr>
              <a:t> 利用</a:t>
            </a:r>
            <a:r>
              <a:rPr lang="en-GB" altLang="zh-CN" sz="2000" b="1" kern="0" dirty="0" smtClean="0">
                <a:solidFill>
                  <a:schemeClr val="accent5">
                    <a:lumMod val="75000"/>
                  </a:schemeClr>
                </a:solidFill>
                <a:latin typeface="微软雅黑" panose="020B0503020204020204" pitchFamily="34" charset="-122"/>
                <a:ea typeface="微软雅黑" panose="020B0503020204020204" pitchFamily="34" charset="-122"/>
              </a:rPr>
              <a:t>TD(</a:t>
            </a:r>
            <a:r>
              <a:rPr lang="en-GB" altLang="zh-CN" sz="2000" b="1" kern="0" dirty="0" smtClean="0">
                <a:solidFill>
                  <a:schemeClr val="accent5">
                    <a:lumMod val="75000"/>
                  </a:schemeClr>
                </a:solidFill>
                <a:latin typeface="微软雅黑" panose="020B0503020204020204" pitchFamily="34" charset="-122"/>
                <a:ea typeface="微软雅黑" panose="020B0503020204020204" pitchFamily="34" charset="-122"/>
                <a:sym typeface="Symbol"/>
              </a:rPr>
              <a:t></a:t>
            </a:r>
            <a:r>
              <a:rPr lang="en-GB" altLang="zh-CN" sz="2000" b="1" kern="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000" b="1" kern="0" dirty="0" smtClean="0">
                <a:solidFill>
                  <a:schemeClr val="accent5">
                    <a:lumMod val="75000"/>
                  </a:schemeClr>
                </a:solidFill>
                <a:latin typeface="微软雅黑" panose="020B0503020204020204" pitchFamily="34" charset="-122"/>
                <a:ea typeface="微软雅黑" panose="020B0503020204020204" pitchFamily="34" charset="-122"/>
              </a:rPr>
              <a:t>方法和基于单隐层的</a:t>
            </a:r>
            <a:r>
              <a:rPr lang="en-US" altLang="zh-CN" sz="2000" b="1" kern="0" dirty="0" smtClean="0">
                <a:solidFill>
                  <a:schemeClr val="accent5">
                    <a:lumMod val="75000"/>
                  </a:schemeClr>
                </a:solidFill>
                <a:latin typeface="微软雅黑" panose="020B0503020204020204" pitchFamily="34" charset="-122"/>
                <a:ea typeface="微软雅黑" panose="020B0503020204020204" pitchFamily="34" charset="-122"/>
              </a:rPr>
              <a:t>BP</a:t>
            </a:r>
            <a:r>
              <a:rPr lang="zh-CN" altLang="en-US" sz="2000" b="1" kern="0" dirty="0" smtClean="0">
                <a:solidFill>
                  <a:schemeClr val="accent5">
                    <a:lumMod val="75000"/>
                  </a:schemeClr>
                </a:solidFill>
                <a:latin typeface="微软雅黑" panose="020B0503020204020204" pitchFamily="34" charset="-122"/>
                <a:ea typeface="微软雅黑" panose="020B0503020204020204" pitchFamily="34" charset="-122"/>
              </a:rPr>
              <a:t>神经网络，自我对弈</a:t>
            </a:r>
            <a:r>
              <a:rPr lang="en-US" altLang="zh-CN" sz="2000" b="1" kern="0" dirty="0" smtClean="0">
                <a:solidFill>
                  <a:schemeClr val="accent5">
                    <a:lumMod val="75000"/>
                  </a:schemeClr>
                </a:solidFill>
                <a:latin typeface="微软雅黑" panose="020B0503020204020204" pitchFamily="34" charset="-122"/>
                <a:ea typeface="微软雅黑" panose="020B0503020204020204" pitchFamily="34" charset="-122"/>
              </a:rPr>
              <a:t>150</a:t>
            </a:r>
          </a:p>
          <a:p>
            <a:pPr indent="0" eaLnBrk="1" hangingPunct="1">
              <a:lnSpc>
                <a:spcPct val="110000"/>
              </a:lnSpc>
              <a:buClr>
                <a:srgbClr val="FF0000"/>
              </a:buClr>
              <a:buNone/>
              <a:defRPr/>
            </a:pPr>
            <a:r>
              <a:rPr lang="en-US" altLang="zh-CN" sz="2000" b="1" kern="0"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000" b="1" kern="0" dirty="0" smtClean="0">
                <a:solidFill>
                  <a:schemeClr val="accent5">
                    <a:lumMod val="75000"/>
                  </a:schemeClr>
                </a:solidFill>
                <a:latin typeface="微软雅黑" panose="020B0503020204020204" pitchFamily="34" charset="-122"/>
                <a:ea typeface="微软雅黑" panose="020B0503020204020204" pitchFamily="34" charset="-122"/>
              </a:rPr>
              <a:t> </a:t>
            </a:r>
            <a:r>
              <a:rPr lang="zh-CN" altLang="en-US" sz="2000" b="1" kern="0" dirty="0" smtClean="0">
                <a:solidFill>
                  <a:schemeClr val="accent5">
                    <a:lumMod val="75000"/>
                  </a:schemeClr>
                </a:solidFill>
                <a:latin typeface="微软雅黑" panose="020B0503020204020204" pitchFamily="34" charset="-122"/>
                <a:ea typeface="微软雅黑" panose="020B0503020204020204" pitchFamily="34" charset="-122"/>
              </a:rPr>
              <a:t>万盘棋，进行强化训练</a:t>
            </a:r>
            <a:r>
              <a:rPr lang="en-US" altLang="zh-CN" sz="2000" b="1" kern="0" dirty="0" smtClean="0">
                <a:solidFill>
                  <a:schemeClr val="accent5">
                    <a:lumMod val="75000"/>
                  </a:schemeClr>
                </a:solidFill>
                <a:latin typeface="微软雅黑" panose="020B0503020204020204" pitchFamily="34" charset="-122"/>
                <a:ea typeface="微软雅黑" panose="020B0503020204020204" pitchFamily="34" charset="-122"/>
              </a:rPr>
              <a:t> (</a:t>
            </a:r>
            <a:r>
              <a:rPr lang="en-US" altLang="zh-CN" sz="2000" b="1" kern="0" dirty="0" err="1" smtClean="0">
                <a:solidFill>
                  <a:schemeClr val="accent5">
                    <a:lumMod val="75000"/>
                  </a:schemeClr>
                </a:solidFill>
                <a:latin typeface="微软雅黑" panose="020B0503020204020204" pitchFamily="34" charset="-122"/>
                <a:ea typeface="微软雅黑" panose="020B0503020204020204" pitchFamily="34" charset="-122"/>
              </a:rPr>
              <a:t>Tesauro</a:t>
            </a:r>
            <a:r>
              <a:rPr lang="en-US" altLang="zh-CN" sz="2000" b="1" kern="0" dirty="0" smtClean="0">
                <a:solidFill>
                  <a:schemeClr val="accent5">
                    <a:lumMod val="75000"/>
                  </a:schemeClr>
                </a:solidFill>
                <a:latin typeface="微软雅黑" panose="020B0503020204020204" pitchFamily="34" charset="-122"/>
                <a:ea typeface="微软雅黑" panose="020B0503020204020204" pitchFamily="34" charset="-122"/>
              </a:rPr>
              <a:t>/IBM, 1992, 1995)</a:t>
            </a:r>
            <a:r>
              <a:rPr lang="zh-CN" altLang="en-US" sz="2000" b="1" kern="0" dirty="0" smtClean="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000" b="1" kern="0" dirty="0" smtClean="0">
              <a:solidFill>
                <a:schemeClr val="accent5">
                  <a:lumMod val="75000"/>
                </a:schemeClr>
              </a:solidFill>
              <a:latin typeface="微软雅黑" panose="020B0503020204020204" pitchFamily="34" charset="-122"/>
              <a:ea typeface="微软雅黑" panose="020B0503020204020204" pitchFamily="34" charset="-122"/>
            </a:endParaRPr>
          </a:p>
          <a:p>
            <a:pPr indent="15875" eaLnBrk="1" hangingPunct="1">
              <a:lnSpc>
                <a:spcPct val="110000"/>
              </a:lnSpc>
              <a:buClr>
                <a:srgbClr val="FF0000"/>
              </a:buClr>
              <a:defRPr/>
            </a:pPr>
            <a:r>
              <a:rPr lang="zh-CN" altLang="en-US" sz="2000" b="1" kern="0" dirty="0" smtClean="0">
                <a:solidFill>
                  <a:schemeClr val="accent5">
                    <a:lumMod val="75000"/>
                  </a:schemeClr>
                </a:solidFill>
                <a:latin typeface="微软雅黑" panose="020B0503020204020204" pitchFamily="34" charset="-122"/>
                <a:ea typeface="微软雅黑" panose="020B0503020204020204" pitchFamily="34" charset="-122"/>
              </a:rPr>
              <a:t> 最终博弈能力达到人类最强棋手水平（</a:t>
            </a:r>
            <a:r>
              <a:rPr lang="en-US" altLang="zh-CN" sz="2000" b="1" kern="0" dirty="0" smtClean="0">
                <a:solidFill>
                  <a:schemeClr val="accent5">
                    <a:lumMod val="75000"/>
                  </a:schemeClr>
                </a:solidFill>
                <a:latin typeface="微软雅黑" panose="020B0503020204020204" pitchFamily="34" charset="-122"/>
                <a:ea typeface="微软雅黑" panose="020B0503020204020204" pitchFamily="34" charset="-122"/>
              </a:rPr>
              <a:t>1995</a:t>
            </a:r>
            <a:r>
              <a:rPr lang="zh-CN" altLang="en-US" sz="2000" b="1" kern="0" dirty="0" smtClean="0">
                <a:solidFill>
                  <a:schemeClr val="accent5">
                    <a:lumMod val="75000"/>
                  </a:schemeClr>
                </a:solidFill>
                <a:latin typeface="微软雅黑" panose="020B0503020204020204" pitchFamily="34" charset="-122"/>
                <a:ea typeface="微软雅黑" panose="020B0503020204020204" pitchFamily="34" charset="-122"/>
              </a:rPr>
              <a:t>）</a:t>
            </a:r>
            <a:endParaRPr lang="en-GB" altLang="zh-CN" sz="2400" b="1" kern="0" dirty="0" smtClean="0">
              <a:solidFill>
                <a:schemeClr val="accent1"/>
              </a:solidFill>
              <a:latin typeface="微软雅黑" panose="020B0503020204020204" pitchFamily="34" charset="-122"/>
              <a:ea typeface="微软雅黑" panose="020B0503020204020204" pitchFamily="34" charset="-122"/>
            </a:endParaRPr>
          </a:p>
        </p:txBody>
      </p:sp>
      <p:sp>
        <p:nvSpPr>
          <p:cNvPr id="10" name="矩形 9"/>
          <p:cNvSpPr/>
          <p:nvPr/>
        </p:nvSpPr>
        <p:spPr>
          <a:xfrm>
            <a:off x="323850" y="276225"/>
            <a:ext cx="5040313" cy="704850"/>
          </a:xfrm>
          <a:prstGeom prst="rect">
            <a:avLst/>
          </a:prstGeom>
          <a:solidFill>
            <a:srgbClr val="2ECC71"/>
          </a:solidFill>
          <a:ln>
            <a:noFill/>
          </a:ln>
        </p:spPr>
        <p:style>
          <a:lnRef idx="2">
            <a:schemeClr val="accent1">
              <a:shade val="50000"/>
            </a:schemeClr>
          </a:lnRef>
          <a:fillRef idx="1">
            <a:schemeClr val="accent1"/>
          </a:fillRef>
          <a:effectRef idx="0">
            <a:schemeClr val="accent1"/>
          </a:effectRef>
          <a:fontRef idx="minor">
            <a:schemeClr val="lt1"/>
          </a:fontRef>
        </p:style>
        <p:txBody>
          <a:bodyPr lIns="72746" tIns="36373" rIns="72746" bIns="36373" anchor="ctr"/>
          <a:lstStyle/>
          <a:p>
            <a:pPr algn="ctr">
              <a:defRPr/>
            </a:pPr>
            <a:endParaRPr lang="zh-CN" altLang="en-US" sz="1400">
              <a:solidFill>
                <a:srgbClr val="FFFFFF"/>
              </a:solidFill>
              <a:ea typeface="宋体" pitchFamily="2" charset="-122"/>
            </a:endParaRPr>
          </a:p>
        </p:txBody>
      </p:sp>
      <p:sp>
        <p:nvSpPr>
          <p:cNvPr id="11" name="标题 1"/>
          <p:cNvSpPr txBox="1">
            <a:spLocks/>
          </p:cNvSpPr>
          <p:nvPr/>
        </p:nvSpPr>
        <p:spPr>
          <a:xfrm>
            <a:off x="431800" y="333375"/>
            <a:ext cx="4932363" cy="622300"/>
          </a:xfrm>
          <a:prstGeom prst="rect">
            <a:avLst/>
          </a:prstGeom>
          <a:noFill/>
        </p:spPr>
        <p:txBody>
          <a:bodyPr lIns="72731" tIns="36366" rIns="72731" bIns="36366"/>
          <a:lstStyle/>
          <a:p>
            <a:pPr defTabSz="727314">
              <a:defRPr/>
            </a:pPr>
            <a:r>
              <a:rPr lang="zh-CN" altLang="en-US"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rPr>
              <a:t>一、什么是强化学习？</a:t>
            </a:r>
            <a:endParaRPr lang="zh-CN" altLang="zh-CN" sz="3600" kern="0" dirty="0">
              <a:solidFill>
                <a:schemeClr val="bg1"/>
              </a:solidFill>
              <a:effectLst>
                <a:outerShdw blurRad="38100" dist="38100" dir="2700000" algn="tl">
                  <a:srgbClr val="C0C0C0"/>
                </a:outerShdw>
              </a:effectLst>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987434422"/>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5631</TotalTime>
  <Words>5637</Words>
  <Application>Microsoft Office PowerPoint</Application>
  <PresentationFormat>全屏显示(4:3)</PresentationFormat>
  <Paragraphs>711</Paragraphs>
  <Slides>79</Slides>
  <Notes>15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79</vt:i4>
      </vt:variant>
    </vt:vector>
  </HeadingPairs>
  <TitlesOfParts>
    <vt:vector size="94" baseType="lpstr">
      <vt:lpstr>Adobe Gothic Std B</vt:lpstr>
      <vt:lpstr>Adobe 仿宋 Std R</vt:lpstr>
      <vt:lpstr>仿宋</vt:lpstr>
      <vt:lpstr>仿宋_GB2312</vt:lpstr>
      <vt:lpstr>黑体</vt:lpstr>
      <vt:lpstr>华文新魏</vt:lpstr>
      <vt:lpstr>宋体</vt:lpstr>
      <vt:lpstr>微软雅黑</vt:lpstr>
      <vt:lpstr>Arial</vt:lpstr>
      <vt:lpstr>Comic Sans MS</vt:lpstr>
      <vt:lpstr>Symbol</vt:lpstr>
      <vt:lpstr>Tahoma</vt:lpstr>
      <vt:lpstr>Times New Roman</vt:lpstr>
      <vt:lpstr>Wingdings</vt:lpstr>
      <vt:lpstr>Blends</vt:lpstr>
      <vt:lpstr>PowerPoint 演示文稿</vt:lpstr>
      <vt:lpstr>Deep Reinforcement Learning  深度强化学习</vt:lpstr>
      <vt:lpstr>强化学习（Reinforcement  Learning），也称再励学习或称增强学习；  “强化学习” 一词最初来源于心理学，是一种模拟人类和动物行为学习（Behavior Learning）的延迟回报学习；   通过奖励/惩罚，向成功/失败学习，获得最优策略；  同时也是一种试错学习 (Trial-and-error)； 学习效率介于监督学习与无监督学习之间</vt:lpstr>
      <vt:lpstr>PowerPoint 演示文稿</vt:lpstr>
      <vt:lpstr>PowerPoint 演示文稿</vt:lpstr>
      <vt:lpstr>PowerPoint 演示文稿</vt:lpstr>
      <vt:lpstr>PowerPoint 演示文稿</vt:lpstr>
      <vt:lpstr>RL：机器人踢足球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Bellman方程 (确定性情况)：基于Vp(s) </vt:lpstr>
      <vt:lpstr>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1、蒙特卡洛法：无模型强化学习方法之一       e-贪婪策略；On-policy与Off-policy 2、时差法：无模型强化学习方法之二      TD(0)法，SARSA法；Q-学习法 3、多步自举法：无模型强化学习方法之三      TD(l)法，SARSA(l)法； Off-policy下的多       步自举法 4、从离散到连续       函数逼近；神经网络；深度神经网络 5、策略梯度法       Actor-Critic法 </vt:lpstr>
      <vt:lpstr>PowerPoint 演示文稿</vt:lpstr>
      <vt:lpstr>1、蒙特卡洛法：无模型强化学习方法之一      On-policy与Off-policy， e-贪婪策略 2、时差法：无模型强化学习方法之二      TD(0)法，SARSA法；Q-学习法 3、多步自举法：无模型强化学习方法之三      TD(l)法，SARSA(l)法； Off-policy下的多       步自举法 4、从离散到连续       函数逼近；神经网络；深度神经网络 5、策略梯度法       Actor-Critic法 </vt:lpstr>
      <vt:lpstr> ★ On-policy与Off-policy</vt:lpstr>
      <vt:lpstr>PowerPoint 演示文稿</vt:lpstr>
      <vt:lpstr> ★ 蒙特卡洛法</vt:lpstr>
      <vt:lpstr>1、蒙特卡洛法：无模型强化学习方法之一       On-policy与Off-policy； e-贪婪策略 2、时差法：无模型强化学习方法之二      TD(0)法，SARSA法；Q-学习法 3、多步自举法：无模型强化学习方法之三      TD(l)法，SARSA(l)法； Off-policy下的多       步自举法 4、从离散到连续       函数逼近；神经网络；深度神经网络 5、策略梯度法       Actor-Critic法 </vt:lpstr>
      <vt:lpstr>PowerPoint 演示文稿</vt:lpstr>
      <vt:lpstr> ★ TD(0)法</vt:lpstr>
      <vt:lpstr> ★ TD(0)法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1、蒙特卡洛法：无模型强化学习方法之一       On-policy与Off-policy； e-贪婪策略 2、时差法：无模型强化学习方法之二      TD(0)法，SARSA法；Q-学习法 3、多步自举法：无模型强化学习方法之三      TD(l)法，SARSA(l)法； Off-policy下的多       步自举法 4、从离散到连续       函数逼近；神经网络；深度神经网络 5、策略梯度法       Actor-Critic法 </vt:lpstr>
      <vt:lpstr>PowerPoint 演示文稿</vt:lpstr>
      <vt:lpstr>PowerPoint 演示文稿</vt:lpstr>
      <vt:lpstr>PowerPoint 演示文稿</vt:lpstr>
      <vt:lpstr>PowerPoint 演示文稿</vt:lpstr>
      <vt:lpstr>PowerPoint 演示文稿</vt:lpstr>
      <vt:lpstr>1、蒙特卡洛法：无模型强化学习方法之一       On-policy与Off-policy； e-贪婪策略 2、时差法：无模型强化学习方法之二      TD(0)法，SARSA法；Q-学习法 3、多步自举法：无模型强化学习方法之三      TD(l)法，SARSA(l)法； Off-policy下的多       步自举法 4、从离散到连续       函数逼近；神经网络；深度神经网络 5、策略梯度法       Actor-Critic法 </vt:lpstr>
      <vt:lpstr>★ 函数逼近：线性回归；最近邻法； ★ 模糊推理系统；神经网络（神经-动态规划）； ★ 深度神经网络（DQN, AlphaGo） </vt:lpstr>
      <vt:lpstr>PowerPoint 演示文稿</vt:lpstr>
      <vt:lpstr>1、蒙特卡洛法：无模型强化学习方法之一       On-policy与Off-policy； e-贪婪策略 2、时差法：无模型强化学习方法之二      TD(0)法，SARSA法；Q-学习法 3、多步自举法：无模型强化学习方法之三      TD(l)法，SARSA(l)法； Off-policy下的多       步自举法 4、从离散到连续       函数逼近；神经网络；深度神经网络 5、策略梯度法       Actor-Critic法 </vt:lpstr>
      <vt:lpstr>PowerPoint 演示文稿</vt:lpstr>
      <vt:lpstr>  Actor-Critic法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推荐阅读的重要文献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邓志东</cp:lastModifiedBy>
  <cp:revision>422</cp:revision>
  <dcterms:created xsi:type="dcterms:W3CDTF">1601-01-01T00:00:00Z</dcterms:created>
  <dcterms:modified xsi:type="dcterms:W3CDTF">2018-12-25T08:36:06Z</dcterms:modified>
</cp:coreProperties>
</file>